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 id="2147483652" r:id="rId2"/>
  </p:sldMasterIdLst>
  <p:notesMasterIdLst>
    <p:notesMasterId r:id="rId17"/>
  </p:notesMasterIdLst>
  <p:handoutMasterIdLst>
    <p:handoutMasterId r:id="rId18"/>
  </p:handoutMasterIdLst>
  <p:sldIdLst>
    <p:sldId id="756" r:id="rId3"/>
    <p:sldId id="801" r:id="rId4"/>
    <p:sldId id="802" r:id="rId5"/>
    <p:sldId id="803" r:id="rId6"/>
    <p:sldId id="805" r:id="rId7"/>
    <p:sldId id="804" r:id="rId8"/>
    <p:sldId id="812" r:id="rId9"/>
    <p:sldId id="806" r:id="rId10"/>
    <p:sldId id="817" r:id="rId11"/>
    <p:sldId id="816" r:id="rId12"/>
    <p:sldId id="809" r:id="rId13"/>
    <p:sldId id="813" r:id="rId14"/>
    <p:sldId id="814" r:id="rId15"/>
    <p:sldId id="811" r:id="rId16"/>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EGANO Yves" initials="G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4F8"/>
    <a:srgbClr val="D6DCE4"/>
    <a:srgbClr val="44546A"/>
    <a:srgbClr val="DCE6F2"/>
    <a:srgbClr val="00368B"/>
    <a:srgbClr val="800000"/>
    <a:srgbClr val="008000"/>
    <a:srgbClr val="000000"/>
    <a:srgbClr val="1F497D"/>
    <a:srgbClr val="A8C6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59" autoAdjust="0"/>
    <p:restoredTop sz="69518" autoAdjust="0"/>
  </p:normalViewPr>
  <p:slideViewPr>
    <p:cSldViewPr snapToGrid="0" snapToObjects="1">
      <p:cViewPr varScale="1">
        <p:scale>
          <a:sx n="76" d="100"/>
          <a:sy n="76" d="100"/>
        </p:scale>
        <p:origin x="2466" y="96"/>
      </p:cViewPr>
      <p:guideLst>
        <p:guide orient="horz" pos="2160"/>
        <p:guide pos="2880"/>
      </p:guideLst>
    </p:cSldViewPr>
  </p:slideViewPr>
  <p:outlineViewPr>
    <p:cViewPr>
      <p:scale>
        <a:sx n="33" d="100"/>
        <a:sy n="33" d="100"/>
      </p:scale>
      <p:origin x="0" y="-924"/>
    </p:cViewPr>
  </p:outlineViewPr>
  <p:notesTextViewPr>
    <p:cViewPr>
      <p:scale>
        <a:sx n="3" d="2"/>
        <a:sy n="3" d="2"/>
      </p:scale>
      <p:origin x="0" y="0"/>
    </p:cViewPr>
  </p:notesTextViewPr>
  <p:sorterViewPr>
    <p:cViewPr>
      <p:scale>
        <a:sx n="100" d="100"/>
        <a:sy n="100" d="100"/>
      </p:scale>
      <p:origin x="0" y="-522"/>
    </p:cViewPr>
  </p:sorterViewPr>
  <p:notesViewPr>
    <p:cSldViewPr snapToGrid="0" snapToObjects="1">
      <p:cViewPr varScale="1">
        <p:scale>
          <a:sx n="70" d="100"/>
          <a:sy n="70" d="100"/>
        </p:scale>
        <p:origin x="2592" y="5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D385C31-C3B5-4E1B-9D21-FCEBCD11A63B}" type="datetime1">
              <a:rPr lang="fr-FR"/>
              <a:pPr>
                <a:defRPr/>
              </a:pPr>
              <a:t>08/12/2021</a:t>
            </a:fld>
            <a:endParaRPr lang="en-US"/>
          </a:p>
        </p:txBody>
      </p:sp>
      <p:sp>
        <p:nvSpPr>
          <p:cNvPr id="4" name="Footer Placeholder 3"/>
          <p:cNvSpPr>
            <a:spLocks noGrp="1"/>
          </p:cNvSpPr>
          <p:nvPr>
            <p:ph type="ftr" sz="quarter" idx="2"/>
          </p:nvPr>
        </p:nvSpPr>
        <p:spPr>
          <a:xfrm>
            <a:off x="2" y="9428584"/>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50445" y="9428584"/>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A1A7C0B-8467-4E49-9D1F-457A8A078D56}" type="slidenum">
              <a:rPr lang="en-US"/>
              <a:pPr>
                <a:defRPr/>
              </a:pPr>
              <a:t>‹N°›</a:t>
            </a:fld>
            <a:endParaRPr lang="en-US"/>
          </a:p>
        </p:txBody>
      </p:sp>
    </p:spTree>
    <p:extLst>
      <p:ext uri="{BB962C8B-B14F-4D97-AF65-F5344CB8AC3E}">
        <p14:creationId xmlns:p14="http://schemas.microsoft.com/office/powerpoint/2010/main" val="19113372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439A8DC-02A8-4DB0-9794-5242FB28F09C}" type="datetime1">
              <a:rPr lang="fr-FR"/>
              <a:pPr>
                <a:defRPr/>
              </a:pPr>
              <a:t>08/12/2021</a:t>
            </a:fld>
            <a:endParaRPr lang="en-US"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fr-FR" noProof="0" smtClean="0"/>
              <a:t>Click to edit Master text styles</a:t>
            </a:r>
          </a:p>
          <a:p>
            <a:pPr lvl="1"/>
            <a:r>
              <a:rPr lang="fr-FR" noProof="0" smtClean="0"/>
              <a:t>Second level</a:t>
            </a:r>
          </a:p>
          <a:p>
            <a:pPr lvl="2"/>
            <a:r>
              <a:rPr lang="fr-FR" noProof="0" smtClean="0"/>
              <a:t>Third level</a:t>
            </a:r>
          </a:p>
          <a:p>
            <a:pPr lvl="3"/>
            <a:r>
              <a:rPr lang="fr-FR" noProof="0" smtClean="0"/>
              <a:t>Fourth level</a:t>
            </a:r>
          </a:p>
          <a:p>
            <a:pPr lvl="4"/>
            <a:r>
              <a:rPr lang="fr-FR" noProof="0" smtClean="0"/>
              <a:t>Fifth level</a:t>
            </a:r>
            <a:endParaRPr lang="en-US" noProof="0"/>
          </a:p>
        </p:txBody>
      </p:sp>
      <p:sp>
        <p:nvSpPr>
          <p:cNvPr id="6" name="Footer Placeholder 5"/>
          <p:cNvSpPr>
            <a:spLocks noGrp="1"/>
          </p:cNvSpPr>
          <p:nvPr>
            <p:ph type="ftr" sz="quarter" idx="4"/>
          </p:nvPr>
        </p:nvSpPr>
        <p:spPr>
          <a:xfrm>
            <a:off x="2" y="9428584"/>
            <a:ext cx="2945659" cy="496332"/>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50445" y="9428584"/>
            <a:ext cx="2945659" cy="496332"/>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42095C1-F451-41B9-A849-59FD7C5454E8}" type="slidenum">
              <a:rPr lang="en-US"/>
              <a:pPr>
                <a:defRPr/>
              </a:pPr>
              <a:t>‹N°›</a:t>
            </a:fld>
            <a:endParaRPr lang="en-US"/>
          </a:p>
        </p:txBody>
      </p:sp>
    </p:spTree>
    <p:extLst>
      <p:ext uri="{BB962C8B-B14F-4D97-AF65-F5344CB8AC3E}">
        <p14:creationId xmlns:p14="http://schemas.microsoft.com/office/powerpoint/2010/main" val="291969118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10</a:t>
            </a:fld>
            <a:endParaRPr lang="en-US"/>
          </a:p>
        </p:txBody>
      </p:sp>
    </p:spTree>
    <p:extLst>
      <p:ext uri="{BB962C8B-B14F-4D97-AF65-F5344CB8AC3E}">
        <p14:creationId xmlns:p14="http://schemas.microsoft.com/office/powerpoint/2010/main" val="3908671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11</a:t>
            </a:fld>
            <a:endParaRPr lang="en-US"/>
          </a:p>
        </p:txBody>
      </p:sp>
    </p:spTree>
    <p:extLst>
      <p:ext uri="{BB962C8B-B14F-4D97-AF65-F5344CB8AC3E}">
        <p14:creationId xmlns:p14="http://schemas.microsoft.com/office/powerpoint/2010/main" val="2173635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12</a:t>
            </a:fld>
            <a:endParaRPr lang="en-US"/>
          </a:p>
        </p:txBody>
      </p:sp>
    </p:spTree>
    <p:extLst>
      <p:ext uri="{BB962C8B-B14F-4D97-AF65-F5344CB8AC3E}">
        <p14:creationId xmlns:p14="http://schemas.microsoft.com/office/powerpoint/2010/main" val="1758024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fr-FR"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13</a:t>
            </a:fld>
            <a:endParaRPr lang="en-US"/>
          </a:p>
        </p:txBody>
      </p:sp>
    </p:spTree>
    <p:extLst>
      <p:ext uri="{BB962C8B-B14F-4D97-AF65-F5344CB8AC3E}">
        <p14:creationId xmlns:p14="http://schemas.microsoft.com/office/powerpoint/2010/main" val="3690422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F949634-255B-4B4F-A4E3-EADD3502523D}"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104866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2</a:t>
            </a:fld>
            <a:endParaRPr lang="en-US"/>
          </a:p>
        </p:txBody>
      </p:sp>
    </p:spTree>
    <p:extLst>
      <p:ext uri="{BB962C8B-B14F-4D97-AF65-F5344CB8AC3E}">
        <p14:creationId xmlns:p14="http://schemas.microsoft.com/office/powerpoint/2010/main" val="1718564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Difficile</a:t>
            </a:r>
            <a:r>
              <a:rPr lang="fr-FR" baseline="0" dirty="0" smtClean="0"/>
              <a:t> d’étudier les évolutions en euros constants : quel serait le bon déflateur ?</a:t>
            </a:r>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3</a:t>
            </a:fld>
            <a:endParaRPr lang="en-US"/>
          </a:p>
        </p:txBody>
      </p:sp>
    </p:spTree>
    <p:extLst>
      <p:ext uri="{BB962C8B-B14F-4D97-AF65-F5344CB8AC3E}">
        <p14:creationId xmlns:p14="http://schemas.microsoft.com/office/powerpoint/2010/main" val="3458316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4</a:t>
            </a:fld>
            <a:endParaRPr lang="en-US"/>
          </a:p>
        </p:txBody>
      </p:sp>
    </p:spTree>
    <p:extLst>
      <p:ext uri="{BB962C8B-B14F-4D97-AF65-F5344CB8AC3E}">
        <p14:creationId xmlns:p14="http://schemas.microsoft.com/office/powerpoint/2010/main" val="2794821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5</a:t>
            </a:fld>
            <a:endParaRPr lang="en-US"/>
          </a:p>
        </p:txBody>
      </p:sp>
    </p:spTree>
    <p:extLst>
      <p:ext uri="{BB962C8B-B14F-4D97-AF65-F5344CB8AC3E}">
        <p14:creationId xmlns:p14="http://schemas.microsoft.com/office/powerpoint/2010/main" val="2787982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6</a:t>
            </a:fld>
            <a:endParaRPr lang="en-US"/>
          </a:p>
        </p:txBody>
      </p:sp>
    </p:spTree>
    <p:extLst>
      <p:ext uri="{BB962C8B-B14F-4D97-AF65-F5344CB8AC3E}">
        <p14:creationId xmlns:p14="http://schemas.microsoft.com/office/powerpoint/2010/main" val="3324106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7</a:t>
            </a:fld>
            <a:endParaRPr lang="en-US"/>
          </a:p>
        </p:txBody>
      </p:sp>
    </p:spTree>
    <p:extLst>
      <p:ext uri="{BB962C8B-B14F-4D97-AF65-F5344CB8AC3E}">
        <p14:creationId xmlns:p14="http://schemas.microsoft.com/office/powerpoint/2010/main" val="191582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8</a:t>
            </a:fld>
            <a:endParaRPr lang="en-US"/>
          </a:p>
        </p:txBody>
      </p:sp>
    </p:spTree>
    <p:extLst>
      <p:ext uri="{BB962C8B-B14F-4D97-AF65-F5344CB8AC3E}">
        <p14:creationId xmlns:p14="http://schemas.microsoft.com/office/powerpoint/2010/main" val="2285478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9</a:t>
            </a:fld>
            <a:endParaRPr lang="en-US"/>
          </a:p>
        </p:txBody>
      </p:sp>
    </p:spTree>
    <p:extLst>
      <p:ext uri="{BB962C8B-B14F-4D97-AF65-F5344CB8AC3E}">
        <p14:creationId xmlns:p14="http://schemas.microsoft.com/office/powerpoint/2010/main" val="3198865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smtClean="0"/>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smtClean="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en-US" dirty="0"/>
          </a:p>
        </p:txBody>
      </p:sp>
    </p:spTree>
    <p:extLst>
      <p:ext uri="{BB962C8B-B14F-4D97-AF65-F5344CB8AC3E}">
        <p14:creationId xmlns:p14="http://schemas.microsoft.com/office/powerpoint/2010/main" val="31139865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33525"/>
            <a:ext cx="8141478" cy="4230688"/>
          </a:xfrm>
          <a:prstGeom prst="rect">
            <a:avLst/>
          </a:prstGeom>
        </p:spPr>
        <p:txBody>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a:solidFill>
                  <a:srgbClr val="00368B"/>
                </a:solidFill>
              </a:defRPr>
            </a:lvl1pPr>
            <a:lvl2pPr marL="628650" indent="-266700">
              <a:buFont typeface="Calibri" panose="020F0502020204030204" pitchFamily="34" charset="0"/>
              <a:buChar char="–"/>
              <a:defRPr sz="2000" b="0">
                <a:solidFill>
                  <a:schemeClr val="tx1"/>
                </a:solidFill>
              </a:defRPr>
            </a:lvl2pPr>
            <a:lvl3pPr marL="714375" indent="-352425">
              <a:buFont typeface="Calibri" panose="020F0502020204030204" pitchFamily="34" charset="0"/>
              <a:buChar cha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dirty="0" smtClean="0"/>
              <a:t>Modifiez les styles du texte du masque</a:t>
            </a:r>
          </a:p>
          <a:p>
            <a:pPr lvl="1"/>
            <a:r>
              <a:rPr lang="fr-FR" dirty="0" err="1" smtClean="0"/>
              <a:t>Nd</a:t>
            </a:r>
            <a:r>
              <a:rPr lang="fr-FR" dirty="0" smtClean="0"/>
              <a:t> </a:t>
            </a:r>
          </a:p>
          <a:p>
            <a:pPr lvl="0"/>
            <a:endParaRPr lang="fr-FR" dirty="0" smtClean="0"/>
          </a:p>
        </p:txBody>
      </p:sp>
      <p:sp>
        <p:nvSpPr>
          <p:cNvPr id="8" name="Content Placeholder 2"/>
          <p:cNvSpPr>
            <a:spLocks noGrp="1"/>
          </p:cNvSpPr>
          <p:nvPr>
            <p:ph idx="13"/>
          </p:nvPr>
        </p:nvSpPr>
        <p:spPr>
          <a:xfrm>
            <a:off x="1009650" y="574935"/>
            <a:ext cx="7893828" cy="710940"/>
          </a:xfrm>
          <a:prstGeom prst="rect">
            <a:avLst/>
          </a:prstGeom>
        </p:spPr>
        <p:txBody>
          <a:bodyPr/>
          <a:lstStyle>
            <a:lvl1pPr marL="0" indent="0">
              <a:buNone/>
              <a:defRPr sz="2800" b="1" baseline="0">
                <a:solidFill>
                  <a:srgbClr val="00368B"/>
                </a:solidFill>
              </a:defRPr>
            </a:lvl1pPr>
            <a:lvl2pPr>
              <a:defRPr sz="2400">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altLang="fr-FR" dirty="0" smtClean="0"/>
              <a:t>Modifiez les styles du texte du masque</a:t>
            </a:r>
          </a:p>
        </p:txBody>
      </p:sp>
      <p:sp>
        <p:nvSpPr>
          <p:cNvPr id="4" name="Rectangle 3"/>
          <p:cNvSpPr/>
          <p:nvPr userDrawn="1"/>
        </p:nvSpPr>
        <p:spPr>
          <a:xfrm>
            <a:off x="4245441" y="6596390"/>
            <a:ext cx="429926" cy="261610"/>
          </a:xfrm>
          <a:prstGeom prst="rect">
            <a:avLst/>
          </a:prstGeom>
        </p:spPr>
        <p:txBody>
          <a:bodyPr wrap="none">
            <a:spAutoFit/>
          </a:bodyPr>
          <a:lstStyle/>
          <a:p>
            <a:pPr algn="ctr"/>
            <a:fld id="{12893F19-1598-42B5-937A-7AE6D9E5A64E}" type="slidenum">
              <a:rPr lang="fr-FR" sz="1100" b="1" smtClean="0">
                <a:solidFill>
                  <a:schemeClr val="bg1"/>
                </a:solidFill>
              </a:rPr>
              <a:pPr algn="ctr"/>
              <a:t>‹N°›</a:t>
            </a:fld>
            <a:endParaRPr lang="fr-FR" sz="1100" b="1" dirty="0" smtClean="0">
              <a:solidFill>
                <a:schemeClr val="bg1"/>
              </a:solidFill>
            </a:endParaRPr>
          </a:p>
        </p:txBody>
      </p:sp>
    </p:spTree>
    <p:extLst>
      <p:ext uri="{BB962C8B-B14F-4D97-AF65-F5344CB8AC3E}">
        <p14:creationId xmlns:p14="http://schemas.microsoft.com/office/powerpoint/2010/main" val="42446274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5" name="Espace réservé du numéro de diapositive 1"/>
          <p:cNvSpPr>
            <a:spLocks noGrp="1"/>
          </p:cNvSpPr>
          <p:nvPr>
            <p:ph type="sldNum" sz="quarter" idx="4"/>
          </p:nvPr>
        </p:nvSpPr>
        <p:spPr>
          <a:xfrm>
            <a:off x="4382219" y="6593575"/>
            <a:ext cx="589472" cy="224287"/>
          </a:xfrm>
          <a:prstGeom prst="rect">
            <a:avLst/>
          </a:prstGeom>
        </p:spPr>
        <p:txBody>
          <a:bodyPr/>
          <a:lstStyle/>
          <a:p>
            <a:pPr>
              <a:defRPr/>
            </a:pPr>
            <a:fld id="{F400FF4C-7367-4F14-BB33-4039E672CEF7}" type="slidenum">
              <a:rPr lang="fr-FR" sz="1200" b="1" smtClean="0">
                <a:solidFill>
                  <a:schemeClr val="bg1"/>
                </a:solidFill>
              </a:rPr>
              <a:pPr>
                <a:defRPr/>
              </a:pPr>
              <a:t>‹N°›</a:t>
            </a:fld>
            <a:endParaRPr lang="fr-FR" sz="1200" b="1" dirty="0">
              <a:solidFill>
                <a:schemeClr val="bg1"/>
              </a:solidFill>
            </a:endParaRPr>
          </a:p>
        </p:txBody>
      </p:sp>
    </p:spTree>
    <p:extLst>
      <p:ext uri="{BB962C8B-B14F-4D97-AF65-F5344CB8AC3E}">
        <p14:creationId xmlns:p14="http://schemas.microsoft.com/office/powerpoint/2010/main" val="976823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09625" y="17319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Titre de la présentation</a:t>
            </a:r>
          </a:p>
        </p:txBody>
      </p:sp>
      <p:sp>
        <p:nvSpPr>
          <p:cNvPr id="1027" name="Espace réservé du texte 2"/>
          <p:cNvSpPr>
            <a:spLocks noGrp="1"/>
          </p:cNvSpPr>
          <p:nvPr>
            <p:ph type="body" idx="1"/>
          </p:nvPr>
        </p:nvSpPr>
        <p:spPr bwMode="auto">
          <a:xfrm>
            <a:off x="809625" y="3162300"/>
            <a:ext cx="71437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Type</a:t>
            </a:r>
          </a:p>
          <a:p>
            <a:pPr lvl="1"/>
            <a:endParaRPr lang="fr-FR" altLang="fr-FR" smtClean="0"/>
          </a:p>
          <a:p>
            <a:pPr lvl="1"/>
            <a:endParaRPr lang="fr-FR" altLang="fr-FR" smtClean="0"/>
          </a:p>
          <a:p>
            <a:pPr lvl="1"/>
            <a:r>
              <a:rPr lang="fr-FR" altLang="fr-FR" smtClean="0"/>
              <a:t>Emetteur</a:t>
            </a:r>
          </a:p>
        </p:txBody>
      </p:sp>
    </p:spTree>
  </p:cSld>
  <p:clrMap bg1="lt1" tx1="dk1" bg2="lt2" tx2="dk2" accent1="accent1" accent2="accent2" accent3="accent3" accent4="accent4" accent5="accent5" accent6="accent6" hlink="hlink" folHlink="folHlink"/>
  <p:sldLayoutIdLst>
    <p:sldLayoutId id="2147483788" r:id="rId1"/>
  </p:sldLayoutIdLst>
  <p:timing>
    <p:tnLst>
      <p:par>
        <p:cTn id="1" dur="indefinite" restart="never" nodeType="tmRoot"/>
      </p:par>
    </p:tnLst>
  </p:timing>
  <p:hf sldNum="0" hdr="0" ftr="0" dt="0"/>
  <p:txStyles>
    <p:titleStyle>
      <a:lvl1pPr algn="l" defTabSz="457200" rtl="0" eaLnBrk="0" fontAlgn="base" hangingPunct="0">
        <a:spcBef>
          <a:spcPct val="0"/>
        </a:spcBef>
        <a:spcAft>
          <a:spcPct val="0"/>
        </a:spcAft>
        <a:defRPr sz="3000" b="1" kern="1200">
          <a:solidFill>
            <a:srgbClr val="00368B"/>
          </a:solidFill>
          <a:latin typeface="+mj-lt"/>
          <a:ea typeface="+mj-ea"/>
          <a:cs typeface="+mj-cs"/>
        </a:defRPr>
      </a:lvl1pPr>
      <a:lvl2pPr algn="l" defTabSz="457200" rtl="0" eaLnBrk="0" fontAlgn="base" hangingPunct="0">
        <a:spcBef>
          <a:spcPct val="0"/>
        </a:spcBef>
        <a:spcAft>
          <a:spcPct val="0"/>
        </a:spcAft>
        <a:defRPr sz="3000" b="1">
          <a:solidFill>
            <a:srgbClr val="00368B"/>
          </a:solidFill>
          <a:latin typeface="Calibri" pitchFamily="34" charset="0"/>
        </a:defRPr>
      </a:lvl2pPr>
      <a:lvl3pPr algn="l" defTabSz="457200" rtl="0" eaLnBrk="0" fontAlgn="base" hangingPunct="0">
        <a:spcBef>
          <a:spcPct val="0"/>
        </a:spcBef>
        <a:spcAft>
          <a:spcPct val="0"/>
        </a:spcAft>
        <a:defRPr sz="3000" b="1">
          <a:solidFill>
            <a:srgbClr val="00368B"/>
          </a:solidFill>
          <a:latin typeface="Calibri" pitchFamily="34" charset="0"/>
        </a:defRPr>
      </a:lvl3pPr>
      <a:lvl4pPr algn="l" defTabSz="457200" rtl="0" eaLnBrk="0" fontAlgn="base" hangingPunct="0">
        <a:spcBef>
          <a:spcPct val="0"/>
        </a:spcBef>
        <a:spcAft>
          <a:spcPct val="0"/>
        </a:spcAft>
        <a:defRPr sz="3000" b="1">
          <a:solidFill>
            <a:srgbClr val="00368B"/>
          </a:solidFill>
          <a:latin typeface="Calibri" pitchFamily="34" charset="0"/>
        </a:defRPr>
      </a:lvl4pPr>
      <a:lvl5pPr algn="l" defTabSz="457200" rtl="0" eaLnBrk="0" fontAlgn="base" hangingPunct="0">
        <a:spcBef>
          <a:spcPct val="0"/>
        </a:spcBef>
        <a:spcAft>
          <a:spcPct val="0"/>
        </a:spcAft>
        <a:defRPr sz="30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algn="l" defTabSz="457200" rtl="0" eaLnBrk="0" fontAlgn="base" hangingPunct="0">
        <a:spcBef>
          <a:spcPct val="20000"/>
        </a:spcBef>
        <a:spcAft>
          <a:spcPct val="0"/>
        </a:spcAft>
        <a:buFont typeface="Arial" charset="0"/>
        <a:defRPr sz="2000" kern="1200">
          <a:solidFill>
            <a:srgbClr val="00368B"/>
          </a:solidFill>
          <a:latin typeface="+mn-lt"/>
          <a:ea typeface="+mn-ea"/>
          <a:cs typeface="+mn-cs"/>
        </a:defRPr>
      </a:lvl1pPr>
      <a:lvl2pPr marL="457200" algn="r" defTabSz="457200" rtl="0" eaLnBrk="0" fontAlgn="base" hangingPunct="0">
        <a:spcBef>
          <a:spcPct val="20000"/>
        </a:spcBef>
        <a:spcAft>
          <a:spcPct val="0"/>
        </a:spcAft>
        <a:buFont typeface="Arial" charset="0"/>
        <a:defRPr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1bi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2.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163" y="239713"/>
            <a:ext cx="52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012825" y="508000"/>
            <a:ext cx="7770813" cy="0"/>
          </a:xfrm>
          <a:prstGeom prst="line">
            <a:avLst/>
          </a:prstGeom>
          <a:ln>
            <a:solidFill>
              <a:srgbClr val="00368B"/>
            </a:solidFill>
          </a:ln>
        </p:spPr>
        <p:style>
          <a:lnRef idx="1">
            <a:schemeClr val="dk1"/>
          </a:lnRef>
          <a:fillRef idx="0">
            <a:schemeClr val="dk1"/>
          </a:fillRef>
          <a:effectRef idx="0">
            <a:schemeClr val="dk1"/>
          </a:effectRef>
          <a:fontRef idx="minor">
            <a:schemeClr val="tx1"/>
          </a:fontRef>
        </p:style>
      </p:cxnSp>
      <p:sp>
        <p:nvSpPr>
          <p:cNvPr id="2054" name="Espace réservé du titre 1"/>
          <p:cNvSpPr>
            <a:spLocks noGrp="1"/>
          </p:cNvSpPr>
          <p:nvPr>
            <p:ph type="title"/>
          </p:nvPr>
        </p:nvSpPr>
        <p:spPr bwMode="auto">
          <a:xfrm>
            <a:off x="933450" y="508000"/>
            <a:ext cx="8027988"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smtClean="0"/>
              <a:t>Modifiez le style du titre</a:t>
            </a:r>
          </a:p>
        </p:txBody>
      </p:sp>
      <p:sp>
        <p:nvSpPr>
          <p:cNvPr id="11" name="Rectangle 10"/>
          <p:cNvSpPr>
            <a:spLocks noChangeArrowheads="1"/>
          </p:cNvSpPr>
          <p:nvPr/>
        </p:nvSpPr>
        <p:spPr bwMode="auto">
          <a:xfrm>
            <a:off x="7296150" y="6564313"/>
            <a:ext cx="16065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fr-FR" altLang="fr-FR" sz="1200" b="1" dirty="0" smtClean="0">
                <a:solidFill>
                  <a:schemeClr val="bg1"/>
                </a:solidFill>
              </a:rPr>
              <a:t>www.cor-retraites.fr</a:t>
            </a:r>
          </a:p>
        </p:txBody>
      </p:sp>
      <p:sp>
        <p:nvSpPr>
          <p:cNvPr id="12" name="Espace réservé du numéro de diapositive 1"/>
          <p:cNvSpPr>
            <a:spLocks noGrp="1"/>
          </p:cNvSpPr>
          <p:nvPr>
            <p:ph type="sldNum" sz="quarter" idx="4"/>
          </p:nvPr>
        </p:nvSpPr>
        <p:spPr>
          <a:xfrm>
            <a:off x="4382219" y="6593575"/>
            <a:ext cx="589472" cy="224287"/>
          </a:xfrm>
          <a:prstGeom prst="rect">
            <a:avLst/>
          </a:prstGeom>
        </p:spPr>
        <p:txBody>
          <a:bodyPr/>
          <a:lstStyle/>
          <a:p>
            <a:pPr>
              <a:defRPr/>
            </a:pPr>
            <a:fld id="{F400FF4C-7367-4F14-BB33-4039E672CEF7}" type="slidenum">
              <a:rPr lang="fr-FR" sz="1200" b="1" smtClean="0">
                <a:solidFill>
                  <a:schemeClr val="bg1"/>
                </a:solidFill>
              </a:rPr>
              <a:pPr>
                <a:defRPr/>
              </a:pPr>
              <a:t>‹N°›</a:t>
            </a:fld>
            <a:endParaRPr lang="fr-FR" sz="1200" b="1" dirty="0">
              <a:solidFill>
                <a:schemeClr val="bg1"/>
              </a:solidFill>
            </a:endParaRPr>
          </a:p>
        </p:txBody>
      </p:sp>
      <p:sp>
        <p:nvSpPr>
          <p:cNvPr id="13" name="Title 1"/>
          <p:cNvSpPr txBox="1">
            <a:spLocks/>
          </p:cNvSpPr>
          <p:nvPr/>
        </p:nvSpPr>
        <p:spPr>
          <a:xfrm>
            <a:off x="1209675" y="238125"/>
            <a:ext cx="7616825" cy="517525"/>
          </a:xfrm>
          <a:prstGeom prst="rect">
            <a:avLst/>
          </a:prstGeom>
        </p:spPr>
        <p:txBody>
          <a:bodyPr>
            <a:normAutofit/>
          </a:bodyPr>
          <a:lstStyle>
            <a:lvl1pPr algn="r" defTabSz="457200" rtl="0" eaLnBrk="0" fontAlgn="base" hangingPunct="0">
              <a:spcBef>
                <a:spcPct val="0"/>
              </a:spcBef>
              <a:spcAft>
                <a:spcPct val="0"/>
              </a:spcAft>
              <a:defRPr sz="1100" b="1" kern="1200" baseline="0">
                <a:solidFill>
                  <a:srgbClr val="00368B"/>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fr-FR" dirty="0" smtClean="0"/>
              <a:t>P</a:t>
            </a:r>
            <a:r>
              <a:rPr lang="fr-FR" baseline="0" dirty="0" smtClean="0"/>
              <a:t>atrimoine des retraités</a:t>
            </a:r>
            <a:endParaRPr lang="fr-FR" sz="1100" b="1" kern="1200" baseline="0" dirty="0">
              <a:solidFill>
                <a:srgbClr val="00368B"/>
              </a:solidFill>
              <a:latin typeface="+mj-lt"/>
              <a:ea typeface="+mj-ea"/>
              <a:cs typeface="+mj-cs"/>
            </a:endParaRPr>
          </a:p>
        </p:txBody>
      </p:sp>
      <p:sp>
        <p:nvSpPr>
          <p:cNvPr id="14" name="Rectangle 13"/>
          <p:cNvSpPr>
            <a:spLocks noChangeArrowheads="1"/>
          </p:cNvSpPr>
          <p:nvPr userDrawn="1"/>
        </p:nvSpPr>
        <p:spPr bwMode="auto">
          <a:xfrm>
            <a:off x="188913" y="6564313"/>
            <a:ext cx="30333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fr-FR" altLang="fr-FR" sz="1200" b="1" dirty="0" smtClean="0">
                <a:solidFill>
                  <a:schemeClr val="bg1"/>
                </a:solidFill>
              </a:rPr>
              <a:t>Séance plénière du COR </a:t>
            </a:r>
            <a:r>
              <a:rPr lang="fr-FR" altLang="fr-FR" sz="1200" b="1" baseline="0" dirty="0" smtClean="0">
                <a:solidFill>
                  <a:schemeClr val="bg1"/>
                </a:solidFill>
              </a:rPr>
              <a:t>– 16 décembre 2021</a:t>
            </a:r>
            <a:endParaRPr lang="fr-FR" altLang="fr-FR" sz="1200" b="1" dirty="0" smtClean="0">
              <a:solidFill>
                <a:schemeClr val="bg1"/>
              </a:solidFill>
            </a:endParaRP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Lst>
  <p:timing>
    <p:tnLst>
      <p:par>
        <p:cTn id="1" dur="indefinite" restart="never" nodeType="tmRoot"/>
      </p:par>
    </p:tnLst>
  </p:timing>
  <p:hf sldNum="0" hdr="0" ftr="0" dt="0"/>
  <p:txStyles>
    <p:titleStyle>
      <a:lvl1pPr algn="l" rtl="0" eaLnBrk="0" fontAlgn="base" hangingPunct="0">
        <a:spcBef>
          <a:spcPct val="0"/>
        </a:spcBef>
        <a:spcAft>
          <a:spcPct val="0"/>
        </a:spcAft>
        <a:defRPr lang="fr-FR" sz="2800" b="1" kern="1200" dirty="0">
          <a:solidFill>
            <a:srgbClr val="00368B"/>
          </a:solidFill>
          <a:latin typeface="+mn-lt"/>
          <a:ea typeface="+mn-ea"/>
          <a:cs typeface="+mn-cs"/>
        </a:defRPr>
      </a:lvl1pPr>
      <a:lvl2pPr algn="l" rtl="0" eaLnBrk="0" fontAlgn="base" hangingPunct="0">
        <a:spcBef>
          <a:spcPct val="0"/>
        </a:spcBef>
        <a:spcAft>
          <a:spcPct val="0"/>
        </a:spcAft>
        <a:defRPr sz="2800" b="1">
          <a:solidFill>
            <a:srgbClr val="00368B"/>
          </a:solidFill>
          <a:latin typeface="Calibri" pitchFamily="34" charset="0"/>
        </a:defRPr>
      </a:lvl2pPr>
      <a:lvl3pPr algn="l" rtl="0" eaLnBrk="0" fontAlgn="base" hangingPunct="0">
        <a:spcBef>
          <a:spcPct val="0"/>
        </a:spcBef>
        <a:spcAft>
          <a:spcPct val="0"/>
        </a:spcAft>
        <a:defRPr sz="2800" b="1">
          <a:solidFill>
            <a:srgbClr val="00368B"/>
          </a:solidFill>
          <a:latin typeface="Calibri" pitchFamily="34" charset="0"/>
        </a:defRPr>
      </a:lvl3pPr>
      <a:lvl4pPr algn="l" rtl="0" eaLnBrk="0" fontAlgn="base" hangingPunct="0">
        <a:spcBef>
          <a:spcPct val="0"/>
        </a:spcBef>
        <a:spcAft>
          <a:spcPct val="0"/>
        </a:spcAft>
        <a:defRPr sz="2800" b="1">
          <a:solidFill>
            <a:srgbClr val="00368B"/>
          </a:solidFill>
          <a:latin typeface="Calibri" pitchFamily="34" charset="0"/>
        </a:defRPr>
      </a:lvl4pPr>
      <a:lvl5pPr algn="l" rtl="0" eaLnBrk="0" fontAlgn="base" hangingPunct="0">
        <a:spcBef>
          <a:spcPct val="0"/>
        </a:spcBef>
        <a:spcAft>
          <a:spcPct val="0"/>
        </a:spcAft>
        <a:defRPr sz="28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hyperlink" Target="https://www.linkedin.com/company/conseildorientationdesretraites-co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2461224"/>
            <a:ext cx="7248524" cy="1647314"/>
          </a:xfrm>
          <a:effectLst/>
        </p:spPr>
        <p:txBody>
          <a:bodyPr anchor="t">
            <a:noAutofit/>
          </a:bodyPr>
          <a:lstStyle/>
          <a:p>
            <a:pPr eaLnBrk="1" hangingPunct="1"/>
            <a:r>
              <a:rPr lang="fr-FR" dirty="0" smtClean="0"/>
              <a:t>Patrimoine des retraités</a:t>
            </a:r>
            <a:br>
              <a:rPr lang="fr-FR" dirty="0" smtClean="0"/>
            </a:br>
            <a:r>
              <a:rPr lang="fr-FR" dirty="0" smtClean="0"/>
              <a:t/>
            </a:r>
            <a:br>
              <a:rPr lang="fr-FR" dirty="0" smtClean="0"/>
            </a:br>
            <a:r>
              <a:rPr lang="fr-FR" dirty="0" smtClean="0"/>
              <a:t>	</a:t>
            </a:r>
            <a:endParaRPr lang="fr-FR" altLang="fr-FR" sz="3100" i="1" dirty="0" smtClean="0">
              <a:cs typeface="Calibri" pitchFamily="34" charset="0"/>
            </a:endParaRPr>
          </a:p>
        </p:txBody>
      </p:sp>
      <p:sp>
        <p:nvSpPr>
          <p:cNvPr id="4" name="Subtitle 3"/>
          <p:cNvSpPr>
            <a:spLocks noGrp="1"/>
          </p:cNvSpPr>
          <p:nvPr>
            <p:ph type="subTitle" idx="1"/>
          </p:nvPr>
        </p:nvSpPr>
        <p:spPr>
          <a:xfrm>
            <a:off x="1209675" y="4622370"/>
            <a:ext cx="7115618" cy="727869"/>
          </a:xfrm>
        </p:spPr>
        <p:txBody>
          <a:bodyPr>
            <a:noAutofit/>
          </a:bodyPr>
          <a:lstStyle/>
          <a:p>
            <a:pPr eaLnBrk="1" hangingPunct="1"/>
            <a:r>
              <a:rPr lang="fr-FR" altLang="fr-FR" sz="1800" i="1" dirty="0" smtClean="0"/>
              <a:t>Séance plénière du COR</a:t>
            </a:r>
          </a:p>
          <a:p>
            <a:pPr eaLnBrk="1" hangingPunct="1"/>
            <a:r>
              <a:rPr lang="fr-FR" altLang="fr-FR" sz="1800" dirty="0" smtClean="0"/>
              <a:t>16 décembre 2021</a:t>
            </a:r>
          </a:p>
        </p:txBody>
      </p:sp>
      <p:sp>
        <p:nvSpPr>
          <p:cNvPr id="5" name="ZoneTexte 1"/>
          <p:cNvSpPr txBox="1">
            <a:spLocks noChangeArrowheads="1"/>
          </p:cNvSpPr>
          <p:nvPr/>
        </p:nvSpPr>
        <p:spPr bwMode="auto">
          <a:xfrm>
            <a:off x="5648324" y="4928732"/>
            <a:ext cx="28098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defRPr sz="2000">
                <a:solidFill>
                  <a:srgbClr val="00368B"/>
                </a:solidFill>
                <a:latin typeface="Calibri" pitchFamily="34" charset="0"/>
              </a:defRPr>
            </a:lvl1pPr>
            <a:lvl2pPr marL="742950" indent="-285750" algn="r" eaLnBrk="0" hangingPunct="0">
              <a:spcBef>
                <a:spcPct val="20000"/>
              </a:spcBef>
              <a:buFont typeface="Arial" charset="0"/>
              <a:defRPr>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fr-FR" altLang="fr-FR" sz="1800">
                <a:solidFill>
                  <a:schemeClr val="tx1"/>
                </a:solidFill>
              </a:rPr>
              <a:t>Secrétariat général du COR</a:t>
            </a:r>
          </a:p>
        </p:txBody>
      </p:sp>
    </p:spTree>
    <p:extLst>
      <p:ext uri="{BB962C8B-B14F-4D97-AF65-F5344CB8AC3E}">
        <p14:creationId xmlns:p14="http://schemas.microsoft.com/office/powerpoint/2010/main" val="3571431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Selon la théorie élémentaire du cycle de vie</a:t>
            </a:r>
            <a:r>
              <a:rPr lang="fr-FR" dirty="0"/>
              <a:t>, les besoins de consommation et les capacités d’épargne </a:t>
            </a:r>
            <a:r>
              <a:rPr lang="fr-FR" dirty="0" smtClean="0"/>
              <a:t>dépendent fortement </a:t>
            </a:r>
            <a:r>
              <a:rPr lang="fr-FR" dirty="0"/>
              <a:t>de la position dans le cycle de vie, le patrimoine résultant d’une logique </a:t>
            </a:r>
            <a:r>
              <a:rPr lang="fr-FR" dirty="0" smtClean="0"/>
              <a:t>d’accumulation en début de vie active puis </a:t>
            </a:r>
            <a:r>
              <a:rPr lang="fr-FR" dirty="0"/>
              <a:t>de désaccumulation visant à lisser le niveau de la consommation </a:t>
            </a:r>
            <a:r>
              <a:rPr lang="fr-FR" dirty="0" smtClean="0"/>
              <a:t>une fois à la retraite.</a:t>
            </a:r>
          </a:p>
          <a:p>
            <a:r>
              <a:rPr lang="fr-FR" dirty="0" smtClean="0"/>
              <a:t>Mais il peut exister d’autres motifs d’épargne </a:t>
            </a:r>
            <a:r>
              <a:rPr lang="fr-FR" dirty="0"/>
              <a:t>: </a:t>
            </a:r>
            <a:r>
              <a:rPr lang="fr-FR" dirty="0" smtClean="0"/>
              <a:t>épargne </a:t>
            </a:r>
            <a:r>
              <a:rPr lang="fr-FR" dirty="0"/>
              <a:t>de précaution pour pouvoir faire face au risque de </a:t>
            </a:r>
            <a:r>
              <a:rPr lang="fr-FR" dirty="0" smtClean="0"/>
              <a:t>dépendance, volonté de transmettre un patrimoine à ses descendants par exemple. </a:t>
            </a:r>
            <a:endParaRPr lang="fr-FR" dirty="0"/>
          </a:p>
          <a:p>
            <a:endParaRPr lang="fr-FR" dirty="0"/>
          </a:p>
        </p:txBody>
      </p:sp>
      <p:sp>
        <p:nvSpPr>
          <p:cNvPr id="3" name="Espace réservé du contenu 2"/>
          <p:cNvSpPr>
            <a:spLocks noGrp="1"/>
          </p:cNvSpPr>
          <p:nvPr>
            <p:ph idx="13"/>
          </p:nvPr>
        </p:nvSpPr>
        <p:spPr/>
        <p:txBody>
          <a:bodyPr/>
          <a:lstStyle/>
          <a:p>
            <a:r>
              <a:rPr lang="fr-FR" altLang="fr-FR" dirty="0"/>
              <a:t>Les comportements prédits par la théorie</a:t>
            </a:r>
            <a:r>
              <a:rPr lang="fr-FR" altLang="fr-FR" b="0" dirty="0"/>
              <a:t> </a:t>
            </a:r>
            <a:r>
              <a:rPr lang="fr-FR" altLang="fr-FR" dirty="0"/>
              <a:t>du cycle de vie</a:t>
            </a:r>
            <a:endParaRPr lang="fr-FR" dirty="0"/>
          </a:p>
        </p:txBody>
      </p:sp>
    </p:spTree>
    <p:extLst>
      <p:ext uri="{BB962C8B-B14F-4D97-AF65-F5344CB8AC3E}">
        <p14:creationId xmlns:p14="http://schemas.microsoft.com/office/powerpoint/2010/main" val="39509844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sz="3200" dirty="0" smtClean="0"/>
              <a:t>La détention de patrimoine: un effet d’âge ou un effet de génération ?</a:t>
            </a:r>
            <a:endParaRPr lang="fr-FR" sz="3200" dirty="0"/>
          </a:p>
        </p:txBody>
      </p:sp>
      <p:pic>
        <p:nvPicPr>
          <p:cNvPr id="5" name="Image 4"/>
          <p:cNvPicPr>
            <a:picLocks noChangeAspect="1"/>
          </p:cNvPicPr>
          <p:nvPr/>
        </p:nvPicPr>
        <p:blipFill>
          <a:blip r:embed="rId3"/>
          <a:stretch>
            <a:fillRect/>
          </a:stretch>
        </p:blipFill>
        <p:spPr>
          <a:xfrm>
            <a:off x="804672" y="2007163"/>
            <a:ext cx="7534656" cy="3710940"/>
          </a:xfrm>
          <a:prstGeom prst="rect">
            <a:avLst/>
          </a:prstGeom>
        </p:spPr>
      </p:pic>
      <p:sp>
        <p:nvSpPr>
          <p:cNvPr id="6" name="Rectangle 5"/>
          <p:cNvSpPr/>
          <p:nvPr/>
        </p:nvSpPr>
        <p:spPr>
          <a:xfrm>
            <a:off x="804672" y="5718103"/>
            <a:ext cx="7534656" cy="646331"/>
          </a:xfrm>
          <a:prstGeom prst="rect">
            <a:avLst/>
          </a:prstGeom>
        </p:spPr>
        <p:txBody>
          <a:bodyPr wrap="square">
            <a:spAutoFit/>
          </a:bodyPr>
          <a:lstStyle/>
          <a:p>
            <a:pPr algn="just">
              <a:spcAft>
                <a:spcPts val="0"/>
              </a:spcAft>
            </a:pPr>
            <a:r>
              <a:rPr lang="fr-FR" sz="1200" i="1" dirty="0">
                <a:latin typeface="+mn-lt"/>
                <a:ea typeface="Calibri" panose="020F0502020204030204" pitchFamily="34" charset="0"/>
                <a:cs typeface="Times New Roman" panose="02020603050405020304" pitchFamily="18" charset="0"/>
              </a:rPr>
              <a:t>Champ : ménages ordinaires résidant en France métropolitaine.</a:t>
            </a:r>
            <a:endParaRPr lang="fr-FR" sz="1200" dirty="0">
              <a:latin typeface="+mn-lt"/>
              <a:ea typeface="Calibri" panose="020F0502020204030204" pitchFamily="34" charset="0"/>
              <a:cs typeface="Times New Roman" panose="02020603050405020304" pitchFamily="18" charset="0"/>
            </a:endParaRPr>
          </a:p>
          <a:p>
            <a:pPr algn="just">
              <a:spcAft>
                <a:spcPts val="0"/>
              </a:spcAft>
            </a:pPr>
            <a:r>
              <a:rPr lang="fr-FR" sz="1200" i="1" dirty="0">
                <a:latin typeface="+mn-lt"/>
                <a:ea typeface="Calibri" panose="020F0502020204030204" pitchFamily="34" charset="0"/>
                <a:cs typeface="Times New Roman" panose="02020603050405020304" pitchFamily="18" charset="0"/>
              </a:rPr>
              <a:t>Source : Insee, </a:t>
            </a:r>
            <a:r>
              <a:rPr lang="fr-FR" sz="1200" i="1" dirty="0" smtClean="0">
                <a:latin typeface="+mn-lt"/>
                <a:ea typeface="Calibri" panose="020F0502020204030204" pitchFamily="34" charset="0"/>
                <a:cs typeface="Times New Roman" panose="02020603050405020304" pitchFamily="18" charset="0"/>
              </a:rPr>
              <a:t>enquêtes </a:t>
            </a:r>
            <a:r>
              <a:rPr lang="fr-FR" sz="1200" i="1" dirty="0">
                <a:latin typeface="+mn-lt"/>
                <a:ea typeface="Calibri" panose="020F0502020204030204" pitchFamily="34" charset="0"/>
                <a:cs typeface="Times New Roman" panose="02020603050405020304" pitchFamily="18" charset="0"/>
              </a:rPr>
              <a:t>Patrimoine 1997-1998, 2003-2004, 2009-2010 </a:t>
            </a:r>
            <a:r>
              <a:rPr lang="fr-FR" sz="1200" i="1" dirty="0" smtClean="0">
                <a:latin typeface="+mn-lt"/>
                <a:ea typeface="Calibri" panose="020F0502020204030204" pitchFamily="34" charset="0"/>
                <a:cs typeface="Times New Roman" panose="02020603050405020304" pitchFamily="18" charset="0"/>
              </a:rPr>
              <a:t>et enquête Histoire de Vie et Patrimoine     2017-2018.</a:t>
            </a:r>
            <a:endParaRPr lang="fr-FR" sz="1200" dirty="0">
              <a:latin typeface="+mn-lt"/>
              <a:ea typeface="Calibri" panose="020F0502020204030204" pitchFamily="34" charset="0"/>
              <a:cs typeface="Times New Roman" panose="02020603050405020304" pitchFamily="18" charset="0"/>
            </a:endParaRPr>
          </a:p>
        </p:txBody>
      </p:sp>
      <p:sp>
        <p:nvSpPr>
          <p:cNvPr id="7" name="Rectangle 6"/>
          <p:cNvSpPr/>
          <p:nvPr/>
        </p:nvSpPr>
        <p:spPr>
          <a:xfrm>
            <a:off x="804672" y="1628878"/>
            <a:ext cx="7534656" cy="369332"/>
          </a:xfrm>
          <a:prstGeom prst="rect">
            <a:avLst/>
          </a:prstGeom>
        </p:spPr>
        <p:txBody>
          <a:bodyPr wrap="square">
            <a:spAutoFit/>
          </a:bodyPr>
          <a:lstStyle/>
          <a:p>
            <a:pPr algn="ctr"/>
            <a:r>
              <a:rPr lang="fr-FR" b="1" dirty="0">
                <a:solidFill>
                  <a:schemeClr val="tx1">
                    <a:lumMod val="65000"/>
                    <a:lumOff val="35000"/>
                  </a:schemeClr>
                </a:solidFill>
                <a:latin typeface="+mn-lt"/>
                <a:ea typeface="Calibri" panose="020F0502020204030204" pitchFamily="34" charset="0"/>
              </a:rPr>
              <a:t>Patrimoine brut hors reste moyen par âge, entre 1998 et 2018</a:t>
            </a:r>
            <a:endParaRPr lang="fr-FR" b="1" dirty="0">
              <a:solidFill>
                <a:schemeClr val="tx1">
                  <a:lumMod val="65000"/>
                  <a:lumOff val="35000"/>
                </a:schemeClr>
              </a:solidFill>
              <a:latin typeface="+mn-lt"/>
            </a:endParaRPr>
          </a:p>
        </p:txBody>
      </p:sp>
    </p:spTree>
    <p:extLst>
      <p:ext uri="{BB962C8B-B14F-4D97-AF65-F5344CB8AC3E}">
        <p14:creationId xmlns:p14="http://schemas.microsoft.com/office/powerpoint/2010/main" val="316101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sz="3200" dirty="0" smtClean="0"/>
              <a:t>La détention de patrimoine: un effet d’âge ou un effet de génération ?</a:t>
            </a:r>
            <a:endParaRPr lang="fr-FR" sz="3200" dirty="0"/>
          </a:p>
        </p:txBody>
      </p:sp>
      <p:pic>
        <p:nvPicPr>
          <p:cNvPr id="2" name="Image 1"/>
          <p:cNvPicPr>
            <a:picLocks noChangeAspect="1"/>
          </p:cNvPicPr>
          <p:nvPr/>
        </p:nvPicPr>
        <p:blipFill>
          <a:blip r:embed="rId3"/>
          <a:stretch>
            <a:fillRect/>
          </a:stretch>
        </p:blipFill>
        <p:spPr>
          <a:xfrm>
            <a:off x="708930" y="2127307"/>
            <a:ext cx="8194548" cy="3926751"/>
          </a:xfrm>
          <a:prstGeom prst="rect">
            <a:avLst/>
          </a:prstGeom>
        </p:spPr>
      </p:pic>
      <p:sp>
        <p:nvSpPr>
          <p:cNvPr id="4" name="Flèche droite 3"/>
          <p:cNvSpPr/>
          <p:nvPr/>
        </p:nvSpPr>
        <p:spPr>
          <a:xfrm rot="19226920">
            <a:off x="1574275" y="4807670"/>
            <a:ext cx="989815" cy="311084"/>
          </a:xfrm>
          <a:prstGeom prst="rightArrow">
            <a:avLst/>
          </a:prstGeom>
          <a:solidFill>
            <a:schemeClr val="accent6">
              <a:lumMod val="75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 name="Flèche droite 5"/>
          <p:cNvSpPr/>
          <p:nvPr/>
        </p:nvSpPr>
        <p:spPr>
          <a:xfrm rot="20559780">
            <a:off x="6506066" y="4807670"/>
            <a:ext cx="989815" cy="311084"/>
          </a:xfrm>
          <a:prstGeom prst="rightArrow">
            <a:avLst/>
          </a:prstGeom>
          <a:solidFill>
            <a:schemeClr val="accent4">
              <a:lumMod val="60000"/>
              <a:lumOff val="40000"/>
            </a:schemeClr>
          </a:solidFill>
          <a:ln>
            <a:solidFill>
              <a:schemeClr val="accent4">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Ellipse 7"/>
          <p:cNvSpPr/>
          <p:nvPr/>
        </p:nvSpPr>
        <p:spPr>
          <a:xfrm rot="2460000">
            <a:off x="5071378" y="2750303"/>
            <a:ext cx="1137240" cy="216000"/>
          </a:xfrm>
          <a:prstGeom prst="ellipse">
            <a:avLst/>
          </a:prstGeom>
          <a:no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Ellipse 10"/>
          <p:cNvSpPr/>
          <p:nvPr/>
        </p:nvSpPr>
        <p:spPr>
          <a:xfrm rot="180000">
            <a:off x="5894050" y="2743633"/>
            <a:ext cx="972000" cy="216000"/>
          </a:xfrm>
          <a:prstGeom prst="ellipse">
            <a:avLst/>
          </a:prstGeom>
          <a:no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Ellipse 11"/>
          <p:cNvSpPr/>
          <p:nvPr/>
        </p:nvSpPr>
        <p:spPr>
          <a:xfrm rot="1560000">
            <a:off x="6602633" y="2990303"/>
            <a:ext cx="972000" cy="216000"/>
          </a:xfrm>
          <a:prstGeom prst="ellipse">
            <a:avLst/>
          </a:prstGeom>
          <a:no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Ellipse 12"/>
          <p:cNvSpPr/>
          <p:nvPr/>
        </p:nvSpPr>
        <p:spPr>
          <a:xfrm rot="960000">
            <a:off x="4418739" y="3071462"/>
            <a:ext cx="972000" cy="216000"/>
          </a:xfrm>
          <a:prstGeom prst="ellipse">
            <a:avLst/>
          </a:prstGeom>
          <a:no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Flèche droite 14"/>
          <p:cNvSpPr/>
          <p:nvPr/>
        </p:nvSpPr>
        <p:spPr>
          <a:xfrm rot="22260000">
            <a:off x="5482111" y="2300184"/>
            <a:ext cx="1404000" cy="311084"/>
          </a:xfrm>
          <a:prstGeom prst="rightArrow">
            <a:avLst/>
          </a:prstGeom>
          <a:solidFill>
            <a:schemeClr val="accent6">
              <a:lumMod val="75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Flèche vers le haut 15"/>
          <p:cNvSpPr/>
          <p:nvPr/>
        </p:nvSpPr>
        <p:spPr>
          <a:xfrm>
            <a:off x="6158631" y="3553905"/>
            <a:ext cx="285605" cy="1932495"/>
          </a:xfrm>
          <a:prstGeom prst="upArrow">
            <a:avLst/>
          </a:prstGeom>
          <a:solidFill>
            <a:schemeClr val="accent5">
              <a:lumMod val="75000"/>
            </a:schemeClr>
          </a:solidFill>
          <a:ln>
            <a:solidFill>
              <a:schemeClr val="accent5">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8" name="Ellipse 17"/>
          <p:cNvSpPr/>
          <p:nvPr/>
        </p:nvSpPr>
        <p:spPr>
          <a:xfrm rot="960000">
            <a:off x="3654261" y="3224675"/>
            <a:ext cx="360000" cy="360000"/>
          </a:xfrm>
          <a:prstGeom prst="ellipse">
            <a:avLst/>
          </a:prstGeom>
          <a:no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9" name="Ellipse 18"/>
          <p:cNvSpPr/>
          <p:nvPr/>
        </p:nvSpPr>
        <p:spPr>
          <a:xfrm rot="960000">
            <a:off x="4408833" y="2957595"/>
            <a:ext cx="253555" cy="221547"/>
          </a:xfrm>
          <a:prstGeom prst="ellipse">
            <a:avLst/>
          </a:prstGeom>
          <a:noFill/>
          <a:ln>
            <a:solidFill>
              <a:srgbClr val="8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Rectangle 19"/>
          <p:cNvSpPr/>
          <p:nvPr/>
        </p:nvSpPr>
        <p:spPr>
          <a:xfrm>
            <a:off x="708930" y="1466846"/>
            <a:ext cx="8194548" cy="712759"/>
          </a:xfrm>
          <a:prstGeom prst="rect">
            <a:avLst/>
          </a:prstGeom>
        </p:spPr>
        <p:txBody>
          <a:bodyPr wrap="square">
            <a:spAutoFit/>
          </a:bodyPr>
          <a:lstStyle/>
          <a:p>
            <a:pPr algn="ctr">
              <a:lnSpc>
                <a:spcPct val="112000"/>
              </a:lnSpc>
              <a:spcAft>
                <a:spcPts val="0"/>
              </a:spcAft>
            </a:pPr>
            <a:r>
              <a:rPr lang="fr-FR" b="1" dirty="0">
                <a:solidFill>
                  <a:schemeClr val="tx1">
                    <a:lumMod val="65000"/>
                    <a:lumOff val="35000"/>
                  </a:schemeClr>
                </a:solidFill>
                <a:latin typeface="+mn-lt"/>
                <a:ea typeface="Calibri" panose="020F0502020204030204" pitchFamily="34" charset="0"/>
                <a:cs typeface="Times New Roman" panose="02020603050405020304" pitchFamily="18" charset="0"/>
              </a:rPr>
              <a:t>Patrimoine </a:t>
            </a:r>
            <a:r>
              <a:rPr lang="fr-FR"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brut hors reste médian </a:t>
            </a:r>
            <a:r>
              <a:rPr lang="fr-FR" b="1" dirty="0">
                <a:solidFill>
                  <a:schemeClr val="tx1">
                    <a:lumMod val="65000"/>
                    <a:lumOff val="35000"/>
                  </a:schemeClr>
                </a:solidFill>
                <a:latin typeface="+mn-lt"/>
                <a:ea typeface="Calibri" panose="020F0502020204030204" pitchFamily="34" charset="0"/>
                <a:cs typeface="Times New Roman" panose="02020603050405020304" pitchFamily="18" charset="0"/>
              </a:rPr>
              <a:t>par génération entre 1986 et </a:t>
            </a:r>
            <a:r>
              <a:rPr lang="fr-FR"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2015</a:t>
            </a:r>
          </a:p>
          <a:p>
            <a:pPr algn="ctr">
              <a:lnSpc>
                <a:spcPct val="112000"/>
              </a:lnSpc>
              <a:spcAft>
                <a:spcPts val="0"/>
              </a:spcAft>
            </a:pPr>
            <a:r>
              <a:rPr lang="fr-FR"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suivant </a:t>
            </a:r>
            <a:r>
              <a:rPr lang="fr-FR" b="1" dirty="0">
                <a:solidFill>
                  <a:schemeClr val="tx1">
                    <a:lumMod val="65000"/>
                    <a:lumOff val="35000"/>
                  </a:schemeClr>
                </a:solidFill>
                <a:latin typeface="+mn-lt"/>
                <a:ea typeface="Calibri" panose="020F0502020204030204" pitchFamily="34" charset="0"/>
                <a:cs typeface="Times New Roman" panose="02020603050405020304" pitchFamily="18" charset="0"/>
              </a:rPr>
              <a:t>l'âge de la personne de référence du ménage</a:t>
            </a:r>
            <a:endParaRPr lang="fr-FR" sz="1600" dirty="0">
              <a:solidFill>
                <a:schemeClr val="tx1">
                  <a:lumMod val="65000"/>
                  <a:lumOff val="35000"/>
                </a:schemeClr>
              </a:solidFill>
              <a:latin typeface="+mn-lt"/>
              <a:ea typeface="Calibri" panose="020F0502020204030204" pitchFamily="34" charset="0"/>
              <a:cs typeface="Times New Roman" panose="02020603050405020304" pitchFamily="18" charset="0"/>
            </a:endParaRPr>
          </a:p>
        </p:txBody>
      </p:sp>
      <p:sp>
        <p:nvSpPr>
          <p:cNvPr id="21" name="Rectangle 20"/>
          <p:cNvSpPr/>
          <p:nvPr/>
        </p:nvSpPr>
        <p:spPr>
          <a:xfrm>
            <a:off x="708930" y="5993386"/>
            <a:ext cx="8194548" cy="646331"/>
          </a:xfrm>
          <a:prstGeom prst="rect">
            <a:avLst/>
          </a:prstGeom>
        </p:spPr>
        <p:txBody>
          <a:bodyPr wrap="square">
            <a:spAutoFit/>
          </a:bodyPr>
          <a:lstStyle/>
          <a:p>
            <a:pPr algn="just">
              <a:spcAft>
                <a:spcPts val="0"/>
              </a:spcAft>
            </a:pPr>
            <a:r>
              <a:rPr lang="fr-FR" sz="1200" i="1" dirty="0">
                <a:latin typeface="+mn-lt"/>
                <a:ea typeface="Calibri" panose="020F0502020204030204" pitchFamily="34" charset="0"/>
                <a:cs typeface="Times New Roman" panose="02020603050405020304" pitchFamily="18" charset="0"/>
              </a:rPr>
              <a:t>Champ : ménages ordinaires résidant en France métropolitaine.</a:t>
            </a:r>
            <a:endParaRPr lang="fr-FR" sz="1200" dirty="0">
              <a:latin typeface="+mn-lt"/>
              <a:ea typeface="Calibri" panose="020F0502020204030204" pitchFamily="34" charset="0"/>
              <a:cs typeface="Times New Roman" panose="02020603050405020304" pitchFamily="18" charset="0"/>
            </a:endParaRPr>
          </a:p>
          <a:p>
            <a:pPr algn="just">
              <a:spcAft>
                <a:spcPts val="0"/>
              </a:spcAft>
            </a:pPr>
            <a:r>
              <a:rPr lang="fr-FR" sz="1200" i="1" dirty="0">
                <a:latin typeface="+mn-lt"/>
                <a:ea typeface="Calibri" panose="020F0502020204030204" pitchFamily="34" charset="0"/>
                <a:cs typeface="Times New Roman" panose="02020603050405020304" pitchFamily="18" charset="0"/>
              </a:rPr>
              <a:t>Source : Insee, enquêtes Actifs financiers 1986 et 1991-1992, enquêtes Patrimoine 1997-1998, 2003-2004, 2009-2010 et 2014-2015.</a:t>
            </a:r>
            <a:endParaRPr lang="fr-FR" sz="1200" dirty="0">
              <a:latin typeface="+mn-lt"/>
              <a:ea typeface="Calibri" panose="020F0502020204030204" pitchFamily="34" charset="0"/>
              <a:cs typeface="Times New Roman" panose="02020603050405020304" pitchFamily="18" charset="0"/>
            </a:endParaRPr>
          </a:p>
        </p:txBody>
      </p:sp>
      <p:sp>
        <p:nvSpPr>
          <p:cNvPr id="17" name="Flèche vers le haut 16"/>
          <p:cNvSpPr/>
          <p:nvPr/>
        </p:nvSpPr>
        <p:spPr>
          <a:xfrm>
            <a:off x="4558431" y="3693605"/>
            <a:ext cx="285605" cy="947847"/>
          </a:xfrm>
          <a:prstGeom prst="upArrow">
            <a:avLst/>
          </a:prstGeom>
          <a:solidFill>
            <a:schemeClr val="accent5">
              <a:lumMod val="75000"/>
            </a:schemeClr>
          </a:solidFill>
          <a:ln>
            <a:solidFill>
              <a:schemeClr val="accent5">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24053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1" grpId="0" animBg="1"/>
      <p:bldP spid="12" grpId="0" animBg="1"/>
      <p:bldP spid="13" grpId="0" animBg="1"/>
      <p:bldP spid="15" grpId="0" animBg="1"/>
      <p:bldP spid="16" grpId="0" animBg="1"/>
      <p:bldP spid="18" grpId="0" animBg="1"/>
      <p:bldP spid="19" grpId="0" animBg="1"/>
      <p:bldP spid="1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sz="3200" dirty="0" smtClean="0"/>
              <a:t>La détention de patrimoine: un effet d’âge ou un effet de génération ?</a:t>
            </a:r>
            <a:endParaRPr lang="fr-FR" sz="3200" dirty="0"/>
          </a:p>
        </p:txBody>
      </p:sp>
      <p:sp>
        <p:nvSpPr>
          <p:cNvPr id="4" name="Rectangle 3"/>
          <p:cNvSpPr/>
          <p:nvPr/>
        </p:nvSpPr>
        <p:spPr>
          <a:xfrm>
            <a:off x="1009650" y="1747683"/>
            <a:ext cx="7893828" cy="4293483"/>
          </a:xfrm>
          <a:prstGeom prst="rect">
            <a:avLst/>
          </a:prstGeom>
        </p:spPr>
        <p:txBody>
          <a:bodyPr wrap="square">
            <a:spAutoFit/>
          </a:bodyPr>
          <a:lstStyle/>
          <a:p>
            <a:r>
              <a:rPr lang="fr-FR" sz="2100" dirty="0" smtClean="0">
                <a:solidFill>
                  <a:srgbClr val="00368B"/>
                </a:solidFill>
              </a:rPr>
              <a:t>Accumulation puis </a:t>
            </a:r>
            <a:r>
              <a:rPr lang="fr-FR" sz="2100" dirty="0">
                <a:solidFill>
                  <a:srgbClr val="00368B"/>
                </a:solidFill>
              </a:rPr>
              <a:t>désaccumulation du patrimoine </a:t>
            </a:r>
            <a:r>
              <a:rPr lang="fr-FR" sz="2100" dirty="0" smtClean="0">
                <a:solidFill>
                  <a:srgbClr val="00368B"/>
                </a:solidFill>
              </a:rPr>
              <a:t>: comment trancher entre les </a:t>
            </a:r>
            <a:r>
              <a:rPr lang="fr-FR" sz="2100" dirty="0">
                <a:solidFill>
                  <a:srgbClr val="00368B"/>
                </a:solidFill>
              </a:rPr>
              <a:t>effets d’âge, de génération et de période  </a:t>
            </a:r>
            <a:r>
              <a:rPr lang="fr-FR" sz="2100" dirty="0" smtClean="0">
                <a:solidFill>
                  <a:srgbClr val="00368B"/>
                </a:solidFill>
              </a:rPr>
              <a:t>?</a:t>
            </a:r>
          </a:p>
          <a:p>
            <a:pPr marL="342900" indent="-342900">
              <a:buFont typeface="Wingdings" panose="05000000000000000000" pitchFamily="2" charset="2"/>
              <a:buChar char="Ø"/>
            </a:pPr>
            <a:r>
              <a:rPr lang="fr-FR" sz="2100" b="1" dirty="0" smtClean="0">
                <a:solidFill>
                  <a:srgbClr val="00368B"/>
                </a:solidFill>
              </a:rPr>
              <a:t>Effet </a:t>
            </a:r>
            <a:r>
              <a:rPr lang="fr-FR" sz="2100" b="1" dirty="0" smtClean="0">
                <a:solidFill>
                  <a:srgbClr val="00368B"/>
                </a:solidFill>
              </a:rPr>
              <a:t>d’âge </a:t>
            </a:r>
            <a:r>
              <a:rPr lang="fr-FR" sz="2100" dirty="0" smtClean="0">
                <a:solidFill>
                  <a:srgbClr val="00368B"/>
                </a:solidFill>
              </a:rPr>
              <a:t>compatible avec la théorie du cycle de vie : forte </a:t>
            </a:r>
            <a:r>
              <a:rPr lang="fr-FR" sz="2100" dirty="0">
                <a:solidFill>
                  <a:srgbClr val="00368B"/>
                </a:solidFill>
              </a:rPr>
              <a:t>croissance du patrimoine </a:t>
            </a:r>
            <a:r>
              <a:rPr lang="fr-FR" sz="2100" dirty="0" smtClean="0">
                <a:solidFill>
                  <a:srgbClr val="00368B"/>
                </a:solidFill>
              </a:rPr>
              <a:t>aux âges les plus jeunes, décroissance </a:t>
            </a:r>
            <a:r>
              <a:rPr lang="fr-FR" sz="2100" dirty="0">
                <a:solidFill>
                  <a:srgbClr val="00368B"/>
                </a:solidFill>
              </a:rPr>
              <a:t>aux âges de la </a:t>
            </a:r>
            <a:r>
              <a:rPr lang="fr-FR" sz="2100" dirty="0" smtClean="0">
                <a:solidFill>
                  <a:srgbClr val="00368B"/>
                </a:solidFill>
              </a:rPr>
              <a:t>retraite</a:t>
            </a:r>
          </a:p>
          <a:p>
            <a:pPr marL="285750" indent="-285750">
              <a:buFont typeface="Wingdings" panose="05000000000000000000" pitchFamily="2" charset="2"/>
              <a:buChar char="Ø"/>
            </a:pPr>
            <a:r>
              <a:rPr lang="fr-FR" sz="2100" b="1" dirty="0" smtClean="0">
                <a:solidFill>
                  <a:srgbClr val="00368B"/>
                </a:solidFill>
              </a:rPr>
              <a:t>Mais</a:t>
            </a:r>
            <a:r>
              <a:rPr lang="fr-FR" sz="2100" dirty="0" smtClean="0">
                <a:solidFill>
                  <a:srgbClr val="00368B"/>
                </a:solidFill>
              </a:rPr>
              <a:t> le patrimoine continue de progresser aux âges élevés : motifs de détention plus larges que ceux décrits par la théorie du cycle de vie ; héritages qui arrivent plus tardivement ; biais de sélection ; niveau des pensions qui permettent de continuer à épargner</a:t>
            </a:r>
          </a:p>
          <a:p>
            <a:pPr marL="285750" indent="-285750">
              <a:buFont typeface="Wingdings" panose="05000000000000000000" pitchFamily="2" charset="2"/>
              <a:buChar char="Ø"/>
            </a:pPr>
            <a:r>
              <a:rPr lang="fr-FR" sz="2100" b="1" dirty="0" smtClean="0">
                <a:solidFill>
                  <a:srgbClr val="00368B"/>
                </a:solidFill>
              </a:rPr>
              <a:t>Effet </a:t>
            </a:r>
            <a:r>
              <a:rPr lang="fr-FR" sz="2100" b="1" dirty="0" smtClean="0">
                <a:solidFill>
                  <a:srgbClr val="00368B"/>
                </a:solidFill>
              </a:rPr>
              <a:t>de génération</a:t>
            </a:r>
            <a:r>
              <a:rPr lang="fr-FR" sz="2100" dirty="0" smtClean="0">
                <a:solidFill>
                  <a:srgbClr val="00368B"/>
                </a:solidFill>
              </a:rPr>
              <a:t> </a:t>
            </a:r>
            <a:r>
              <a:rPr lang="fr-FR" sz="2100" dirty="0" smtClean="0">
                <a:solidFill>
                  <a:srgbClr val="00368B"/>
                </a:solidFill>
              </a:rPr>
              <a:t>: montants </a:t>
            </a:r>
            <a:r>
              <a:rPr lang="fr-FR" sz="2100" dirty="0">
                <a:solidFill>
                  <a:srgbClr val="00368B"/>
                </a:solidFill>
              </a:rPr>
              <a:t>de patrimoine plus élevés </a:t>
            </a:r>
            <a:r>
              <a:rPr lang="fr-FR" sz="2100" dirty="0" smtClean="0">
                <a:solidFill>
                  <a:srgbClr val="00368B"/>
                </a:solidFill>
              </a:rPr>
              <a:t>au fil des générations</a:t>
            </a:r>
          </a:p>
          <a:p>
            <a:pPr marL="285750" indent="-285750">
              <a:buFont typeface="Wingdings" panose="05000000000000000000" pitchFamily="2" charset="2"/>
              <a:buChar char="Ø"/>
            </a:pPr>
            <a:r>
              <a:rPr lang="fr-FR" sz="2100" dirty="0" smtClean="0">
                <a:solidFill>
                  <a:srgbClr val="00368B"/>
                </a:solidFill>
              </a:rPr>
              <a:t>Un </a:t>
            </a:r>
            <a:r>
              <a:rPr lang="fr-FR" sz="2100" b="1" dirty="0" smtClean="0">
                <a:solidFill>
                  <a:srgbClr val="00368B"/>
                </a:solidFill>
              </a:rPr>
              <a:t>effet de période</a:t>
            </a:r>
            <a:r>
              <a:rPr lang="fr-FR" sz="2100" dirty="0" smtClean="0">
                <a:solidFill>
                  <a:srgbClr val="00368B"/>
                </a:solidFill>
              </a:rPr>
              <a:t> ? Baisse du patrimoine pour certaines générations entre 2010-2015</a:t>
            </a:r>
            <a:endParaRPr lang="fr-FR" sz="2100" dirty="0">
              <a:solidFill>
                <a:srgbClr val="00368B"/>
              </a:solidFill>
            </a:endParaRPr>
          </a:p>
        </p:txBody>
      </p:sp>
    </p:spTree>
    <p:extLst>
      <p:ext uri="{BB962C8B-B14F-4D97-AF65-F5344CB8AC3E}">
        <p14:creationId xmlns:p14="http://schemas.microsoft.com/office/powerpoint/2010/main" val="22510900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0" y="2007909"/>
            <a:ext cx="9144000" cy="1477725"/>
          </a:xfrm>
        </p:spPr>
        <p:txBody>
          <a:bodyPr anchor="t"/>
          <a:lstStyle/>
          <a:p>
            <a:pPr algn="ctr" eaLnBrk="1" hangingPunct="1"/>
            <a:r>
              <a:rPr lang="fr-FR" altLang="fr-FR" sz="3600" dirty="0" smtClean="0">
                <a:cs typeface="Calibri" pitchFamily="34" charset="0"/>
              </a:rPr>
              <a:t>Un grand merci à l’équipe HVP</a:t>
            </a:r>
            <a:br>
              <a:rPr lang="fr-FR" altLang="fr-FR" sz="3600" dirty="0" smtClean="0">
                <a:cs typeface="Calibri" pitchFamily="34" charset="0"/>
              </a:rPr>
            </a:br>
            <a:r>
              <a:rPr lang="fr-FR" altLang="fr-FR" sz="3600" dirty="0" smtClean="0">
                <a:cs typeface="Calibri" pitchFamily="34" charset="0"/>
              </a:rPr>
              <a:t>Merci de votre attention</a:t>
            </a:r>
            <a:br>
              <a:rPr lang="fr-FR" altLang="fr-FR" sz="3600" dirty="0" smtClean="0">
                <a:cs typeface="Calibri" pitchFamily="34" charset="0"/>
              </a:rPr>
            </a:br>
            <a:endParaRPr lang="fr-FR" altLang="fr-FR" sz="3600" dirty="0" smtClean="0"/>
          </a:p>
        </p:txBody>
      </p:sp>
      <p:pic>
        <p:nvPicPr>
          <p:cNvPr id="717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3988" y="3620690"/>
            <a:ext cx="320675" cy="249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Image 4" descr="logo-LinkedIn">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76559" y="4041257"/>
            <a:ext cx="238125" cy="238125"/>
          </a:xfrm>
          <a:prstGeom prst="rect">
            <a:avLst/>
          </a:prstGeom>
          <a:noFill/>
          <a:ln>
            <a:noFill/>
          </a:ln>
        </p:spPr>
      </p:pic>
      <p:sp>
        <p:nvSpPr>
          <p:cNvPr id="6" name="Subtitle 3"/>
          <p:cNvSpPr txBox="1">
            <a:spLocks/>
          </p:cNvSpPr>
          <p:nvPr/>
        </p:nvSpPr>
        <p:spPr bwMode="auto">
          <a:xfrm>
            <a:off x="0" y="3279502"/>
            <a:ext cx="9144000" cy="1085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Arial" charset="0"/>
              <a:buNone/>
              <a:defRPr sz="1500" b="0" kern="1200">
                <a:solidFill>
                  <a:srgbClr val="00368B"/>
                </a:solidFill>
                <a:latin typeface="+mn-lt"/>
                <a:ea typeface="+mn-ea"/>
                <a:cs typeface="+mn-cs"/>
              </a:defRPr>
            </a:lvl1pPr>
            <a:lvl2pPr marL="457200" indent="0" algn="ctr" defTabSz="457200" rtl="0" eaLnBrk="0" fontAlgn="base" hangingPunct="0">
              <a:spcBef>
                <a:spcPct val="20000"/>
              </a:spcBef>
              <a:spcAft>
                <a:spcPct val="0"/>
              </a:spcAft>
              <a:buFont typeface="Arial" charset="0"/>
              <a:buNone/>
              <a:defRPr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ctr" eaLnBrk="1" hangingPunct="1"/>
            <a:r>
              <a:rPr lang="fr-FR" altLang="fr-FR" sz="2000" dirty="0" smtClean="0">
                <a:solidFill>
                  <a:schemeClr val="tx1"/>
                </a:solidFill>
              </a:rPr>
              <a:t>Suivez l’actualité et les travaux du COR </a:t>
            </a:r>
            <a:br>
              <a:rPr lang="fr-FR" altLang="fr-FR" sz="2000" dirty="0" smtClean="0">
                <a:solidFill>
                  <a:schemeClr val="tx1"/>
                </a:solidFill>
              </a:rPr>
            </a:br>
            <a:r>
              <a:rPr lang="fr-FR" altLang="fr-FR" sz="2000" dirty="0" smtClean="0">
                <a:solidFill>
                  <a:schemeClr val="tx1"/>
                </a:solidFill>
              </a:rPr>
              <a:t>sur </a:t>
            </a:r>
            <a:r>
              <a:rPr lang="fr-FR" altLang="fr-FR" sz="2000" b="1" dirty="0" smtClean="0">
                <a:solidFill>
                  <a:srgbClr val="003A88"/>
                </a:solidFill>
              </a:rPr>
              <a:t>www.cor-retraites.fr</a:t>
            </a:r>
            <a:r>
              <a:rPr lang="fr-FR" altLang="fr-FR" sz="2000" dirty="0" smtClean="0">
                <a:solidFill>
                  <a:schemeClr val="tx1"/>
                </a:solidFill>
              </a:rPr>
              <a:t>, twitter       </a:t>
            </a:r>
            <a:r>
              <a:rPr lang="fr-FR" altLang="fr-FR" sz="2000" b="1" dirty="0" smtClean="0">
                <a:solidFill>
                  <a:srgbClr val="003A88"/>
                </a:solidFill>
              </a:rPr>
              <a:t>@</a:t>
            </a:r>
            <a:r>
              <a:rPr lang="fr-FR" altLang="fr-FR" sz="2000" b="1" dirty="0" err="1" smtClean="0">
                <a:solidFill>
                  <a:srgbClr val="003A88"/>
                </a:solidFill>
              </a:rPr>
              <a:t>COR_Retraites</a:t>
            </a:r>
            <a:r>
              <a:rPr lang="fr-FR" altLang="fr-FR" sz="2000" b="1" dirty="0" smtClean="0">
                <a:solidFill>
                  <a:srgbClr val="003A88"/>
                </a:solidFill>
              </a:rPr>
              <a:t> </a:t>
            </a:r>
          </a:p>
          <a:p>
            <a:pPr algn="ctr" eaLnBrk="1" hangingPunct="1"/>
            <a:r>
              <a:rPr lang="fr-FR" altLang="fr-FR" sz="2000" dirty="0" smtClean="0">
                <a:solidFill>
                  <a:schemeClr val="tx1"/>
                </a:solidFill>
              </a:rPr>
              <a:t>et</a:t>
            </a:r>
            <a:r>
              <a:rPr lang="fr-FR" altLang="fr-FR" sz="2000" b="1" dirty="0" smtClean="0">
                <a:solidFill>
                  <a:srgbClr val="003A88"/>
                </a:solidFill>
              </a:rPr>
              <a:t> </a:t>
            </a:r>
            <a:r>
              <a:rPr lang="fr-FR" altLang="fr-FR" sz="2000" dirty="0" smtClean="0">
                <a:solidFill>
                  <a:schemeClr val="tx1"/>
                </a:solidFill>
              </a:rPr>
              <a:t>LinkedIn</a:t>
            </a:r>
            <a:r>
              <a:rPr lang="fr-FR" altLang="fr-FR" sz="2000" b="1" dirty="0" smtClean="0">
                <a:solidFill>
                  <a:srgbClr val="003A88"/>
                </a:solidFill>
              </a:rPr>
              <a:t>       Conseil d’orientation des retraites-COR</a:t>
            </a:r>
          </a:p>
        </p:txBody>
      </p:sp>
      <p:sp>
        <p:nvSpPr>
          <p:cNvPr id="2" name="Espace réservé du numéro de diapositive 1"/>
          <p:cNvSpPr>
            <a:spLocks noGrp="1"/>
          </p:cNvSpPr>
          <p:nvPr>
            <p:ph type="sldNum" sz="quarter" idx="4"/>
          </p:nvPr>
        </p:nvSpPr>
        <p:spPr/>
        <p:txBody>
          <a:bodyPr/>
          <a:lstStyle/>
          <a:p>
            <a:pPr>
              <a:defRPr/>
            </a:pPr>
            <a:fld id="{F400FF4C-7367-4F14-BB33-4039E672CEF7}" type="slidenum">
              <a:rPr lang="fr-FR" sz="1200" b="1" smtClean="0">
                <a:solidFill>
                  <a:schemeClr val="bg1"/>
                </a:solidFill>
              </a:rPr>
              <a:pPr>
                <a:defRPr/>
              </a:pPr>
              <a:t>14</a:t>
            </a:fld>
            <a:endParaRPr lang="fr-FR" sz="1200" b="1" dirty="0">
              <a:solidFill>
                <a:schemeClr val="bg1"/>
              </a:solidFill>
            </a:endParaRPr>
          </a:p>
        </p:txBody>
      </p:sp>
    </p:spTree>
    <p:extLst>
      <p:ext uri="{BB962C8B-B14F-4D97-AF65-F5344CB8AC3E}">
        <p14:creationId xmlns:p14="http://schemas.microsoft.com/office/powerpoint/2010/main" val="1101280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09650" y="1380144"/>
            <a:ext cx="7570679" cy="4250628"/>
          </a:xfrm>
        </p:spPr>
        <p:txBody>
          <a:bodyPr>
            <a:normAutofit/>
          </a:bodyPr>
          <a:lstStyle/>
          <a:p>
            <a:pPr marL="85725" indent="0">
              <a:buNone/>
            </a:pPr>
            <a:r>
              <a:rPr lang="fr-FR" sz="2800" i="1" dirty="0" smtClean="0"/>
              <a:t>Présentation des documents n° 2 et 3</a:t>
            </a:r>
          </a:p>
          <a:p>
            <a:pPr marL="85725" indent="0">
              <a:buNone/>
            </a:pPr>
            <a:endParaRPr lang="fr-FR" sz="2800" dirty="0" smtClean="0"/>
          </a:p>
          <a:p>
            <a:pPr marL="542925" indent="-457200">
              <a:buFont typeface="+mj-lt"/>
              <a:buAutoNum type="arabicPeriod"/>
            </a:pPr>
            <a:r>
              <a:rPr lang="fr-FR" sz="2800" dirty="0" smtClean="0"/>
              <a:t>Les concepts et la source utilisés</a:t>
            </a:r>
          </a:p>
          <a:p>
            <a:pPr marL="542925" indent="-457200">
              <a:buFont typeface="+mj-lt"/>
              <a:buAutoNum type="arabicPeriod"/>
            </a:pPr>
            <a:r>
              <a:rPr lang="fr-FR" sz="2800" dirty="0" smtClean="0"/>
              <a:t>Les évolutions du patrimoine depuis 1998</a:t>
            </a:r>
          </a:p>
          <a:p>
            <a:pPr marL="542925" indent="-457200">
              <a:buFont typeface="+mj-lt"/>
              <a:buAutoNum type="arabicPeriod"/>
            </a:pPr>
            <a:r>
              <a:rPr lang="fr-FR" sz="2800" dirty="0" smtClean="0"/>
              <a:t>Les inégalités de patrimoine</a:t>
            </a:r>
          </a:p>
          <a:p>
            <a:pPr marL="542925" indent="-457200">
              <a:buFont typeface="+mj-lt"/>
              <a:buAutoNum type="arabicPeriod"/>
            </a:pPr>
            <a:r>
              <a:rPr lang="fr-FR" sz="2800" dirty="0" smtClean="0"/>
              <a:t>Qui détient du patrimoine?</a:t>
            </a:r>
          </a:p>
          <a:p>
            <a:pPr marL="542925" indent="-457200">
              <a:buFont typeface="+mj-lt"/>
              <a:buAutoNum type="arabicPeriod"/>
            </a:pPr>
            <a:r>
              <a:rPr lang="fr-FR" sz="2800" dirty="0" smtClean="0"/>
              <a:t>Un effet d’âge ou un effet de génération ?</a:t>
            </a:r>
          </a:p>
          <a:p>
            <a:pPr lvl="1"/>
            <a:endParaRPr lang="fr-FR" sz="2400" dirty="0" smtClean="0"/>
          </a:p>
          <a:p>
            <a:pPr marL="361950" lvl="1" indent="0">
              <a:buNone/>
            </a:pPr>
            <a:endParaRPr lang="fr-FR" sz="2400" dirty="0"/>
          </a:p>
        </p:txBody>
      </p:sp>
      <p:sp>
        <p:nvSpPr>
          <p:cNvPr id="3" name="Espace réservé du contenu 2"/>
          <p:cNvSpPr>
            <a:spLocks noGrp="1"/>
          </p:cNvSpPr>
          <p:nvPr>
            <p:ph idx="13"/>
          </p:nvPr>
        </p:nvSpPr>
        <p:spPr/>
        <p:txBody>
          <a:bodyPr/>
          <a:lstStyle/>
          <a:p>
            <a:r>
              <a:rPr lang="fr-FR" dirty="0" smtClean="0"/>
              <a:t>Plan de la présentation</a:t>
            </a:r>
            <a:endParaRPr lang="fr-FR" dirty="0"/>
          </a:p>
        </p:txBody>
      </p:sp>
    </p:spTree>
    <p:extLst>
      <p:ext uri="{BB962C8B-B14F-4D97-AF65-F5344CB8AC3E}">
        <p14:creationId xmlns:p14="http://schemas.microsoft.com/office/powerpoint/2010/main" val="2012309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23827" y="1432873"/>
            <a:ext cx="7556294" cy="4752773"/>
          </a:xfrm>
        </p:spPr>
        <p:txBody>
          <a:bodyPr>
            <a:normAutofit/>
          </a:bodyPr>
          <a:lstStyle/>
          <a:p>
            <a:r>
              <a:rPr lang="fr-FR" b="1" dirty="0" smtClean="0"/>
              <a:t>Patrimoine brut</a:t>
            </a:r>
            <a:r>
              <a:rPr lang="fr-FR" dirty="0" smtClean="0"/>
              <a:t> : somme </a:t>
            </a:r>
            <a:r>
              <a:rPr lang="fr-FR" dirty="0"/>
              <a:t>du patrimoine immobilier, </a:t>
            </a:r>
            <a:r>
              <a:rPr lang="fr-FR" dirty="0" smtClean="0"/>
              <a:t>du patrimoine financier, des actifs professionnels, et du reste (biens </a:t>
            </a:r>
            <a:r>
              <a:rPr lang="fr-FR" dirty="0"/>
              <a:t>durables </a:t>
            </a:r>
            <a:r>
              <a:rPr lang="fr-FR" dirty="0" smtClean="0"/>
              <a:t>-voiture</a:t>
            </a:r>
            <a:r>
              <a:rPr lang="fr-FR" dirty="0"/>
              <a:t>, équipement de la maison, etc</a:t>
            </a:r>
            <a:r>
              <a:rPr lang="fr-FR" dirty="0" smtClean="0"/>
              <a:t>.-, bijoux</a:t>
            </a:r>
            <a:r>
              <a:rPr lang="fr-FR" dirty="0"/>
              <a:t>, </a:t>
            </a:r>
            <a:r>
              <a:rPr lang="fr-FR" dirty="0" smtClean="0"/>
              <a:t>œuvres </a:t>
            </a:r>
            <a:r>
              <a:rPr lang="fr-FR" dirty="0"/>
              <a:t>d’art et </a:t>
            </a:r>
            <a:r>
              <a:rPr lang="fr-FR" dirty="0" smtClean="0"/>
              <a:t>autres objets </a:t>
            </a:r>
            <a:r>
              <a:rPr lang="fr-FR" dirty="0"/>
              <a:t>de </a:t>
            </a:r>
            <a:r>
              <a:rPr lang="fr-FR" dirty="0" smtClean="0"/>
              <a:t>valeur), </a:t>
            </a:r>
            <a:r>
              <a:rPr lang="fr-FR" b="1" dirty="0"/>
              <a:t>endettement non déduit</a:t>
            </a:r>
            <a:r>
              <a:rPr lang="fr-FR" dirty="0"/>
              <a:t>. </a:t>
            </a:r>
            <a:endParaRPr lang="fr-FR" dirty="0" smtClean="0"/>
          </a:p>
          <a:p>
            <a:r>
              <a:rPr lang="fr-FR" dirty="0" smtClean="0"/>
              <a:t>Évolutions </a:t>
            </a:r>
            <a:r>
              <a:rPr lang="fr-FR" dirty="0"/>
              <a:t>et </a:t>
            </a:r>
            <a:r>
              <a:rPr lang="fr-FR" dirty="0" smtClean="0"/>
              <a:t>analyses </a:t>
            </a:r>
            <a:r>
              <a:rPr lang="fr-FR" dirty="0"/>
              <a:t>de dispersion </a:t>
            </a:r>
            <a:r>
              <a:rPr lang="fr-FR" dirty="0" smtClean="0"/>
              <a:t>étudiées </a:t>
            </a:r>
            <a:r>
              <a:rPr lang="fr-FR" dirty="0"/>
              <a:t>sur le </a:t>
            </a:r>
            <a:r>
              <a:rPr lang="fr-FR" b="1" dirty="0"/>
              <a:t>patrimoine brut hors </a:t>
            </a:r>
            <a:r>
              <a:rPr lang="fr-FR" b="1" dirty="0" smtClean="0"/>
              <a:t>reste</a:t>
            </a:r>
            <a:r>
              <a:rPr lang="fr-FR" dirty="0" smtClean="0"/>
              <a:t>.</a:t>
            </a:r>
          </a:p>
          <a:p>
            <a:pPr algn="just">
              <a:spcAft>
                <a:spcPts val="0"/>
              </a:spcAft>
            </a:pPr>
            <a:r>
              <a:rPr lang="fr-FR" b="1" dirty="0" smtClean="0">
                <a:ea typeface="Calibri" panose="020F0502020204030204" pitchFamily="34" charset="0"/>
                <a:cs typeface="Times New Roman" panose="02020603050405020304" pitchFamily="18" charset="0"/>
              </a:rPr>
              <a:t>Ménage </a:t>
            </a:r>
            <a:r>
              <a:rPr lang="fr-FR" b="1" dirty="0">
                <a:ea typeface="Calibri" panose="020F0502020204030204" pitchFamily="34" charset="0"/>
                <a:cs typeface="Times New Roman" panose="02020603050405020304" pitchFamily="18" charset="0"/>
              </a:rPr>
              <a:t>de retraités </a:t>
            </a:r>
            <a:r>
              <a:rPr lang="fr-FR" dirty="0">
                <a:ea typeface="Calibri" panose="020F0502020204030204" pitchFamily="34" charset="0"/>
                <a:cs typeface="Times New Roman" panose="02020603050405020304" pitchFamily="18" charset="0"/>
              </a:rPr>
              <a:t>: ménage dont la personne de référence est soit retraitée, soit inactive et âgée de 60 ans ou plus</a:t>
            </a:r>
            <a:r>
              <a:rPr lang="fr-FR" dirty="0" smtClean="0">
                <a:ea typeface="Calibri" panose="020F0502020204030204" pitchFamily="34" charset="0"/>
                <a:cs typeface="Times New Roman" panose="02020603050405020304" pitchFamily="18" charset="0"/>
              </a:rPr>
              <a:t>. </a:t>
            </a:r>
            <a:r>
              <a:rPr lang="fr-FR" b="1" dirty="0" smtClean="0">
                <a:ea typeface="Calibri" panose="020F0502020204030204" pitchFamily="34" charset="0"/>
                <a:cs typeface="Times New Roman" panose="02020603050405020304" pitchFamily="18" charset="0"/>
              </a:rPr>
              <a:t>Ménage </a:t>
            </a:r>
            <a:r>
              <a:rPr lang="fr-FR" b="1" dirty="0">
                <a:ea typeface="Calibri" panose="020F0502020204030204" pitchFamily="34" charset="0"/>
                <a:cs typeface="Times New Roman" panose="02020603050405020304" pitchFamily="18" charset="0"/>
              </a:rPr>
              <a:t>d’actifs </a:t>
            </a:r>
            <a:r>
              <a:rPr lang="fr-FR" dirty="0">
                <a:ea typeface="Calibri" panose="020F0502020204030204" pitchFamily="34" charset="0"/>
                <a:cs typeface="Times New Roman" panose="02020603050405020304" pitchFamily="18" charset="0"/>
              </a:rPr>
              <a:t>: ménage dont la personne de référence est active au sens du </a:t>
            </a:r>
            <a:r>
              <a:rPr lang="fr-FR" dirty="0" smtClean="0">
                <a:ea typeface="Calibri" panose="020F0502020204030204" pitchFamily="34" charset="0"/>
                <a:cs typeface="Times New Roman" panose="02020603050405020304" pitchFamily="18" charset="0"/>
              </a:rPr>
              <a:t>BIT.</a:t>
            </a:r>
            <a:endParaRPr lang="fr-FR" dirty="0" smtClean="0"/>
          </a:p>
          <a:p>
            <a:endParaRPr lang="fr-FR" dirty="0"/>
          </a:p>
          <a:p>
            <a:endParaRPr lang="fr-FR" dirty="0"/>
          </a:p>
        </p:txBody>
      </p:sp>
      <p:sp>
        <p:nvSpPr>
          <p:cNvPr id="3" name="Espace réservé du contenu 2"/>
          <p:cNvSpPr>
            <a:spLocks noGrp="1"/>
          </p:cNvSpPr>
          <p:nvPr>
            <p:ph idx="13"/>
          </p:nvPr>
        </p:nvSpPr>
        <p:spPr/>
        <p:txBody>
          <a:bodyPr/>
          <a:lstStyle/>
          <a:p>
            <a:r>
              <a:rPr lang="fr-FR" sz="3200" dirty="0" smtClean="0"/>
              <a:t>Le patrimoine : de quoi parle t’on ?</a:t>
            </a:r>
            <a:endParaRPr lang="fr-FR" sz="3200" dirty="0"/>
          </a:p>
        </p:txBody>
      </p:sp>
    </p:spTree>
    <p:extLst>
      <p:ext uri="{BB962C8B-B14F-4D97-AF65-F5344CB8AC3E}">
        <p14:creationId xmlns:p14="http://schemas.microsoft.com/office/powerpoint/2010/main" val="353308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49" y="574934"/>
            <a:ext cx="7381316" cy="877347"/>
          </a:xfrm>
        </p:spPr>
        <p:txBody>
          <a:bodyPr/>
          <a:lstStyle/>
          <a:p>
            <a:r>
              <a:rPr lang="fr-FR" sz="3200" dirty="0" smtClean="0"/>
              <a:t>La source utilisée</a:t>
            </a:r>
            <a:endParaRPr lang="fr-FR" sz="3200" dirty="0"/>
          </a:p>
        </p:txBody>
      </p:sp>
      <p:sp>
        <p:nvSpPr>
          <p:cNvPr id="4" name="Espace réservé du contenu 3"/>
          <p:cNvSpPr>
            <a:spLocks noGrp="1"/>
          </p:cNvSpPr>
          <p:nvPr>
            <p:ph idx="1"/>
          </p:nvPr>
        </p:nvSpPr>
        <p:spPr>
          <a:xfrm>
            <a:off x="791492" y="1439809"/>
            <a:ext cx="7817629" cy="4518483"/>
          </a:xfrm>
        </p:spPr>
        <p:txBody>
          <a:bodyPr/>
          <a:lstStyle/>
          <a:p>
            <a:r>
              <a:rPr lang="fr-FR" dirty="0"/>
              <a:t>L’enquête </a:t>
            </a:r>
            <a:r>
              <a:rPr lang="fr-FR" b="1" dirty="0"/>
              <a:t>Histoire de vie et </a:t>
            </a:r>
            <a:r>
              <a:rPr lang="fr-FR" b="1" dirty="0" smtClean="0"/>
              <a:t>Patrimoine </a:t>
            </a:r>
            <a:r>
              <a:rPr lang="fr-FR" dirty="0" smtClean="0"/>
              <a:t>(HVP) </a:t>
            </a:r>
            <a:r>
              <a:rPr lang="fr-FR" b="1" dirty="0" smtClean="0"/>
              <a:t>de 2017-2018 de l’INSEE</a:t>
            </a:r>
            <a:r>
              <a:rPr lang="fr-FR" dirty="0" smtClean="0"/>
              <a:t> </a:t>
            </a:r>
            <a:r>
              <a:rPr lang="fr-FR" sz="2000" dirty="0" smtClean="0">
                <a:solidFill>
                  <a:schemeClr val="tx1"/>
                </a:solidFill>
              </a:rPr>
              <a:t>(+ Actifs financiers </a:t>
            </a:r>
            <a:r>
              <a:rPr lang="fr-FR" sz="2000" dirty="0">
                <a:solidFill>
                  <a:schemeClr val="tx1"/>
                </a:solidFill>
              </a:rPr>
              <a:t>1986, 1991-1992 </a:t>
            </a:r>
            <a:r>
              <a:rPr lang="fr-FR" sz="2000" dirty="0" smtClean="0">
                <a:solidFill>
                  <a:schemeClr val="tx1"/>
                </a:solidFill>
              </a:rPr>
              <a:t>+ Patrimoine </a:t>
            </a:r>
            <a:r>
              <a:rPr lang="fr-FR" sz="2000" dirty="0">
                <a:solidFill>
                  <a:schemeClr val="tx1"/>
                </a:solidFill>
              </a:rPr>
              <a:t>de </a:t>
            </a:r>
            <a:r>
              <a:rPr lang="fr-FR" sz="2000" dirty="0" smtClean="0">
                <a:solidFill>
                  <a:schemeClr val="tx1"/>
                </a:solidFill>
              </a:rPr>
              <a:t>l’INSEE </a:t>
            </a:r>
            <a:r>
              <a:rPr lang="fr-FR" sz="2000" dirty="0">
                <a:solidFill>
                  <a:schemeClr val="tx1"/>
                </a:solidFill>
              </a:rPr>
              <a:t>1997-1998, 2003-2004, 2009-2010 et </a:t>
            </a:r>
            <a:r>
              <a:rPr lang="fr-FR" sz="2000" dirty="0" smtClean="0">
                <a:solidFill>
                  <a:schemeClr val="tx1"/>
                </a:solidFill>
              </a:rPr>
              <a:t>2014-2015).</a:t>
            </a:r>
            <a:endParaRPr lang="fr-FR" dirty="0" smtClean="0">
              <a:solidFill>
                <a:schemeClr val="tx1"/>
              </a:solidFill>
            </a:endParaRPr>
          </a:p>
          <a:p>
            <a:r>
              <a:rPr lang="fr-FR" b="1" dirty="0" smtClean="0"/>
              <a:t>Objectifs</a:t>
            </a:r>
            <a:r>
              <a:rPr lang="fr-FR" dirty="0" smtClean="0"/>
              <a:t> : </a:t>
            </a:r>
          </a:p>
          <a:p>
            <a:pPr lvl="1">
              <a:buFont typeface="Wingdings" panose="05000000000000000000" pitchFamily="2" charset="2"/>
              <a:buChar char="Ø"/>
            </a:pPr>
            <a:r>
              <a:rPr lang="fr-FR" dirty="0" smtClean="0"/>
              <a:t>Décrire le patrimoine des ménages et sa distribution.</a:t>
            </a:r>
          </a:p>
          <a:p>
            <a:pPr lvl="1">
              <a:buFont typeface="Wingdings" panose="05000000000000000000" pitchFamily="2" charset="2"/>
              <a:buChar char="Ø"/>
            </a:pPr>
            <a:r>
              <a:rPr lang="fr-FR" dirty="0" smtClean="0"/>
              <a:t>Ses différents composantes.</a:t>
            </a:r>
          </a:p>
          <a:p>
            <a:pPr lvl="1">
              <a:buFont typeface="Wingdings" panose="05000000000000000000" pitchFamily="2" charset="2"/>
              <a:buChar char="Ø"/>
            </a:pPr>
            <a:r>
              <a:rPr lang="fr-FR" dirty="0" smtClean="0"/>
              <a:t>Les </a:t>
            </a:r>
            <a:r>
              <a:rPr lang="fr-FR" dirty="0"/>
              <a:t>facteurs explicatifs de la formation du patrimoine (biographie familiale et professionnelle, héritages et donations, </a:t>
            </a:r>
            <a:r>
              <a:rPr lang="fr-FR" dirty="0" smtClean="0"/>
              <a:t>situations financière et conjugale</a:t>
            </a:r>
            <a:r>
              <a:rPr lang="fr-FR" dirty="0"/>
              <a:t>, etc.).</a:t>
            </a:r>
          </a:p>
          <a:p>
            <a:r>
              <a:rPr lang="fr-FR" dirty="0" smtClean="0"/>
              <a:t>Une </a:t>
            </a:r>
            <a:r>
              <a:rPr lang="fr-FR" b="1" dirty="0" smtClean="0"/>
              <a:t>sous-estimation traditionnelle du montant de leur patrimoine par les ménages </a:t>
            </a:r>
            <a:r>
              <a:rPr lang="fr-FR" sz="2000" dirty="0" smtClean="0">
                <a:solidFill>
                  <a:schemeClr val="tx1"/>
                </a:solidFill>
              </a:rPr>
              <a:t>(l’enquête HVP recense 75 % du </a:t>
            </a:r>
            <a:r>
              <a:rPr lang="fr-FR" sz="2000" dirty="0">
                <a:solidFill>
                  <a:schemeClr val="tx1"/>
                </a:solidFill>
              </a:rPr>
              <a:t>patrimoine non financier de la comptabilité nationale de 2017 et 31 % des actifs </a:t>
            </a:r>
            <a:r>
              <a:rPr lang="fr-FR" sz="2000" dirty="0" smtClean="0">
                <a:solidFill>
                  <a:schemeClr val="tx1"/>
                </a:solidFill>
              </a:rPr>
              <a:t>financiers)</a:t>
            </a:r>
            <a:r>
              <a:rPr lang="fr-FR" dirty="0"/>
              <a:t>.</a:t>
            </a:r>
          </a:p>
          <a:p>
            <a:endParaRPr lang="fr-FR" dirty="0"/>
          </a:p>
        </p:txBody>
      </p:sp>
    </p:spTree>
    <p:extLst>
      <p:ext uri="{BB962C8B-B14F-4D97-AF65-F5344CB8AC3E}">
        <p14:creationId xmlns:p14="http://schemas.microsoft.com/office/powerpoint/2010/main" val="1813738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3"/>
          </p:nvPr>
        </p:nvSpPr>
        <p:spPr>
          <a:xfrm>
            <a:off x="1009650" y="574935"/>
            <a:ext cx="7623362" cy="710940"/>
          </a:xfrm>
        </p:spPr>
        <p:txBody>
          <a:bodyPr>
            <a:noAutofit/>
          </a:bodyPr>
          <a:lstStyle/>
          <a:p>
            <a:r>
              <a:rPr lang="fr-FR" sz="3200" dirty="0" smtClean="0"/>
              <a:t>Le patrimoine des ménages en 2018</a:t>
            </a:r>
            <a:endParaRPr lang="fr-FR" sz="3200" dirty="0"/>
          </a:p>
        </p:txBody>
      </p:sp>
      <p:sp>
        <p:nvSpPr>
          <p:cNvPr id="15" name="Rectangle 14"/>
          <p:cNvSpPr/>
          <p:nvPr/>
        </p:nvSpPr>
        <p:spPr>
          <a:xfrm rot="16200000">
            <a:off x="-1697926" y="3807654"/>
            <a:ext cx="4281137" cy="461665"/>
          </a:xfrm>
          <a:prstGeom prst="rect">
            <a:avLst/>
          </a:prstGeom>
        </p:spPr>
        <p:txBody>
          <a:bodyPr wrap="square">
            <a:spAutoFit/>
          </a:bodyPr>
          <a:lstStyle/>
          <a:p>
            <a:pPr algn="just">
              <a:spcAft>
                <a:spcPts val="0"/>
              </a:spcAft>
            </a:pPr>
            <a:r>
              <a:rPr lang="fr-FR" sz="1200" i="1" dirty="0">
                <a:latin typeface="+mn-lt"/>
                <a:ea typeface="Calibri" panose="020F0502020204030204" pitchFamily="34" charset="0"/>
                <a:cs typeface="Times New Roman" panose="02020603050405020304" pitchFamily="18" charset="0"/>
              </a:rPr>
              <a:t>Champ : ménages ordinaires résidant en France hors Mayotte.</a:t>
            </a:r>
            <a:endParaRPr lang="fr-FR" sz="1200" dirty="0">
              <a:latin typeface="+mn-lt"/>
              <a:ea typeface="Calibri" panose="020F0502020204030204" pitchFamily="34" charset="0"/>
              <a:cs typeface="Times New Roman" panose="02020603050405020304" pitchFamily="18" charset="0"/>
            </a:endParaRPr>
          </a:p>
          <a:p>
            <a:pPr algn="just">
              <a:spcAft>
                <a:spcPts val="0"/>
              </a:spcAft>
            </a:pPr>
            <a:r>
              <a:rPr lang="fr-FR" sz="1200" i="1" dirty="0">
                <a:latin typeface="+mn-lt"/>
                <a:ea typeface="Calibri" panose="020F0502020204030204" pitchFamily="34" charset="0"/>
                <a:cs typeface="Times New Roman" panose="02020603050405020304" pitchFamily="18" charset="0"/>
              </a:rPr>
              <a:t>Source : Insee, enquête Histoire de vie et Patrimoine 2017-2018.</a:t>
            </a:r>
            <a:endParaRPr lang="fr-FR" sz="1200" dirty="0">
              <a:latin typeface="+mn-lt"/>
              <a:ea typeface="Calibri" panose="020F0502020204030204" pitchFamily="34" charset="0"/>
              <a:cs typeface="Times New Roman" panose="02020603050405020304" pitchFamily="18" charset="0"/>
            </a:endParaRPr>
          </a:p>
        </p:txBody>
      </p:sp>
      <p:sp>
        <p:nvSpPr>
          <p:cNvPr id="2" name="Rectangle 1"/>
          <p:cNvSpPr/>
          <p:nvPr/>
        </p:nvSpPr>
        <p:spPr>
          <a:xfrm>
            <a:off x="812988" y="1366783"/>
            <a:ext cx="7753349" cy="646331"/>
          </a:xfrm>
          <a:prstGeom prst="rect">
            <a:avLst/>
          </a:prstGeom>
        </p:spPr>
        <p:txBody>
          <a:bodyPr wrap="square">
            <a:spAutoFit/>
          </a:bodyPr>
          <a:lstStyle/>
          <a:p>
            <a:pPr algn="ctr"/>
            <a:r>
              <a:rPr lang="fr-FR" b="1" dirty="0">
                <a:solidFill>
                  <a:schemeClr val="tx1">
                    <a:lumMod val="65000"/>
                    <a:lumOff val="35000"/>
                  </a:schemeClr>
                </a:solidFill>
                <a:latin typeface="+mn-lt"/>
                <a:ea typeface="Calibri" panose="020F0502020204030204" pitchFamily="34" charset="0"/>
              </a:rPr>
              <a:t>Montants moyens de patrimoine et endettement début 2018 pour l’ensemble des ménages, les ménages de retraités et les ménages actifs</a:t>
            </a:r>
            <a:endParaRPr lang="fr-FR" dirty="0">
              <a:solidFill>
                <a:schemeClr val="tx1">
                  <a:lumMod val="65000"/>
                  <a:lumOff val="35000"/>
                </a:schemeClr>
              </a:solidFill>
              <a:latin typeface="+mn-lt"/>
            </a:endParaRPr>
          </a:p>
        </p:txBody>
      </p:sp>
      <p:graphicFrame>
        <p:nvGraphicFramePr>
          <p:cNvPr id="6" name="Tableau 5"/>
          <p:cNvGraphicFramePr>
            <a:graphicFrameLocks noGrp="1"/>
          </p:cNvGraphicFramePr>
          <p:nvPr>
            <p:extLst>
              <p:ext uri="{D42A27DB-BD31-4B8C-83A1-F6EECF244321}">
                <p14:modId xmlns:p14="http://schemas.microsoft.com/office/powerpoint/2010/main" val="2335623118"/>
              </p:ext>
            </p:extLst>
          </p:nvPr>
        </p:nvGraphicFramePr>
        <p:xfrm>
          <a:off x="812988" y="1964124"/>
          <a:ext cx="7753349" cy="4068000"/>
        </p:xfrm>
        <a:graphic>
          <a:graphicData uri="http://schemas.openxmlformats.org/drawingml/2006/table">
            <a:tbl>
              <a:tblPr>
                <a:tableStyleId>{5C22544A-7EE6-4342-B048-85BDC9FD1C3A}</a:tableStyleId>
              </a:tblPr>
              <a:tblGrid>
                <a:gridCol w="4177118">
                  <a:extLst>
                    <a:ext uri="{9D8B030D-6E8A-4147-A177-3AD203B41FA5}">
                      <a16:colId xmlns:a16="http://schemas.microsoft.com/office/drawing/2014/main" val="1704570768"/>
                    </a:ext>
                  </a:extLst>
                </a:gridCol>
                <a:gridCol w="1192077">
                  <a:extLst>
                    <a:ext uri="{9D8B030D-6E8A-4147-A177-3AD203B41FA5}">
                      <a16:colId xmlns:a16="http://schemas.microsoft.com/office/drawing/2014/main" val="3687935459"/>
                    </a:ext>
                  </a:extLst>
                </a:gridCol>
                <a:gridCol w="1192077">
                  <a:extLst>
                    <a:ext uri="{9D8B030D-6E8A-4147-A177-3AD203B41FA5}">
                      <a16:colId xmlns:a16="http://schemas.microsoft.com/office/drawing/2014/main" val="707821728"/>
                    </a:ext>
                  </a:extLst>
                </a:gridCol>
                <a:gridCol w="1192077">
                  <a:extLst>
                    <a:ext uri="{9D8B030D-6E8A-4147-A177-3AD203B41FA5}">
                      <a16:colId xmlns:a16="http://schemas.microsoft.com/office/drawing/2014/main" val="208285519"/>
                    </a:ext>
                  </a:extLst>
                </a:gridCol>
              </a:tblGrid>
              <a:tr h="828000">
                <a:tc>
                  <a:txBody>
                    <a:bodyPr/>
                    <a:lstStyle/>
                    <a:p>
                      <a:pPr algn="ctr" fontAlgn="ctr"/>
                      <a:r>
                        <a:rPr lang="fr-FR" sz="1800" b="1" u="none" strike="noStrike" dirty="0">
                          <a:solidFill>
                            <a:schemeClr val="bg1"/>
                          </a:solidFill>
                          <a:effectLst/>
                        </a:rPr>
                        <a:t>En euros</a:t>
                      </a:r>
                      <a:endParaRPr lang="fr-FR" sz="1800" b="1" i="0" u="none" strike="noStrike" dirty="0">
                        <a:solidFill>
                          <a:schemeClr val="bg1"/>
                        </a:solidFill>
                        <a:effectLst/>
                        <a:latin typeface="Times New Roman" panose="02020603050405020304" pitchFamily="18" charset="0"/>
                      </a:endParaRPr>
                    </a:p>
                  </a:txBody>
                  <a:tcPr marL="9525" marR="9525" marT="9525" marB="0" anchor="ctr">
                    <a:solidFill>
                      <a:srgbClr val="44546A"/>
                    </a:solidFill>
                  </a:tcPr>
                </a:tc>
                <a:tc>
                  <a:txBody>
                    <a:bodyPr/>
                    <a:lstStyle/>
                    <a:p>
                      <a:pPr algn="ctr" fontAlgn="ctr"/>
                      <a:r>
                        <a:rPr lang="fr-FR" sz="1800" b="1" u="none" strike="noStrike" dirty="0">
                          <a:solidFill>
                            <a:schemeClr val="bg1"/>
                          </a:solidFill>
                          <a:effectLst/>
                        </a:rPr>
                        <a:t>Ménages de retraités</a:t>
                      </a:r>
                      <a:endParaRPr lang="fr-FR" sz="1800" b="1" i="0" u="none" strike="noStrike" dirty="0">
                        <a:solidFill>
                          <a:schemeClr val="bg1"/>
                        </a:solidFill>
                        <a:effectLst/>
                        <a:latin typeface="Times New Roman" panose="02020603050405020304" pitchFamily="18" charset="0"/>
                      </a:endParaRPr>
                    </a:p>
                  </a:txBody>
                  <a:tcPr marL="9525" marR="9525" marT="9525" marB="0" anchor="ctr">
                    <a:solidFill>
                      <a:srgbClr val="44546A"/>
                    </a:solidFill>
                  </a:tcPr>
                </a:tc>
                <a:tc>
                  <a:txBody>
                    <a:bodyPr/>
                    <a:lstStyle/>
                    <a:p>
                      <a:pPr algn="ctr" fontAlgn="ctr"/>
                      <a:r>
                        <a:rPr lang="fr-FR" sz="1800" b="1" u="none" strike="noStrike" dirty="0">
                          <a:solidFill>
                            <a:schemeClr val="bg1"/>
                          </a:solidFill>
                          <a:effectLst/>
                        </a:rPr>
                        <a:t>Ménages d'actifs</a:t>
                      </a:r>
                      <a:endParaRPr lang="fr-FR" sz="1800" b="1" i="0" u="none" strike="noStrike" dirty="0">
                        <a:solidFill>
                          <a:schemeClr val="bg1"/>
                        </a:solidFill>
                        <a:effectLst/>
                        <a:latin typeface="Times New Roman" panose="02020603050405020304" pitchFamily="18" charset="0"/>
                      </a:endParaRPr>
                    </a:p>
                  </a:txBody>
                  <a:tcPr marL="9525" marR="9525" marT="9525" marB="0" anchor="ctr">
                    <a:solidFill>
                      <a:srgbClr val="44546A"/>
                    </a:solidFill>
                  </a:tcPr>
                </a:tc>
                <a:tc>
                  <a:txBody>
                    <a:bodyPr/>
                    <a:lstStyle/>
                    <a:p>
                      <a:pPr algn="ctr" fontAlgn="ctr"/>
                      <a:r>
                        <a:rPr lang="fr-FR" sz="1800" b="1" u="none" strike="noStrike" dirty="0">
                          <a:solidFill>
                            <a:schemeClr val="bg1"/>
                          </a:solidFill>
                          <a:effectLst/>
                        </a:rPr>
                        <a:t>Retraités / actifs</a:t>
                      </a:r>
                      <a:endParaRPr lang="fr-FR" sz="1800" b="1" i="0" u="none" strike="noStrike" dirty="0">
                        <a:solidFill>
                          <a:schemeClr val="bg1"/>
                        </a:solidFill>
                        <a:effectLst/>
                        <a:latin typeface="Times New Roman" panose="02020603050405020304" pitchFamily="18" charset="0"/>
                      </a:endParaRPr>
                    </a:p>
                  </a:txBody>
                  <a:tcPr marL="9525" marR="9525" marT="9525" marB="0" anchor="ctr">
                    <a:solidFill>
                      <a:srgbClr val="44546A"/>
                    </a:solidFill>
                  </a:tcPr>
                </a:tc>
                <a:extLst>
                  <a:ext uri="{0D108BD9-81ED-4DB2-BD59-A6C34878D82A}">
                    <a16:rowId xmlns:a16="http://schemas.microsoft.com/office/drawing/2014/main" val="3016706464"/>
                  </a:ext>
                </a:extLst>
              </a:tr>
              <a:tr h="648000">
                <a:tc>
                  <a:txBody>
                    <a:bodyPr/>
                    <a:lstStyle/>
                    <a:p>
                      <a:pPr algn="l" fontAlgn="ctr"/>
                      <a:r>
                        <a:rPr lang="fr-FR" sz="1800" u="none" strike="noStrike" dirty="0">
                          <a:effectLst/>
                        </a:rPr>
                        <a:t>Patrimoine brut global</a:t>
                      </a:r>
                      <a:endParaRPr lang="fr-FR" sz="1800" b="0" i="0" u="none" strike="noStrike" dirty="0">
                        <a:solidFill>
                          <a:srgbClr val="000000"/>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solidFill>
                      <a:srgbClr val="D6DCE4"/>
                    </a:solidFill>
                  </a:tcPr>
                </a:tc>
                <a:tc>
                  <a:txBody>
                    <a:bodyPr/>
                    <a:lstStyle/>
                    <a:p>
                      <a:pPr algn="r" fontAlgn="b"/>
                      <a:r>
                        <a:rPr lang="fr-FR" sz="1800" u="none" strike="noStrike" dirty="0">
                          <a:effectLst/>
                        </a:rPr>
                        <a:t>296 600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6DCE4"/>
                    </a:solidFill>
                  </a:tcPr>
                </a:tc>
                <a:tc>
                  <a:txBody>
                    <a:bodyPr/>
                    <a:lstStyle/>
                    <a:p>
                      <a:pPr algn="r" fontAlgn="b"/>
                      <a:r>
                        <a:rPr lang="fr-FR" sz="1800" u="none" strike="noStrike" dirty="0">
                          <a:effectLst/>
                        </a:rPr>
                        <a:t>276 600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6DCE4"/>
                    </a:solidFill>
                  </a:tcPr>
                </a:tc>
                <a:tc>
                  <a:txBody>
                    <a:bodyPr/>
                    <a:lstStyle/>
                    <a:p>
                      <a:pPr algn="r" fontAlgn="b"/>
                      <a:r>
                        <a:rPr lang="fr-FR" sz="1800" u="none" strike="noStrike" dirty="0">
                          <a:effectLst/>
                        </a:rPr>
                        <a:t>            </a:t>
                      </a:r>
                      <a:r>
                        <a:rPr lang="fr-FR" sz="1800" u="none" strike="noStrike" dirty="0" smtClean="0">
                          <a:effectLst/>
                        </a:rPr>
                        <a:t>1,07 </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solidFill>
                      <a:srgbClr val="D6DCE4"/>
                    </a:solidFill>
                  </a:tcPr>
                </a:tc>
                <a:extLst>
                  <a:ext uri="{0D108BD9-81ED-4DB2-BD59-A6C34878D82A}">
                    <a16:rowId xmlns:a16="http://schemas.microsoft.com/office/drawing/2014/main" val="1887677905"/>
                  </a:ext>
                </a:extLst>
              </a:tr>
              <a:tr h="360000">
                <a:tc rowSpan="2">
                  <a:txBody>
                    <a:bodyPr/>
                    <a:lstStyle/>
                    <a:p>
                      <a:pPr algn="l" fontAlgn="ctr"/>
                      <a:r>
                        <a:rPr lang="fr-FR" sz="1800" u="none" strike="noStrike" dirty="0">
                          <a:effectLst/>
                        </a:rPr>
                        <a:t>Patrimoine financier moyen</a:t>
                      </a:r>
                      <a:endParaRPr lang="fr-FR" sz="1800" b="0" i="0" u="none" strike="noStrike" dirty="0">
                        <a:solidFill>
                          <a:srgbClr val="000000"/>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solidFill>
                      <a:srgbClr val="F2F4F8"/>
                    </a:solidFill>
                  </a:tcPr>
                </a:tc>
                <a:tc>
                  <a:txBody>
                    <a:bodyPr/>
                    <a:lstStyle/>
                    <a:p>
                      <a:pPr algn="r" fontAlgn="b"/>
                      <a:r>
                        <a:rPr lang="fr-FR" sz="1800" u="none" strike="noStrike" dirty="0">
                          <a:effectLst/>
                        </a:rPr>
                        <a:t>74 200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2F4F8"/>
                    </a:solidFill>
                  </a:tcPr>
                </a:tc>
                <a:tc>
                  <a:txBody>
                    <a:bodyPr/>
                    <a:lstStyle/>
                    <a:p>
                      <a:pPr algn="r" fontAlgn="b"/>
                      <a:r>
                        <a:rPr lang="fr-FR" sz="1800" u="none" strike="noStrike" dirty="0">
                          <a:effectLst/>
                        </a:rPr>
                        <a:t>47 100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2F4F8"/>
                    </a:solidFill>
                  </a:tcPr>
                </a:tc>
                <a:tc rowSpan="2">
                  <a:txBody>
                    <a:bodyPr/>
                    <a:lstStyle/>
                    <a:p>
                      <a:pPr algn="r" fontAlgn="b"/>
                      <a:r>
                        <a:rPr lang="fr-FR" sz="1800" u="none" strike="noStrike" dirty="0">
                          <a:effectLst/>
                        </a:rPr>
                        <a:t>              </a:t>
                      </a:r>
                      <a:r>
                        <a:rPr lang="fr-FR" sz="1800" u="none" strike="noStrike" dirty="0" smtClean="0">
                          <a:effectLst/>
                        </a:rPr>
                        <a:t>1,58 </a:t>
                      </a:r>
                      <a:endParaRPr lang="fr-FR" sz="1800" b="0" i="0" u="none" strike="noStrike" dirty="0">
                        <a:solidFill>
                          <a:srgbClr val="000000"/>
                        </a:solidFill>
                        <a:effectLst/>
                        <a:latin typeface="Times New Roman" panose="02020603050405020304" pitchFamily="18" charset="0"/>
                      </a:endParaRPr>
                    </a:p>
                    <a:p>
                      <a:pPr algn="r" fontAlgn="b"/>
                      <a:r>
                        <a:rPr lang="fr-FR" sz="1800" u="none" strike="noStrike" dirty="0">
                          <a:effectLst/>
                        </a:rPr>
                        <a:t> </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solidFill>
                      <a:srgbClr val="F2F4F8"/>
                    </a:solidFill>
                  </a:tcPr>
                </a:tc>
                <a:extLst>
                  <a:ext uri="{0D108BD9-81ED-4DB2-BD59-A6C34878D82A}">
                    <a16:rowId xmlns:a16="http://schemas.microsoft.com/office/drawing/2014/main" val="2139622727"/>
                  </a:ext>
                </a:extLst>
              </a:tr>
              <a:tr h="288000">
                <a:tc vMerge="1">
                  <a:txBody>
                    <a:bodyPr/>
                    <a:lstStyle/>
                    <a:p>
                      <a:endParaRPr lang="fr-FR"/>
                    </a:p>
                  </a:txBody>
                  <a:tcPr/>
                </a:tc>
                <a:tc>
                  <a:txBody>
                    <a:bodyPr/>
                    <a:lstStyle/>
                    <a:p>
                      <a:pPr algn="r" fontAlgn="b"/>
                      <a:r>
                        <a:rPr lang="fr-FR" sz="1400" i="1" u="none" strike="noStrike" dirty="0">
                          <a:effectLst/>
                        </a:rPr>
                        <a:t>25%</a:t>
                      </a:r>
                      <a:endParaRPr lang="fr-FR" sz="1400" b="0" i="1"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4F8"/>
                    </a:solidFill>
                  </a:tcPr>
                </a:tc>
                <a:tc>
                  <a:txBody>
                    <a:bodyPr/>
                    <a:lstStyle/>
                    <a:p>
                      <a:pPr algn="r" fontAlgn="b"/>
                      <a:r>
                        <a:rPr lang="fr-FR" sz="1400" i="1" u="none" strike="noStrike" dirty="0">
                          <a:effectLst/>
                        </a:rPr>
                        <a:t>17%</a:t>
                      </a:r>
                      <a:endParaRPr lang="fr-FR" sz="1400" b="0" i="1"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F4F8"/>
                    </a:solidFill>
                  </a:tcPr>
                </a:tc>
                <a:tc vMerge="1">
                  <a:txBody>
                    <a:bodyPr/>
                    <a:lstStyle/>
                    <a:p>
                      <a:pPr algn="r" fontAlgn="b"/>
                      <a:endParaRPr lang="fr-FR" sz="1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51056547"/>
                  </a:ext>
                </a:extLst>
              </a:tr>
              <a:tr h="360000">
                <a:tc rowSpan="2">
                  <a:txBody>
                    <a:bodyPr/>
                    <a:lstStyle/>
                    <a:p>
                      <a:pPr algn="l" fontAlgn="ctr"/>
                      <a:r>
                        <a:rPr lang="fr-FR" sz="1800" u="none" strike="noStrike" dirty="0">
                          <a:effectLst/>
                        </a:rPr>
                        <a:t>Patrimoine immobilier moyen</a:t>
                      </a:r>
                      <a:endParaRPr lang="fr-FR" sz="1800" b="0" i="0" u="none" strike="noStrike" dirty="0">
                        <a:solidFill>
                          <a:srgbClr val="000000"/>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solidFill>
                      <a:srgbClr val="D6DCE4"/>
                    </a:solidFill>
                  </a:tcPr>
                </a:tc>
                <a:tc>
                  <a:txBody>
                    <a:bodyPr/>
                    <a:lstStyle/>
                    <a:p>
                      <a:pPr algn="r" fontAlgn="b"/>
                      <a:r>
                        <a:rPr lang="fr-FR" sz="1800" u="none" strike="noStrike" dirty="0">
                          <a:effectLst/>
                        </a:rPr>
                        <a:t>188 400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6DCE4"/>
                    </a:solidFill>
                  </a:tcPr>
                </a:tc>
                <a:tc>
                  <a:txBody>
                    <a:bodyPr/>
                    <a:lstStyle/>
                    <a:p>
                      <a:pPr algn="r" fontAlgn="b"/>
                      <a:r>
                        <a:rPr lang="fr-FR" sz="1800" u="none" strike="noStrike" dirty="0">
                          <a:effectLst/>
                        </a:rPr>
                        <a:t>165 800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6DCE4"/>
                    </a:solidFill>
                  </a:tcPr>
                </a:tc>
                <a:tc rowSpan="2">
                  <a:txBody>
                    <a:bodyPr/>
                    <a:lstStyle/>
                    <a:p>
                      <a:pPr algn="r" fontAlgn="b"/>
                      <a:r>
                        <a:rPr lang="fr-FR" sz="1800" u="none" strike="noStrike" dirty="0">
                          <a:effectLst/>
                        </a:rPr>
                        <a:t>              </a:t>
                      </a:r>
                      <a:r>
                        <a:rPr lang="fr-FR" sz="1800" u="none" strike="noStrike" dirty="0" smtClean="0">
                          <a:effectLst/>
                        </a:rPr>
                        <a:t>1,14 </a:t>
                      </a:r>
                      <a:endParaRPr lang="fr-FR" sz="1800" b="0" i="0" u="none" strike="noStrike" dirty="0">
                        <a:solidFill>
                          <a:srgbClr val="000000"/>
                        </a:solidFill>
                        <a:effectLst/>
                        <a:latin typeface="Times New Roman" panose="02020603050405020304" pitchFamily="18" charset="0"/>
                      </a:endParaRPr>
                    </a:p>
                    <a:p>
                      <a:pPr algn="r" fontAlgn="b"/>
                      <a:r>
                        <a:rPr lang="fr-FR" sz="1400" i="1" u="none" strike="noStrike" dirty="0">
                          <a:effectLst/>
                        </a:rPr>
                        <a:t> </a:t>
                      </a:r>
                      <a:endParaRPr lang="fr-FR" sz="1400" b="0" i="1"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solidFill>
                      <a:srgbClr val="D6DCE4"/>
                    </a:solidFill>
                  </a:tcPr>
                </a:tc>
                <a:extLst>
                  <a:ext uri="{0D108BD9-81ED-4DB2-BD59-A6C34878D82A}">
                    <a16:rowId xmlns:a16="http://schemas.microsoft.com/office/drawing/2014/main" val="3218764104"/>
                  </a:ext>
                </a:extLst>
              </a:tr>
              <a:tr h="288000">
                <a:tc vMerge="1">
                  <a:txBody>
                    <a:bodyPr/>
                    <a:lstStyle/>
                    <a:p>
                      <a:endParaRPr lang="fr-FR"/>
                    </a:p>
                  </a:txBody>
                  <a:tcPr/>
                </a:tc>
                <a:tc>
                  <a:txBody>
                    <a:bodyPr/>
                    <a:lstStyle/>
                    <a:p>
                      <a:pPr algn="r" fontAlgn="b"/>
                      <a:r>
                        <a:rPr lang="fr-FR" sz="1400" i="1" u="none" strike="noStrike" dirty="0">
                          <a:solidFill>
                            <a:schemeClr val="tx1"/>
                          </a:solidFill>
                          <a:effectLst/>
                        </a:rPr>
                        <a:t>64%</a:t>
                      </a:r>
                      <a:endParaRPr lang="fr-FR" sz="1400" b="0" i="1" u="none" strike="noStrike" dirty="0">
                        <a:solidFill>
                          <a:schemeClr val="tx1"/>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6DCE4"/>
                    </a:solidFill>
                  </a:tcPr>
                </a:tc>
                <a:tc>
                  <a:txBody>
                    <a:bodyPr/>
                    <a:lstStyle/>
                    <a:p>
                      <a:pPr algn="r" fontAlgn="b"/>
                      <a:r>
                        <a:rPr lang="fr-FR" sz="1400" i="1" u="none" strike="noStrike" dirty="0">
                          <a:solidFill>
                            <a:schemeClr val="tx1"/>
                          </a:solidFill>
                          <a:effectLst/>
                        </a:rPr>
                        <a:t>60%</a:t>
                      </a:r>
                      <a:endParaRPr lang="fr-FR" sz="1400" b="0" i="1" u="none" strike="noStrike" dirty="0">
                        <a:solidFill>
                          <a:schemeClr val="tx1"/>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6DCE4"/>
                    </a:solidFill>
                  </a:tcPr>
                </a:tc>
                <a:tc vMerge="1">
                  <a:txBody>
                    <a:bodyPr/>
                    <a:lstStyle/>
                    <a:p>
                      <a:pPr algn="r" fontAlgn="b"/>
                      <a:endParaRPr lang="fr-FR" sz="1400" b="0" i="1"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68845312"/>
                  </a:ext>
                </a:extLst>
              </a:tr>
              <a:tr h="648000">
                <a:tc>
                  <a:txBody>
                    <a:bodyPr/>
                    <a:lstStyle/>
                    <a:p>
                      <a:pPr algn="l" fontAlgn="ctr"/>
                      <a:r>
                        <a:rPr lang="fr-FR" sz="1800" u="none" strike="noStrike" dirty="0">
                          <a:effectLst/>
                        </a:rPr>
                        <a:t>Endettement </a:t>
                      </a:r>
                      <a:r>
                        <a:rPr lang="fr-FR" sz="1800" u="none" strike="noStrike" dirty="0" smtClean="0">
                          <a:effectLst/>
                        </a:rPr>
                        <a:t>moyen</a:t>
                      </a:r>
                      <a:endParaRPr lang="fr-FR" sz="1800" b="0" i="0" u="none" strike="noStrike" dirty="0">
                        <a:solidFill>
                          <a:srgbClr val="000000"/>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solidFill>
                      <a:srgbClr val="F2F4F8"/>
                    </a:solidFill>
                  </a:tcPr>
                </a:tc>
                <a:tc>
                  <a:txBody>
                    <a:bodyPr/>
                    <a:lstStyle/>
                    <a:p>
                      <a:pPr algn="r" fontAlgn="b"/>
                      <a:r>
                        <a:rPr lang="fr-FR" sz="1800" u="none" strike="noStrike" dirty="0">
                          <a:effectLst/>
                        </a:rPr>
                        <a:t>5 200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2F4F8"/>
                    </a:solidFill>
                  </a:tcPr>
                </a:tc>
                <a:tc>
                  <a:txBody>
                    <a:bodyPr/>
                    <a:lstStyle/>
                    <a:p>
                      <a:pPr algn="r" fontAlgn="b"/>
                      <a:r>
                        <a:rPr lang="fr-FR" sz="1800" u="none" strike="noStrike" dirty="0">
                          <a:effectLst/>
                        </a:rPr>
                        <a:t>57 600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F2F4F8"/>
                    </a:solidFill>
                  </a:tcPr>
                </a:tc>
                <a:tc>
                  <a:txBody>
                    <a:bodyPr/>
                    <a:lstStyle/>
                    <a:p>
                      <a:pPr algn="r" fontAlgn="b"/>
                      <a:r>
                        <a:rPr lang="fr-FR" sz="1800" u="none" strike="noStrike" dirty="0">
                          <a:effectLst/>
                        </a:rPr>
                        <a:t>              </a:t>
                      </a:r>
                      <a:r>
                        <a:rPr lang="fr-FR" sz="1800" u="none" strike="noStrike" dirty="0" smtClean="0">
                          <a:effectLst/>
                        </a:rPr>
                        <a:t>0,09 </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solidFill>
                      <a:srgbClr val="F2F4F8"/>
                    </a:solidFill>
                  </a:tcPr>
                </a:tc>
                <a:extLst>
                  <a:ext uri="{0D108BD9-81ED-4DB2-BD59-A6C34878D82A}">
                    <a16:rowId xmlns:a16="http://schemas.microsoft.com/office/drawing/2014/main" val="1531900467"/>
                  </a:ext>
                </a:extLst>
              </a:tr>
              <a:tr h="648000">
                <a:tc>
                  <a:txBody>
                    <a:bodyPr/>
                    <a:lstStyle/>
                    <a:p>
                      <a:pPr algn="l" fontAlgn="ctr"/>
                      <a:r>
                        <a:rPr lang="fr-FR" sz="1800" u="none" strike="noStrike" dirty="0">
                          <a:effectLst/>
                        </a:rPr>
                        <a:t>Patrimoine net hors reste moyen</a:t>
                      </a:r>
                      <a:endParaRPr lang="fr-FR" sz="1800" b="0" i="0" u="none" strike="noStrike" dirty="0">
                        <a:solidFill>
                          <a:srgbClr val="000000"/>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solidFill>
                      <a:srgbClr val="D6DCE4"/>
                    </a:solidFill>
                  </a:tcPr>
                </a:tc>
                <a:tc>
                  <a:txBody>
                    <a:bodyPr/>
                    <a:lstStyle/>
                    <a:p>
                      <a:pPr algn="r" fontAlgn="b"/>
                      <a:r>
                        <a:rPr lang="fr-FR" sz="1800" u="none" strike="noStrike" dirty="0">
                          <a:effectLst/>
                        </a:rPr>
                        <a:t>267 300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D6DCE4"/>
                    </a:solidFill>
                  </a:tcPr>
                </a:tc>
                <a:tc>
                  <a:txBody>
                    <a:bodyPr/>
                    <a:lstStyle/>
                    <a:p>
                      <a:pPr algn="r" fontAlgn="b"/>
                      <a:r>
                        <a:rPr lang="fr-FR" sz="1800" u="none" strike="noStrike" dirty="0">
                          <a:effectLst/>
                        </a:rPr>
                        <a:t>198 100</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D6DCE4"/>
                    </a:solidFill>
                  </a:tcPr>
                </a:tc>
                <a:tc>
                  <a:txBody>
                    <a:bodyPr/>
                    <a:lstStyle/>
                    <a:p>
                      <a:pPr algn="r" fontAlgn="b"/>
                      <a:r>
                        <a:rPr lang="fr-FR" sz="1800" u="none" strike="noStrike" dirty="0">
                          <a:effectLst/>
                        </a:rPr>
                        <a:t>              </a:t>
                      </a:r>
                      <a:r>
                        <a:rPr lang="fr-FR" sz="1800" u="none" strike="noStrike" dirty="0" smtClean="0">
                          <a:effectLst/>
                        </a:rPr>
                        <a:t>1,35 </a:t>
                      </a:r>
                      <a:endParaRPr lang="fr-FR"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solidFill>
                        <a:schemeClr val="bg1"/>
                      </a:solidFill>
                      <a:prstDash val="solid"/>
                      <a:round/>
                      <a:headEnd type="none" w="med" len="med"/>
                      <a:tailEnd type="none" w="med" len="med"/>
                    </a:lnL>
                    <a:solidFill>
                      <a:srgbClr val="D6DCE4"/>
                    </a:solidFill>
                  </a:tcPr>
                </a:tc>
                <a:extLst>
                  <a:ext uri="{0D108BD9-81ED-4DB2-BD59-A6C34878D82A}">
                    <a16:rowId xmlns:a16="http://schemas.microsoft.com/office/drawing/2014/main" val="3348513655"/>
                  </a:ext>
                </a:extLst>
              </a:tr>
            </a:tbl>
          </a:graphicData>
        </a:graphic>
      </p:graphicFrame>
      <p:sp>
        <p:nvSpPr>
          <p:cNvPr id="4" name="Rectangle 3"/>
          <p:cNvSpPr/>
          <p:nvPr/>
        </p:nvSpPr>
        <p:spPr>
          <a:xfrm>
            <a:off x="806450" y="5399851"/>
            <a:ext cx="7759887" cy="612000"/>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Rectangle 9"/>
          <p:cNvSpPr/>
          <p:nvPr/>
        </p:nvSpPr>
        <p:spPr>
          <a:xfrm>
            <a:off x="793750" y="2809051"/>
            <a:ext cx="7759887" cy="612000"/>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 name="Rectangle 10"/>
          <p:cNvSpPr/>
          <p:nvPr/>
        </p:nvSpPr>
        <p:spPr>
          <a:xfrm>
            <a:off x="4984750" y="4476481"/>
            <a:ext cx="2412000" cy="252000"/>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Rectangle 11"/>
          <p:cNvSpPr/>
          <p:nvPr/>
        </p:nvSpPr>
        <p:spPr>
          <a:xfrm>
            <a:off x="4984750" y="3841481"/>
            <a:ext cx="2412000" cy="252000"/>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Rectangle 13"/>
          <p:cNvSpPr/>
          <p:nvPr/>
        </p:nvSpPr>
        <p:spPr>
          <a:xfrm>
            <a:off x="7409450" y="4752151"/>
            <a:ext cx="1156887" cy="612000"/>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6937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p:cNvPicPr>
            <a:picLocks noChangeAspect="1"/>
          </p:cNvPicPr>
          <p:nvPr/>
        </p:nvPicPr>
        <p:blipFill>
          <a:blip r:embed="rId3"/>
          <a:stretch>
            <a:fillRect/>
          </a:stretch>
        </p:blipFill>
        <p:spPr>
          <a:xfrm>
            <a:off x="1048265" y="1962179"/>
            <a:ext cx="7668768" cy="3581400"/>
          </a:xfrm>
          <a:prstGeom prst="rect">
            <a:avLst/>
          </a:prstGeom>
        </p:spPr>
      </p:pic>
      <p:sp>
        <p:nvSpPr>
          <p:cNvPr id="3" name="Espace réservé du contenu 2"/>
          <p:cNvSpPr>
            <a:spLocks noGrp="1"/>
          </p:cNvSpPr>
          <p:nvPr>
            <p:ph idx="13"/>
          </p:nvPr>
        </p:nvSpPr>
        <p:spPr/>
        <p:txBody>
          <a:bodyPr/>
          <a:lstStyle/>
          <a:p>
            <a:r>
              <a:rPr lang="fr-FR" sz="3200" dirty="0" smtClean="0"/>
              <a:t>L’évolution du patrimoine depuis 1998</a:t>
            </a:r>
            <a:endParaRPr lang="fr-FR" sz="3200" dirty="0"/>
          </a:p>
        </p:txBody>
      </p:sp>
      <p:sp>
        <p:nvSpPr>
          <p:cNvPr id="6" name="Rectangle 5"/>
          <p:cNvSpPr/>
          <p:nvPr/>
        </p:nvSpPr>
        <p:spPr>
          <a:xfrm>
            <a:off x="1048265" y="1323578"/>
            <a:ext cx="7668768" cy="643894"/>
          </a:xfrm>
          <a:prstGeom prst="rect">
            <a:avLst/>
          </a:prstGeom>
        </p:spPr>
        <p:txBody>
          <a:bodyPr wrap="square">
            <a:spAutoFit/>
          </a:bodyPr>
          <a:lstStyle/>
          <a:p>
            <a:pPr algn="ctr">
              <a:lnSpc>
                <a:spcPct val="112000"/>
              </a:lnSpc>
              <a:spcAft>
                <a:spcPts val="0"/>
              </a:spcAft>
            </a:pPr>
            <a:r>
              <a:rPr lang="fr-FR" sz="1600" b="1" dirty="0">
                <a:solidFill>
                  <a:schemeClr val="tx1">
                    <a:lumMod val="65000"/>
                    <a:lumOff val="35000"/>
                  </a:schemeClr>
                </a:solidFill>
                <a:latin typeface="+mn-lt"/>
                <a:ea typeface="Calibri" panose="020F0502020204030204" pitchFamily="34" charset="0"/>
                <a:cs typeface="Times New Roman" panose="02020603050405020304" pitchFamily="18" charset="0"/>
              </a:rPr>
              <a:t>Évolution entre 1998 et 2018 du patrimoine brut hors reste moyen des </a:t>
            </a:r>
            <a:r>
              <a:rPr lang="fr-FR" sz="1600"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ménages</a:t>
            </a:r>
          </a:p>
          <a:p>
            <a:pPr algn="ctr">
              <a:lnSpc>
                <a:spcPct val="112000"/>
              </a:lnSpc>
              <a:spcAft>
                <a:spcPts val="0"/>
              </a:spcAft>
            </a:pPr>
            <a:r>
              <a:rPr lang="fr-FR" sz="1600"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a:t>
            </a:r>
            <a:r>
              <a:rPr lang="fr-FR" sz="1600" b="1" dirty="0">
                <a:solidFill>
                  <a:schemeClr val="tx1">
                    <a:lumMod val="65000"/>
                    <a:lumOff val="35000"/>
                  </a:schemeClr>
                </a:solidFill>
                <a:latin typeface="+mn-lt"/>
                <a:ea typeface="Calibri" panose="020F0502020204030204" pitchFamily="34" charset="0"/>
                <a:cs typeface="Times New Roman" panose="02020603050405020304" pitchFamily="18" charset="0"/>
              </a:rPr>
              <a:t>actifs et retraités</a:t>
            </a:r>
            <a:r>
              <a:rPr lang="fr-FR" sz="1600"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 en euros courants</a:t>
            </a:r>
            <a:endParaRPr lang="fr-FR" sz="1400" dirty="0">
              <a:solidFill>
                <a:schemeClr val="tx1">
                  <a:lumMod val="65000"/>
                  <a:lumOff val="35000"/>
                </a:schemeClr>
              </a:solidFill>
              <a:latin typeface="+mn-lt"/>
              <a:ea typeface="Calibri" panose="020F0502020204030204" pitchFamily="34" charset="0"/>
              <a:cs typeface="Times New Roman" panose="02020603050405020304" pitchFamily="18" charset="0"/>
            </a:endParaRPr>
          </a:p>
        </p:txBody>
      </p:sp>
      <p:sp>
        <p:nvSpPr>
          <p:cNvPr id="7" name="Rectangle 6"/>
          <p:cNvSpPr/>
          <p:nvPr/>
        </p:nvSpPr>
        <p:spPr>
          <a:xfrm>
            <a:off x="537327" y="5536225"/>
            <a:ext cx="3940404" cy="923330"/>
          </a:xfrm>
          <a:prstGeom prst="rect">
            <a:avLst/>
          </a:prstGeom>
        </p:spPr>
        <p:txBody>
          <a:bodyPr wrap="square">
            <a:spAutoFit/>
          </a:bodyPr>
          <a:lstStyle/>
          <a:p>
            <a:pPr algn="ctr"/>
            <a:r>
              <a:rPr lang="fr-FR" dirty="0" smtClean="0">
                <a:solidFill>
                  <a:srgbClr val="00368B"/>
                </a:solidFill>
                <a:latin typeface="+mn-lt"/>
                <a:ea typeface="Calibri" panose="020F0502020204030204" pitchFamily="34" charset="0"/>
              </a:rPr>
              <a:t>Patrimoine X2 : </a:t>
            </a:r>
            <a:r>
              <a:rPr lang="fr-FR" dirty="0">
                <a:solidFill>
                  <a:srgbClr val="00368B"/>
                </a:solidFill>
                <a:latin typeface="+mn-lt"/>
                <a:ea typeface="Calibri" panose="020F0502020204030204" pitchFamily="34" charset="0"/>
              </a:rPr>
              <a:t>t</a:t>
            </a:r>
            <a:r>
              <a:rPr lang="fr-FR" dirty="0" smtClean="0">
                <a:solidFill>
                  <a:srgbClr val="00368B"/>
                </a:solidFill>
                <a:latin typeface="+mn-lt"/>
                <a:ea typeface="Calibri" panose="020F0502020204030204" pitchFamily="34" charset="0"/>
              </a:rPr>
              <a:t>rès </a:t>
            </a:r>
            <a:r>
              <a:rPr lang="fr-FR" dirty="0">
                <a:solidFill>
                  <a:srgbClr val="00368B"/>
                </a:solidFill>
                <a:latin typeface="+mn-lt"/>
                <a:ea typeface="Calibri" panose="020F0502020204030204" pitchFamily="34" charset="0"/>
              </a:rPr>
              <a:t>forte croissance des prix des </a:t>
            </a:r>
            <a:r>
              <a:rPr lang="fr-FR" dirty="0" smtClean="0">
                <a:solidFill>
                  <a:srgbClr val="00368B"/>
                </a:solidFill>
                <a:latin typeface="+mn-lt"/>
                <a:ea typeface="Calibri" panose="020F0502020204030204" pitchFamily="34" charset="0"/>
              </a:rPr>
              <a:t>logements </a:t>
            </a:r>
            <a:r>
              <a:rPr lang="fr-FR" dirty="0">
                <a:solidFill>
                  <a:srgbClr val="00368B"/>
                </a:solidFill>
                <a:latin typeface="+mn-lt"/>
                <a:ea typeface="Calibri" panose="020F0502020204030204" pitchFamily="34" charset="0"/>
              </a:rPr>
              <a:t>et </a:t>
            </a:r>
            <a:r>
              <a:rPr lang="fr-FR" dirty="0" smtClean="0">
                <a:solidFill>
                  <a:srgbClr val="00368B"/>
                </a:solidFill>
                <a:latin typeface="+mn-lt"/>
                <a:ea typeface="Calibri" panose="020F0502020204030204" pitchFamily="34" charset="0"/>
              </a:rPr>
              <a:t>construction </a:t>
            </a:r>
            <a:r>
              <a:rPr lang="fr-FR" dirty="0">
                <a:solidFill>
                  <a:srgbClr val="00368B"/>
                </a:solidFill>
                <a:latin typeface="+mn-lt"/>
                <a:ea typeface="Calibri" panose="020F0502020204030204" pitchFamily="34" charset="0"/>
              </a:rPr>
              <a:t>de logements </a:t>
            </a:r>
            <a:r>
              <a:rPr lang="fr-FR" dirty="0" smtClean="0">
                <a:solidFill>
                  <a:srgbClr val="00368B"/>
                </a:solidFill>
                <a:latin typeface="+mn-lt"/>
                <a:ea typeface="Calibri" panose="020F0502020204030204" pitchFamily="34" charset="0"/>
              </a:rPr>
              <a:t>neufs</a:t>
            </a:r>
            <a:endParaRPr lang="fr-FR" dirty="0">
              <a:solidFill>
                <a:srgbClr val="00368B"/>
              </a:solidFill>
              <a:latin typeface="+mn-lt"/>
            </a:endParaRPr>
          </a:p>
        </p:txBody>
      </p:sp>
      <p:sp>
        <p:nvSpPr>
          <p:cNvPr id="9" name="Rectangle 8"/>
          <p:cNvSpPr/>
          <p:nvPr/>
        </p:nvSpPr>
        <p:spPr>
          <a:xfrm rot="16200000">
            <a:off x="-1232945" y="3262369"/>
            <a:ext cx="3731423" cy="830997"/>
          </a:xfrm>
          <a:prstGeom prst="rect">
            <a:avLst/>
          </a:prstGeom>
        </p:spPr>
        <p:txBody>
          <a:bodyPr wrap="square">
            <a:spAutoFit/>
          </a:bodyPr>
          <a:lstStyle/>
          <a:p>
            <a:pPr algn="just">
              <a:spcAft>
                <a:spcPts val="0"/>
              </a:spcAft>
            </a:pPr>
            <a:r>
              <a:rPr lang="fr-FR" sz="1200" i="1" dirty="0">
                <a:latin typeface="+mn-lt"/>
                <a:ea typeface="Calibri" panose="020F0502020204030204" pitchFamily="34" charset="0"/>
                <a:cs typeface="Times New Roman" panose="02020603050405020304" pitchFamily="18" charset="0"/>
              </a:rPr>
              <a:t>Champ : ménages ordinaires résidant en France métropolitaine.</a:t>
            </a:r>
            <a:endParaRPr lang="fr-FR" sz="1200" dirty="0">
              <a:latin typeface="+mn-lt"/>
              <a:ea typeface="Calibri" panose="020F0502020204030204" pitchFamily="34" charset="0"/>
              <a:cs typeface="Times New Roman" panose="02020603050405020304" pitchFamily="18" charset="0"/>
            </a:endParaRPr>
          </a:p>
          <a:p>
            <a:pPr algn="just">
              <a:spcAft>
                <a:spcPts val="0"/>
              </a:spcAft>
            </a:pPr>
            <a:r>
              <a:rPr lang="fr-FR" sz="1200" i="1" dirty="0">
                <a:latin typeface="+mn-lt"/>
                <a:ea typeface="Calibri" panose="020F0502020204030204" pitchFamily="34" charset="0"/>
                <a:cs typeface="Times New Roman" panose="02020603050405020304" pitchFamily="18" charset="0"/>
              </a:rPr>
              <a:t>Source : Insee, enquêtes Patrimoine 1997-1998, 2003-2004, 2009-2010, 2014-2015 et 2017-2018.</a:t>
            </a:r>
            <a:endParaRPr lang="fr-FR" sz="1200" dirty="0">
              <a:latin typeface="+mn-lt"/>
              <a:ea typeface="Calibri" panose="020F0502020204030204" pitchFamily="34" charset="0"/>
              <a:cs typeface="Times New Roman" panose="02020603050405020304" pitchFamily="18" charset="0"/>
            </a:endParaRPr>
          </a:p>
        </p:txBody>
      </p:sp>
      <p:sp>
        <p:nvSpPr>
          <p:cNvPr id="2" name="Rectangle 1"/>
          <p:cNvSpPr/>
          <p:nvPr/>
        </p:nvSpPr>
        <p:spPr>
          <a:xfrm>
            <a:off x="5588000" y="1967472"/>
            <a:ext cx="3129033" cy="3568753"/>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0" name="Rectangle 9"/>
          <p:cNvSpPr/>
          <p:nvPr/>
        </p:nvSpPr>
        <p:spPr>
          <a:xfrm>
            <a:off x="1559203" y="1967472"/>
            <a:ext cx="1869798" cy="3568753"/>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8666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3300" y="574935"/>
            <a:ext cx="8140700" cy="710940"/>
          </a:xfrm>
        </p:spPr>
        <p:txBody>
          <a:bodyPr/>
          <a:lstStyle/>
          <a:p>
            <a:r>
              <a:rPr lang="fr-FR" sz="3200" dirty="0"/>
              <a:t>La répartition du patrimoine est plus inégalitaire qu’il y a vingt ans</a:t>
            </a:r>
          </a:p>
        </p:txBody>
      </p:sp>
      <p:sp>
        <p:nvSpPr>
          <p:cNvPr id="6" name="Rectangle 5"/>
          <p:cNvSpPr/>
          <p:nvPr/>
        </p:nvSpPr>
        <p:spPr>
          <a:xfrm>
            <a:off x="1141904" y="1530972"/>
            <a:ext cx="7333488" cy="643894"/>
          </a:xfrm>
          <a:prstGeom prst="rect">
            <a:avLst/>
          </a:prstGeom>
        </p:spPr>
        <p:txBody>
          <a:bodyPr wrap="square">
            <a:spAutoFit/>
          </a:bodyPr>
          <a:lstStyle/>
          <a:p>
            <a:pPr algn="ctr">
              <a:lnSpc>
                <a:spcPct val="112000"/>
              </a:lnSpc>
              <a:spcAft>
                <a:spcPts val="0"/>
              </a:spcAft>
            </a:pPr>
            <a:r>
              <a:rPr lang="fr-FR" sz="1600" b="1" dirty="0">
                <a:solidFill>
                  <a:schemeClr val="tx1">
                    <a:lumMod val="65000"/>
                    <a:lumOff val="35000"/>
                  </a:schemeClr>
                </a:solidFill>
                <a:latin typeface="+mn-lt"/>
                <a:ea typeface="Calibri" panose="020F0502020204030204" pitchFamily="34" charset="0"/>
                <a:cs typeface="Times New Roman" panose="02020603050405020304" pitchFamily="18" charset="0"/>
              </a:rPr>
              <a:t>Évolution entre 1998 et 2018 du patrimoine brut hors reste </a:t>
            </a:r>
            <a:r>
              <a:rPr lang="fr-FR" sz="1600"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moyen</a:t>
            </a:r>
          </a:p>
          <a:p>
            <a:pPr algn="ctr">
              <a:lnSpc>
                <a:spcPct val="112000"/>
              </a:lnSpc>
              <a:spcAft>
                <a:spcPts val="0"/>
              </a:spcAft>
            </a:pPr>
            <a:r>
              <a:rPr lang="fr-FR" sz="1600"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par tranche en euros courants</a:t>
            </a:r>
            <a:endParaRPr lang="fr-FR" sz="1400" dirty="0">
              <a:solidFill>
                <a:schemeClr val="tx1">
                  <a:lumMod val="65000"/>
                  <a:lumOff val="35000"/>
                </a:schemeClr>
              </a:solidFill>
              <a:latin typeface="+mn-lt"/>
              <a:ea typeface="Calibri" panose="020F0502020204030204" pitchFamily="34" charset="0"/>
              <a:cs typeface="Times New Roman" panose="02020603050405020304" pitchFamily="18" charset="0"/>
            </a:endParaRPr>
          </a:p>
        </p:txBody>
      </p:sp>
      <p:sp>
        <p:nvSpPr>
          <p:cNvPr id="9" name="Rectangle 8"/>
          <p:cNvSpPr/>
          <p:nvPr/>
        </p:nvSpPr>
        <p:spPr>
          <a:xfrm rot="16200000">
            <a:off x="-1303562" y="3789335"/>
            <a:ext cx="4059936" cy="830997"/>
          </a:xfrm>
          <a:prstGeom prst="rect">
            <a:avLst/>
          </a:prstGeom>
        </p:spPr>
        <p:txBody>
          <a:bodyPr wrap="square">
            <a:spAutoFit/>
          </a:bodyPr>
          <a:lstStyle/>
          <a:p>
            <a:pPr algn="just">
              <a:spcAft>
                <a:spcPts val="0"/>
              </a:spcAft>
            </a:pPr>
            <a:r>
              <a:rPr lang="fr-FR" sz="1200" i="1" dirty="0">
                <a:latin typeface="+mn-lt"/>
                <a:ea typeface="Calibri" panose="020F0502020204030204" pitchFamily="34" charset="0"/>
                <a:cs typeface="Times New Roman" panose="02020603050405020304" pitchFamily="18" charset="0"/>
              </a:rPr>
              <a:t>Champ : ménages ordinaires résidant en France métropolitaine.</a:t>
            </a:r>
            <a:endParaRPr lang="fr-FR" sz="1200" dirty="0">
              <a:latin typeface="+mn-lt"/>
              <a:ea typeface="Calibri" panose="020F0502020204030204" pitchFamily="34" charset="0"/>
              <a:cs typeface="Times New Roman" panose="02020603050405020304" pitchFamily="18" charset="0"/>
            </a:endParaRPr>
          </a:p>
          <a:p>
            <a:pPr algn="just">
              <a:spcAft>
                <a:spcPts val="0"/>
              </a:spcAft>
            </a:pPr>
            <a:r>
              <a:rPr lang="fr-FR" sz="1200" i="1" dirty="0">
                <a:latin typeface="+mn-lt"/>
                <a:ea typeface="Calibri" panose="020F0502020204030204" pitchFamily="34" charset="0"/>
                <a:cs typeface="Times New Roman" panose="02020603050405020304" pitchFamily="18" charset="0"/>
              </a:rPr>
              <a:t>Source : Insee, enquêtes Patrimoine 1997-1998, 2003-2004, 2009-2010, 2014-2015 et 2017-2018.</a:t>
            </a:r>
            <a:endParaRPr lang="fr-FR" sz="1200" dirty="0">
              <a:latin typeface="+mn-lt"/>
              <a:ea typeface="Calibri" panose="020F0502020204030204" pitchFamily="34" charset="0"/>
              <a:cs typeface="Times New Roman" panose="02020603050405020304" pitchFamily="18" charset="0"/>
            </a:endParaRPr>
          </a:p>
        </p:txBody>
      </p:sp>
      <p:pic>
        <p:nvPicPr>
          <p:cNvPr id="4" name="Image 3"/>
          <p:cNvPicPr>
            <a:picLocks noChangeAspect="1"/>
          </p:cNvPicPr>
          <p:nvPr/>
        </p:nvPicPr>
        <p:blipFill>
          <a:blip r:embed="rId3"/>
          <a:stretch>
            <a:fillRect/>
          </a:stretch>
        </p:blipFill>
        <p:spPr>
          <a:xfrm>
            <a:off x="1141904" y="2174866"/>
            <a:ext cx="7333488" cy="4059936"/>
          </a:xfrm>
          <a:prstGeom prst="rect">
            <a:avLst/>
          </a:prstGeom>
        </p:spPr>
      </p:pic>
      <p:sp>
        <p:nvSpPr>
          <p:cNvPr id="2" name="Rectangle 1"/>
          <p:cNvSpPr/>
          <p:nvPr/>
        </p:nvSpPr>
        <p:spPr>
          <a:xfrm>
            <a:off x="7023100" y="2174865"/>
            <a:ext cx="901700" cy="327035"/>
          </a:xfrm>
          <a:prstGeom prst="rect">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Rectangle 6"/>
          <p:cNvSpPr/>
          <p:nvPr/>
        </p:nvSpPr>
        <p:spPr>
          <a:xfrm>
            <a:off x="1752600" y="4013200"/>
            <a:ext cx="1803400" cy="2221602"/>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ectangle 7"/>
          <p:cNvSpPr/>
          <p:nvPr/>
        </p:nvSpPr>
        <p:spPr>
          <a:xfrm>
            <a:off x="4445000" y="2692400"/>
            <a:ext cx="3263900" cy="2197100"/>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487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Autofit/>
          </a:bodyPr>
          <a:lstStyle/>
          <a:p>
            <a:r>
              <a:rPr lang="fr-FR" sz="3200" dirty="0"/>
              <a:t>Le patrimoine des ménages retraités est moins dispersé que celui des actifs</a:t>
            </a:r>
          </a:p>
          <a:p>
            <a:endParaRPr lang="fr-FR" sz="3200" dirty="0"/>
          </a:p>
        </p:txBody>
      </p:sp>
      <p:sp>
        <p:nvSpPr>
          <p:cNvPr id="8" name="Rectangle 7"/>
          <p:cNvSpPr/>
          <p:nvPr/>
        </p:nvSpPr>
        <p:spPr>
          <a:xfrm rot="16200000">
            <a:off x="-1578422" y="4024799"/>
            <a:ext cx="4137228" cy="461665"/>
          </a:xfrm>
          <a:prstGeom prst="rect">
            <a:avLst/>
          </a:prstGeom>
        </p:spPr>
        <p:txBody>
          <a:bodyPr wrap="square">
            <a:spAutoFit/>
          </a:bodyPr>
          <a:lstStyle/>
          <a:p>
            <a:pPr algn="just">
              <a:spcAft>
                <a:spcPts val="0"/>
              </a:spcAft>
            </a:pPr>
            <a:r>
              <a:rPr lang="fr-FR" sz="1200" i="1" dirty="0">
                <a:latin typeface="+mn-lt"/>
                <a:ea typeface="Calibri" panose="020F0502020204030204" pitchFamily="34" charset="0"/>
                <a:cs typeface="Times New Roman" panose="02020603050405020304" pitchFamily="18" charset="0"/>
              </a:rPr>
              <a:t>Champ : ménages ordinaires résidant en France hors Mayotte.</a:t>
            </a:r>
            <a:endParaRPr lang="fr-FR" sz="1200" dirty="0">
              <a:latin typeface="+mn-lt"/>
              <a:ea typeface="Calibri" panose="020F0502020204030204" pitchFamily="34" charset="0"/>
              <a:cs typeface="Times New Roman" panose="02020603050405020304" pitchFamily="18" charset="0"/>
            </a:endParaRPr>
          </a:p>
          <a:p>
            <a:pPr algn="just">
              <a:spcAft>
                <a:spcPts val="0"/>
              </a:spcAft>
            </a:pPr>
            <a:r>
              <a:rPr lang="fr-FR" sz="1200" i="1" dirty="0">
                <a:latin typeface="+mn-lt"/>
                <a:ea typeface="Calibri" panose="020F0502020204030204" pitchFamily="34" charset="0"/>
                <a:cs typeface="Times New Roman" panose="02020603050405020304" pitchFamily="18" charset="0"/>
              </a:rPr>
              <a:t>Source : Insee, enquête Histoire de vie et Patrimoine 2017-2018.</a:t>
            </a:r>
            <a:endParaRPr lang="fr-FR" sz="1200" dirty="0">
              <a:latin typeface="+mn-lt"/>
              <a:ea typeface="Calibri" panose="020F0502020204030204" pitchFamily="34" charset="0"/>
              <a:cs typeface="Times New Roman" panose="02020603050405020304" pitchFamily="18" charset="0"/>
            </a:endParaRPr>
          </a:p>
        </p:txBody>
      </p:sp>
      <p:sp>
        <p:nvSpPr>
          <p:cNvPr id="9" name="Rectangle 8"/>
          <p:cNvSpPr/>
          <p:nvPr/>
        </p:nvSpPr>
        <p:spPr>
          <a:xfrm>
            <a:off x="721025" y="1807874"/>
            <a:ext cx="8069357" cy="385939"/>
          </a:xfrm>
          <a:prstGeom prst="rect">
            <a:avLst/>
          </a:prstGeom>
        </p:spPr>
        <p:txBody>
          <a:bodyPr wrap="square">
            <a:spAutoFit/>
          </a:bodyPr>
          <a:lstStyle/>
          <a:p>
            <a:pPr algn="ctr">
              <a:lnSpc>
                <a:spcPct val="112000"/>
              </a:lnSpc>
              <a:spcAft>
                <a:spcPts val="0"/>
              </a:spcAft>
            </a:pPr>
            <a:r>
              <a:rPr lang="fr-FR"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Montants, </a:t>
            </a:r>
            <a:r>
              <a:rPr lang="fr-FR" b="1" dirty="0">
                <a:solidFill>
                  <a:schemeClr val="tx1">
                    <a:lumMod val="65000"/>
                    <a:lumOff val="35000"/>
                  </a:schemeClr>
                </a:solidFill>
                <a:latin typeface="+mn-lt"/>
                <a:ea typeface="Calibri" panose="020F0502020204030204" pitchFamily="34" charset="0"/>
                <a:cs typeface="Times New Roman" panose="02020603050405020304" pitchFamily="18" charset="0"/>
              </a:rPr>
              <a:t>distribution de patrimoine </a:t>
            </a:r>
            <a:r>
              <a:rPr lang="fr-FR" b="1" dirty="0" smtClean="0">
                <a:solidFill>
                  <a:schemeClr val="tx1">
                    <a:lumMod val="65000"/>
                    <a:lumOff val="35000"/>
                  </a:schemeClr>
                </a:solidFill>
                <a:latin typeface="+mn-lt"/>
                <a:ea typeface="Calibri" panose="020F0502020204030204" pitchFamily="34" charset="0"/>
                <a:cs typeface="Times New Roman" panose="02020603050405020304" pitchFamily="18" charset="0"/>
              </a:rPr>
              <a:t>et indices de Gini début </a:t>
            </a:r>
            <a:r>
              <a:rPr lang="fr-FR" b="1" dirty="0">
                <a:solidFill>
                  <a:schemeClr val="tx1">
                    <a:lumMod val="65000"/>
                    <a:lumOff val="35000"/>
                  </a:schemeClr>
                </a:solidFill>
                <a:latin typeface="+mn-lt"/>
                <a:ea typeface="Calibri" panose="020F0502020204030204" pitchFamily="34" charset="0"/>
                <a:cs typeface="Times New Roman" panose="02020603050405020304" pitchFamily="18" charset="0"/>
              </a:rPr>
              <a:t>2018</a:t>
            </a:r>
            <a:endParaRPr lang="fr-FR" sz="1600" dirty="0">
              <a:solidFill>
                <a:schemeClr val="tx1">
                  <a:lumMod val="65000"/>
                  <a:lumOff val="35000"/>
                </a:schemeClr>
              </a:solidFill>
              <a:latin typeface="+mn-lt"/>
              <a:ea typeface="Calibri" panose="020F0502020204030204" pitchFamily="34" charset="0"/>
              <a:cs typeface="Times New Roman" panose="02020603050405020304" pitchFamily="18" charset="0"/>
            </a:endParaRPr>
          </a:p>
        </p:txBody>
      </p:sp>
      <p:pic>
        <p:nvPicPr>
          <p:cNvPr id="2" name="Image 1"/>
          <p:cNvPicPr>
            <a:picLocks noChangeAspect="1"/>
          </p:cNvPicPr>
          <p:nvPr/>
        </p:nvPicPr>
        <p:blipFill>
          <a:blip r:embed="rId3"/>
          <a:stretch>
            <a:fillRect/>
          </a:stretch>
        </p:blipFill>
        <p:spPr>
          <a:xfrm>
            <a:off x="721025" y="2187017"/>
            <a:ext cx="8135112" cy="4134612"/>
          </a:xfrm>
          <a:prstGeom prst="rect">
            <a:avLst/>
          </a:prstGeom>
        </p:spPr>
      </p:pic>
      <p:sp>
        <p:nvSpPr>
          <p:cNvPr id="10" name="Rectangle 9"/>
          <p:cNvSpPr/>
          <p:nvPr/>
        </p:nvSpPr>
        <p:spPr>
          <a:xfrm>
            <a:off x="1524000" y="5549899"/>
            <a:ext cx="7175500" cy="279401"/>
          </a:xfrm>
          <a:prstGeom prst="rect">
            <a:avLst/>
          </a:prstGeom>
          <a:no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3767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74935"/>
            <a:ext cx="8134350" cy="710940"/>
          </a:xfrm>
        </p:spPr>
        <p:txBody>
          <a:bodyPr>
            <a:noAutofit/>
          </a:bodyPr>
          <a:lstStyle/>
          <a:p>
            <a:r>
              <a:rPr lang="fr-FR" sz="3200" dirty="0" smtClean="0"/>
              <a:t>Qui détient du </a:t>
            </a:r>
            <a:r>
              <a:rPr lang="fr-FR" sz="3200" dirty="0" smtClean="0"/>
              <a:t>patrimoine parmi les retraités </a:t>
            </a:r>
            <a:r>
              <a:rPr lang="fr-FR" sz="3200" dirty="0" smtClean="0"/>
              <a:t>?</a:t>
            </a:r>
            <a:endParaRPr lang="fr-FR" sz="3200" dirty="0"/>
          </a:p>
          <a:p>
            <a:endParaRPr lang="fr-FR" sz="3200" dirty="0"/>
          </a:p>
        </p:txBody>
      </p:sp>
      <p:sp>
        <p:nvSpPr>
          <p:cNvPr id="6" name="Espace réservé du contenu 1"/>
          <p:cNvSpPr>
            <a:spLocks noGrp="1"/>
          </p:cNvSpPr>
          <p:nvPr>
            <p:ph idx="1"/>
          </p:nvPr>
        </p:nvSpPr>
        <p:spPr>
          <a:xfrm>
            <a:off x="923827" y="1432873"/>
            <a:ext cx="7556294" cy="4752773"/>
          </a:xfrm>
        </p:spPr>
        <p:txBody>
          <a:bodyPr>
            <a:normAutofit/>
          </a:bodyPr>
          <a:lstStyle/>
          <a:p>
            <a:r>
              <a:rPr lang="fr-FR" b="1" dirty="0" smtClean="0"/>
              <a:t>De l’ancienne CS</a:t>
            </a:r>
            <a:r>
              <a:rPr lang="fr-FR" dirty="0" smtClean="0"/>
              <a:t> : les anciens cadres et les anciens non-salariés détiennent plus de patrimoine, notamment financier et professionnel. </a:t>
            </a:r>
          </a:p>
          <a:p>
            <a:pPr algn="just">
              <a:spcAft>
                <a:spcPts val="0"/>
              </a:spcAft>
            </a:pPr>
            <a:r>
              <a:rPr lang="fr-FR" b="1" dirty="0" smtClean="0">
                <a:ea typeface="Calibri" panose="020F0502020204030204" pitchFamily="34" charset="0"/>
                <a:cs typeface="Times New Roman" panose="02020603050405020304" pitchFamily="18" charset="0"/>
              </a:rPr>
              <a:t>Des revenus du ménage </a:t>
            </a:r>
            <a:r>
              <a:rPr lang="fr-FR" dirty="0" smtClean="0">
                <a:ea typeface="Calibri" panose="020F0502020204030204" pitchFamily="34" charset="0"/>
                <a:cs typeface="Times New Roman" panose="02020603050405020304" pitchFamily="18" charset="0"/>
              </a:rPr>
              <a:t>:</a:t>
            </a:r>
            <a:r>
              <a:rPr lang="fr-FR" b="1" dirty="0" smtClean="0">
                <a:ea typeface="Calibri" panose="020F0502020204030204" pitchFamily="34" charset="0"/>
                <a:cs typeface="Times New Roman" panose="02020603050405020304" pitchFamily="18" charset="0"/>
              </a:rPr>
              <a:t> </a:t>
            </a:r>
            <a:r>
              <a:rPr lang="fr-FR" dirty="0" smtClean="0">
                <a:ea typeface="Calibri" panose="020F0502020204030204" pitchFamily="34" charset="0"/>
                <a:cs typeface="Times New Roman" panose="02020603050405020304" pitchFamily="18" charset="0"/>
              </a:rPr>
              <a:t>les ménages les plus riches en terme de revenus sont également les mieux dotés en patrimoine. Cependant, la dispersion du patrimoine pour les ménages ayant de faibles revenus semble très élevée.</a:t>
            </a:r>
          </a:p>
          <a:p>
            <a:pPr algn="just">
              <a:spcAft>
                <a:spcPts val="0"/>
              </a:spcAft>
            </a:pPr>
            <a:r>
              <a:rPr lang="fr-FR" dirty="0" smtClean="0">
                <a:cs typeface="Times New Roman" panose="02020603050405020304" pitchFamily="18" charset="0"/>
              </a:rPr>
              <a:t>De la </a:t>
            </a:r>
            <a:r>
              <a:rPr lang="fr-FR" b="1" dirty="0" smtClean="0">
                <a:cs typeface="Times New Roman" panose="02020603050405020304" pitchFamily="18" charset="0"/>
              </a:rPr>
              <a:t>composition du ménage</a:t>
            </a:r>
            <a:r>
              <a:rPr lang="fr-FR" dirty="0" smtClean="0">
                <a:cs typeface="Times New Roman" panose="02020603050405020304" pitchFamily="18" charset="0"/>
              </a:rPr>
              <a:t> : les personnes seules ont moins de patrimoine que les ménages composés d’au moins deux personnes.</a:t>
            </a:r>
            <a:endParaRPr lang="fr-FR" dirty="0" smtClean="0"/>
          </a:p>
          <a:p>
            <a:endParaRPr lang="fr-FR" dirty="0"/>
          </a:p>
          <a:p>
            <a:endParaRPr lang="fr-FR" dirty="0"/>
          </a:p>
        </p:txBody>
      </p:sp>
    </p:spTree>
    <p:extLst>
      <p:ext uri="{BB962C8B-B14F-4D97-AF65-F5344CB8AC3E}">
        <p14:creationId xmlns:p14="http://schemas.microsoft.com/office/powerpoint/2010/main" val="99472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CORv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PresentationCORv02</Template>
  <TotalTime>13619</TotalTime>
  <Words>1063</Words>
  <Application>Microsoft Office PowerPoint</Application>
  <PresentationFormat>Affichage à l'écran (4:3)</PresentationFormat>
  <Paragraphs>113</Paragraphs>
  <Slides>14</Slides>
  <Notes>14</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14</vt:i4>
      </vt:variant>
    </vt:vector>
  </HeadingPairs>
  <TitlesOfParts>
    <vt:vector size="20" baseType="lpstr">
      <vt:lpstr>Arial</vt:lpstr>
      <vt:lpstr>Calibri</vt:lpstr>
      <vt:lpstr>Times New Roman</vt:lpstr>
      <vt:lpstr>Wingdings</vt:lpstr>
      <vt:lpstr>PresentationCORv02</vt:lpstr>
      <vt:lpstr>1_Custom Design</vt:lpstr>
      <vt:lpstr>Patrimoine des retraités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Un grand merci à l’équipe HVP Merci de votre attention </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dc:creator>
  <cp:keywords>Mutations</cp:keywords>
  <cp:lastModifiedBy>NORTIER-RIBORDY Frederique</cp:lastModifiedBy>
  <cp:revision>1365</cp:revision>
  <cp:lastPrinted>2021-12-08T12:16:56Z</cp:lastPrinted>
  <dcterms:created xsi:type="dcterms:W3CDTF">2014-06-24T14:29:32Z</dcterms:created>
  <dcterms:modified xsi:type="dcterms:W3CDTF">2021-12-08T16:04:10Z</dcterms:modified>
</cp:coreProperties>
</file>