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2" r:id="rId2"/>
  </p:sldMasterIdLst>
  <p:notesMasterIdLst>
    <p:notesMasterId r:id="rId48"/>
  </p:notesMasterIdLst>
  <p:handoutMasterIdLst>
    <p:handoutMasterId r:id="rId49"/>
  </p:handoutMasterIdLst>
  <p:sldIdLst>
    <p:sldId id="258" r:id="rId3"/>
    <p:sldId id="835" r:id="rId4"/>
    <p:sldId id="865" r:id="rId5"/>
    <p:sldId id="811" r:id="rId6"/>
    <p:sldId id="853" r:id="rId7"/>
    <p:sldId id="819" r:id="rId8"/>
    <p:sldId id="814" r:id="rId9"/>
    <p:sldId id="813" r:id="rId10"/>
    <p:sldId id="854" r:id="rId11"/>
    <p:sldId id="704" r:id="rId12"/>
    <p:sldId id="760" r:id="rId13"/>
    <p:sldId id="866" r:id="rId14"/>
    <p:sldId id="822" r:id="rId15"/>
    <p:sldId id="860" r:id="rId16"/>
    <p:sldId id="867" r:id="rId17"/>
    <p:sldId id="850" r:id="rId18"/>
    <p:sldId id="876" r:id="rId19"/>
    <p:sldId id="696" r:id="rId20"/>
    <p:sldId id="691" r:id="rId21"/>
    <p:sldId id="855" r:id="rId22"/>
    <p:sldId id="877" r:id="rId23"/>
    <p:sldId id="782" r:id="rId24"/>
    <p:sldId id="994" r:id="rId25"/>
    <p:sldId id="839" r:id="rId26"/>
    <p:sldId id="857" r:id="rId27"/>
    <p:sldId id="993" r:id="rId28"/>
    <p:sldId id="856" r:id="rId29"/>
    <p:sldId id="864" r:id="rId30"/>
    <p:sldId id="872" r:id="rId31"/>
    <p:sldId id="786" r:id="rId32"/>
    <p:sldId id="989" r:id="rId33"/>
    <p:sldId id="878" r:id="rId34"/>
    <p:sldId id="987" r:id="rId35"/>
    <p:sldId id="788" r:id="rId36"/>
    <p:sldId id="873" r:id="rId37"/>
    <p:sldId id="837" r:id="rId38"/>
    <p:sldId id="863" r:id="rId39"/>
    <p:sldId id="789" r:id="rId40"/>
    <p:sldId id="792" r:id="rId41"/>
    <p:sldId id="992" r:id="rId42"/>
    <p:sldId id="874" r:id="rId43"/>
    <p:sldId id="996" r:id="rId44"/>
    <p:sldId id="875" r:id="rId45"/>
    <p:sldId id="827" r:id="rId46"/>
    <p:sldId id="262" r:id="rId47"/>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NO Anthony" initials="MA" lastIdx="2" clrIdx="0">
    <p:extLst>
      <p:ext uri="{19B8F6BF-5375-455C-9EA6-DF929625EA0E}">
        <p15:presenceInfo xmlns:p15="http://schemas.microsoft.com/office/powerpoint/2012/main" userId="MARINO Anth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68B"/>
    <a:srgbClr val="3E0000"/>
    <a:srgbClr val="483771"/>
    <a:srgbClr val="548235"/>
    <a:srgbClr val="006600"/>
    <a:srgbClr val="44546A"/>
    <a:srgbClr val="800000"/>
    <a:srgbClr val="336600"/>
    <a:srgbClr val="00FF00"/>
    <a:srgbClr val="003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94343" autoAdjust="0"/>
  </p:normalViewPr>
  <p:slideViewPr>
    <p:cSldViewPr snapToGrid="0" snapToObjects="1">
      <p:cViewPr varScale="1">
        <p:scale>
          <a:sx n="69" d="100"/>
          <a:sy n="69" d="100"/>
        </p:scale>
        <p:origin x="1500"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1706"/>
    </p:cViewPr>
  </p:sorterViewPr>
  <p:notesViewPr>
    <p:cSldViewPr snapToGrid="0" snapToObjects="1">
      <p:cViewPr varScale="1">
        <p:scale>
          <a:sx n="73" d="100"/>
          <a:sy n="73" d="100"/>
        </p:scale>
        <p:origin x="3624" y="5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B969F2B-DCE3-4B94-80F1-7AA658331556}" type="datetime1">
              <a:rPr lang="fr-FR"/>
              <a:pPr>
                <a:defRPr/>
              </a:pPr>
              <a:t>12/06/2025</a:t>
            </a:fld>
            <a:endParaRPr lang="en-US"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8820404-B6A8-4DB8-ACF7-0A0F86E57DA5}" type="slidenum">
              <a:rPr lang="en-US"/>
              <a:pPr>
                <a:defRPr/>
              </a:pPr>
              <a:t>‹N°›</a:t>
            </a:fld>
            <a:endParaRPr lang="en-US" dirty="0"/>
          </a:p>
        </p:txBody>
      </p:sp>
    </p:spTree>
    <p:extLst>
      <p:ext uri="{BB962C8B-B14F-4D97-AF65-F5344CB8AC3E}">
        <p14:creationId xmlns:p14="http://schemas.microsoft.com/office/powerpoint/2010/main" val="14138004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D17BA61-42C0-4AE5-A2CB-9FAAB5386B3C}" type="datetime1">
              <a:rPr lang="fr-FR"/>
              <a:pPr>
                <a:defRPr/>
              </a:pPr>
              <a:t>12/06/2025</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noProof="0"/>
              <a:t>Click to edit Master text styles</a:t>
            </a:r>
          </a:p>
          <a:p>
            <a:pPr lvl="1"/>
            <a:r>
              <a:rPr lang="fr-FR" noProof="0"/>
              <a:t>Second level</a:t>
            </a:r>
          </a:p>
          <a:p>
            <a:pPr lvl="2"/>
            <a:r>
              <a:rPr lang="fr-FR" noProof="0"/>
              <a:t>Third level</a:t>
            </a:r>
          </a:p>
          <a:p>
            <a:pPr lvl="3"/>
            <a:r>
              <a:rPr lang="fr-FR" noProof="0"/>
              <a:t>Fourth level</a:t>
            </a:r>
          </a:p>
          <a:p>
            <a:pPr lvl="4"/>
            <a:r>
              <a:rPr lang="fr-FR" noProof="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682BB5D-21EB-49E0-95C1-505190FEED8C}" type="slidenum">
              <a:rPr lang="en-US"/>
              <a:pPr>
                <a:defRPr/>
              </a:pPr>
              <a:t>‹N°›</a:t>
            </a:fld>
            <a:endParaRPr lang="en-US" dirty="0"/>
          </a:p>
        </p:txBody>
      </p:sp>
    </p:spTree>
    <p:extLst>
      <p:ext uri="{BB962C8B-B14F-4D97-AF65-F5344CB8AC3E}">
        <p14:creationId xmlns:p14="http://schemas.microsoft.com/office/powerpoint/2010/main" val="120892262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a:p>
            <a:endParaRPr lang="fr-FR" altLang="fr-FR" dirty="0"/>
          </a:p>
        </p:txBody>
      </p:sp>
      <p:sp>
        <p:nvSpPr>
          <p:cNvPr id="4" name="Espace réservé du numéro de diapositive 3"/>
          <p:cNvSpPr>
            <a:spLocks noGrp="1"/>
          </p:cNvSpPr>
          <p:nvPr>
            <p:ph type="sldNum" sz="quarter" idx="5"/>
          </p:nvPr>
        </p:nvSpPr>
        <p:spPr/>
        <p:txBody>
          <a:bodyPr/>
          <a:lstStyle/>
          <a:p>
            <a:pPr>
              <a:defRPr/>
            </a:pPr>
            <a:fld id="{03640506-C37F-473A-858D-B112B9E47672}"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altLang="fr-FR" dirty="0"/>
              <a:t>Aligner les axes des abscisses</a:t>
            </a:r>
          </a:p>
        </p:txBody>
      </p:sp>
      <p:sp>
        <p:nvSpPr>
          <p:cNvPr id="4" name="Espace réservé du numéro de diapositive 3"/>
          <p:cNvSpPr>
            <a:spLocks noGrp="1"/>
          </p:cNvSpPr>
          <p:nvPr>
            <p:ph type="sldNum" sz="quarter" idx="5"/>
          </p:nvPr>
        </p:nvSpPr>
        <p:spPr/>
        <p:txBody>
          <a:bodyPr/>
          <a:lstStyle/>
          <a:p>
            <a:pPr>
              <a:defRPr/>
            </a:pPr>
            <a:fld id="{0608B618-693F-4D9C-AAA5-54203AE15D90}" type="slidenum">
              <a:rPr lang="en-US" smtClean="0"/>
              <a:pPr>
                <a:defRPr/>
              </a:pPr>
              <a:t>30</a:t>
            </a:fld>
            <a:endParaRPr lang="en-US" dirty="0"/>
          </a:p>
        </p:txBody>
      </p:sp>
    </p:spTree>
    <p:extLst>
      <p:ext uri="{BB962C8B-B14F-4D97-AF65-F5344CB8AC3E}">
        <p14:creationId xmlns:p14="http://schemas.microsoft.com/office/powerpoint/2010/main" val="2533287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45</a:t>
            </a:fld>
            <a:endParaRPr lang="en-US" dirty="0"/>
          </a:p>
        </p:txBody>
      </p:sp>
    </p:spTree>
    <p:extLst>
      <p:ext uri="{BB962C8B-B14F-4D97-AF65-F5344CB8AC3E}">
        <p14:creationId xmlns:p14="http://schemas.microsoft.com/office/powerpoint/2010/main" val="1390122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 name="Espace réservé du numéro de diapositive 3"/>
          <p:cNvSpPr>
            <a:spLocks noGrp="1"/>
          </p:cNvSpPr>
          <p:nvPr>
            <p:ph type="sldNum" sz="quarter" idx="5"/>
          </p:nvPr>
        </p:nvSpPr>
        <p:spPr/>
        <p:txBody>
          <a:bodyPr/>
          <a:lstStyle/>
          <a:p>
            <a:pPr>
              <a:defRPr/>
            </a:pPr>
            <a:fld id="{DF487042-81EE-43EF-9BE0-66A4E81E6D98}" type="slidenum">
              <a:rPr lang="en-US" smtClean="0"/>
              <a:pPr>
                <a:defRPr/>
              </a:pPr>
              <a:t>8</a:t>
            </a:fld>
            <a:endParaRPr lang="en-US"/>
          </a:p>
        </p:txBody>
      </p:sp>
    </p:spTree>
    <p:extLst>
      <p:ext uri="{BB962C8B-B14F-4D97-AF65-F5344CB8AC3E}">
        <p14:creationId xmlns:p14="http://schemas.microsoft.com/office/powerpoint/2010/main" val="3142830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22</a:t>
            </a:fld>
            <a:endParaRPr lang="en-US" dirty="0"/>
          </a:p>
        </p:txBody>
      </p:sp>
    </p:spTree>
    <p:extLst>
      <p:ext uri="{BB962C8B-B14F-4D97-AF65-F5344CB8AC3E}">
        <p14:creationId xmlns:p14="http://schemas.microsoft.com/office/powerpoint/2010/main" val="199904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23</a:t>
            </a:fld>
            <a:endParaRPr lang="en-US" dirty="0"/>
          </a:p>
        </p:txBody>
      </p:sp>
    </p:spTree>
    <p:extLst>
      <p:ext uri="{BB962C8B-B14F-4D97-AF65-F5344CB8AC3E}">
        <p14:creationId xmlns:p14="http://schemas.microsoft.com/office/powerpoint/2010/main" val="3902597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 name="Espace réservé du numéro de diapositive 3"/>
          <p:cNvSpPr>
            <a:spLocks noGrp="1"/>
          </p:cNvSpPr>
          <p:nvPr>
            <p:ph type="sldNum" sz="quarter" idx="5"/>
          </p:nvPr>
        </p:nvSpPr>
        <p:spPr/>
        <p:txBody>
          <a:bodyPr/>
          <a:lstStyle/>
          <a:p>
            <a:pPr>
              <a:defRPr/>
            </a:pPr>
            <a:fld id="{D81F7502-1574-497D-9F41-5E0A0D2B278C}" type="slidenum">
              <a:rPr lang="en-US" smtClean="0"/>
              <a:pPr>
                <a:defRPr/>
              </a:pPr>
              <a:t>24</a:t>
            </a:fld>
            <a:endParaRPr lang="en-US" dirty="0"/>
          </a:p>
        </p:txBody>
      </p:sp>
    </p:spTree>
    <p:extLst>
      <p:ext uri="{BB962C8B-B14F-4D97-AF65-F5344CB8AC3E}">
        <p14:creationId xmlns:p14="http://schemas.microsoft.com/office/powerpoint/2010/main" val="3042791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 name="Espace réservé du numéro de diapositive 3"/>
          <p:cNvSpPr>
            <a:spLocks noGrp="1"/>
          </p:cNvSpPr>
          <p:nvPr>
            <p:ph type="sldNum" sz="quarter" idx="5"/>
          </p:nvPr>
        </p:nvSpPr>
        <p:spPr/>
        <p:txBody>
          <a:bodyPr/>
          <a:lstStyle/>
          <a:p>
            <a:pPr>
              <a:defRPr/>
            </a:pPr>
            <a:fld id="{D81F7502-1574-497D-9F41-5E0A0D2B278C}" type="slidenum">
              <a:rPr lang="en-US" smtClean="0"/>
              <a:pPr>
                <a:defRPr/>
              </a:pPr>
              <a:t>25</a:t>
            </a:fld>
            <a:endParaRPr lang="en-US" dirty="0"/>
          </a:p>
        </p:txBody>
      </p:sp>
    </p:spTree>
    <p:extLst>
      <p:ext uri="{BB962C8B-B14F-4D97-AF65-F5344CB8AC3E}">
        <p14:creationId xmlns:p14="http://schemas.microsoft.com/office/powerpoint/2010/main" val="2525894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4" name="Espace réservé du numéro de diapositive 3"/>
          <p:cNvSpPr>
            <a:spLocks noGrp="1"/>
          </p:cNvSpPr>
          <p:nvPr>
            <p:ph type="sldNum" sz="quarter" idx="5"/>
          </p:nvPr>
        </p:nvSpPr>
        <p:spPr/>
        <p:txBody>
          <a:bodyPr/>
          <a:lstStyle/>
          <a:p>
            <a:pPr>
              <a:defRPr/>
            </a:pPr>
            <a:fld id="{D81F7502-1574-497D-9F41-5E0A0D2B278C}" type="slidenum">
              <a:rPr lang="en-US" smtClean="0"/>
              <a:pPr>
                <a:defRPr/>
              </a:pPr>
              <a:t>26</a:t>
            </a:fld>
            <a:endParaRPr lang="en-US" dirty="0"/>
          </a:p>
        </p:txBody>
      </p:sp>
    </p:spTree>
    <p:extLst>
      <p:ext uri="{BB962C8B-B14F-4D97-AF65-F5344CB8AC3E}">
        <p14:creationId xmlns:p14="http://schemas.microsoft.com/office/powerpoint/2010/main" val="498343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27</a:t>
            </a:fld>
            <a:endParaRPr lang="en-US" dirty="0"/>
          </a:p>
        </p:txBody>
      </p:sp>
    </p:spTree>
    <p:extLst>
      <p:ext uri="{BB962C8B-B14F-4D97-AF65-F5344CB8AC3E}">
        <p14:creationId xmlns:p14="http://schemas.microsoft.com/office/powerpoint/2010/main" val="1050655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28</a:t>
            </a:fld>
            <a:endParaRPr lang="en-US" dirty="0"/>
          </a:p>
        </p:txBody>
      </p:sp>
    </p:spTree>
    <p:extLst>
      <p:ext uri="{BB962C8B-B14F-4D97-AF65-F5344CB8AC3E}">
        <p14:creationId xmlns:p14="http://schemas.microsoft.com/office/powerpoint/2010/main" val="2845133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dirty="0"/>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Tree>
    <p:extLst>
      <p:ext uri="{BB962C8B-B14F-4D97-AF65-F5344CB8AC3E}">
        <p14:creationId xmlns:p14="http://schemas.microsoft.com/office/powerpoint/2010/main" val="282940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352425">
              <a:buFont typeface="Calibri" panose="020F0502020204030204" pitchFamily="34" charset="0"/>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a:t>Modifiez les styles du texte du masque</a:t>
            </a:r>
          </a:p>
          <a:p>
            <a:pPr lvl="1"/>
            <a:r>
              <a:rPr lang="fr-FR" dirty="0" err="1"/>
              <a:t>Nd</a:t>
            </a:r>
            <a:r>
              <a:rPr lang="fr-FR" dirty="0"/>
              <a:t> </a:t>
            </a:r>
          </a:p>
          <a:p>
            <a:pPr lvl="0"/>
            <a:endParaRPr lang="fr-FR" dirty="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a:t>Modifiez les styles du texte du masque</a:t>
            </a:r>
          </a:p>
        </p:txBody>
      </p:sp>
      <p:sp>
        <p:nvSpPr>
          <p:cNvPr id="7" name="Slide Number Placeholder 5"/>
          <p:cNvSpPr>
            <a:spLocks noGrp="1"/>
          </p:cNvSpPr>
          <p:nvPr>
            <p:ph type="sldNum" sz="quarter" idx="14"/>
          </p:nvPr>
        </p:nvSpPr>
        <p:spPr>
          <a:xfrm>
            <a:off x="3505200" y="6565900"/>
            <a:ext cx="2133600" cy="168275"/>
          </a:xfrm>
          <a:prstGeom prst="rect">
            <a:avLst/>
          </a:prstGeom>
        </p:spPr>
        <p:txBody>
          <a:bodyPr/>
          <a:lstStyle>
            <a:lvl1pPr algn="ctr" fontAlgn="auto">
              <a:spcBef>
                <a:spcPts val="0"/>
              </a:spcBef>
              <a:spcAft>
                <a:spcPts val="0"/>
              </a:spcAft>
              <a:defRPr sz="1200" b="1">
                <a:solidFill>
                  <a:schemeClr val="bg1"/>
                </a:solidFill>
                <a:latin typeface="+mn-lt"/>
                <a:cs typeface="+mn-cs"/>
              </a:defRPr>
            </a:lvl1pPr>
          </a:lstStyle>
          <a:p>
            <a:pPr>
              <a:defRPr/>
            </a:pPr>
            <a:fld id="{3C9F837A-1064-489C-8EF4-21EE41019901}" type="slidenum">
              <a:rPr lang="en-US"/>
              <a:pPr>
                <a:defRPr/>
              </a:pPr>
              <a:t>‹N°›</a:t>
            </a:fld>
            <a:endParaRPr lang="en-US" dirty="0"/>
          </a:p>
        </p:txBody>
      </p:sp>
    </p:spTree>
    <p:extLst>
      <p:ext uri="{BB962C8B-B14F-4D97-AF65-F5344CB8AC3E}">
        <p14:creationId xmlns:p14="http://schemas.microsoft.com/office/powerpoint/2010/main" val="41652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352425">
              <a:buFont typeface="Calibri" panose="020F0502020204030204" pitchFamily="34" charset="0"/>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a:t>Modifiez les styles du texte du masque</a:t>
            </a:r>
          </a:p>
          <a:p>
            <a:pPr lvl="1"/>
            <a:r>
              <a:rPr lang="fr-FR" dirty="0" err="1"/>
              <a:t>Nd</a:t>
            </a:r>
            <a:r>
              <a:rPr lang="fr-FR" dirty="0"/>
              <a:t> </a:t>
            </a:r>
          </a:p>
          <a:p>
            <a:pPr lvl="0"/>
            <a:endParaRPr lang="fr-FR" dirty="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a:t>Modifiez les styles du texte du masque</a:t>
            </a:r>
          </a:p>
        </p:txBody>
      </p:sp>
      <p:sp>
        <p:nvSpPr>
          <p:cNvPr id="7" name="Slide Number Placeholder 5"/>
          <p:cNvSpPr>
            <a:spLocks noGrp="1"/>
          </p:cNvSpPr>
          <p:nvPr>
            <p:ph type="sldNum" sz="quarter" idx="14"/>
          </p:nvPr>
        </p:nvSpPr>
        <p:spPr>
          <a:xfrm>
            <a:off x="3505200" y="6565900"/>
            <a:ext cx="2133600" cy="168275"/>
          </a:xfrm>
          <a:prstGeom prst="rect">
            <a:avLst/>
          </a:prstGeom>
        </p:spPr>
        <p:txBody>
          <a:bodyPr/>
          <a:lstStyle>
            <a:lvl1pPr algn="ctr" fontAlgn="auto">
              <a:spcBef>
                <a:spcPts val="0"/>
              </a:spcBef>
              <a:spcAft>
                <a:spcPts val="0"/>
              </a:spcAft>
              <a:defRPr sz="1200" b="1">
                <a:solidFill>
                  <a:schemeClr val="bg1"/>
                </a:solidFill>
                <a:latin typeface="+mn-lt"/>
                <a:cs typeface="+mn-cs"/>
              </a:defRPr>
            </a:lvl1pPr>
          </a:lstStyle>
          <a:p>
            <a:pPr>
              <a:defRPr/>
            </a:pPr>
            <a:fld id="{3C9F837A-1064-489C-8EF4-21EE41019901}" type="slidenum">
              <a:rPr lang="en-US"/>
              <a:pPr>
                <a:defRPr/>
              </a:pPr>
              <a:t>‹N°›</a:t>
            </a:fld>
            <a:endParaRPr lang="en-US" dirty="0"/>
          </a:p>
        </p:txBody>
      </p:sp>
    </p:spTree>
    <p:extLst>
      <p:ext uri="{BB962C8B-B14F-4D97-AF65-F5344CB8AC3E}">
        <p14:creationId xmlns:p14="http://schemas.microsoft.com/office/powerpoint/2010/main" val="44873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467CB4ED-C4F0-4BE4-B4AC-8A395D5C1AD8}" type="slidenum">
              <a:rPr lang="fr-FR" smtClean="0"/>
              <a:t>‹N°›</a:t>
            </a:fld>
            <a:endParaRPr lang="fr-FR" dirty="0"/>
          </a:p>
        </p:txBody>
      </p:sp>
    </p:spTree>
    <p:extLst>
      <p:ext uri="{BB962C8B-B14F-4D97-AF65-F5344CB8AC3E}">
        <p14:creationId xmlns:p14="http://schemas.microsoft.com/office/powerpoint/2010/main" val="30921799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09625" y="17319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Titre de la présentation</a:t>
            </a:r>
          </a:p>
        </p:txBody>
      </p:sp>
      <p:sp>
        <p:nvSpPr>
          <p:cNvPr id="1027" name="Espace réservé du texte 2"/>
          <p:cNvSpPr>
            <a:spLocks noGrp="1"/>
          </p:cNvSpPr>
          <p:nvPr>
            <p:ph type="body" idx="1"/>
          </p:nvPr>
        </p:nvSpPr>
        <p:spPr bwMode="auto">
          <a:xfrm>
            <a:off x="809625" y="3162300"/>
            <a:ext cx="71437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Type</a:t>
            </a:r>
          </a:p>
          <a:p>
            <a:pPr lvl="1"/>
            <a:endParaRPr lang="fr-FR" altLang="fr-FR"/>
          </a:p>
          <a:p>
            <a:pPr lvl="1"/>
            <a:endParaRPr lang="fr-FR" altLang="fr-FR"/>
          </a:p>
          <a:p>
            <a:pPr lvl="1"/>
            <a:r>
              <a:rPr lang="fr-FR" altLang="fr-FR"/>
              <a:t>Emetteur</a:t>
            </a:r>
          </a:p>
        </p:txBody>
      </p:sp>
    </p:spTree>
  </p:cSld>
  <p:clrMap bg1="lt1" tx1="dk1" bg2="lt2" tx2="dk2" accent1="accent1" accent2="accent2" accent3="accent3" accent4="accent4" accent5="accent5" accent6="accent6" hlink="hlink" folHlink="folHlink"/>
  <p:sldLayoutIdLst>
    <p:sldLayoutId id="2147484014" r:id="rId1"/>
    <p:sldLayoutId id="2147484019" r:id="rId2"/>
  </p:sldLayoutIdLst>
  <p:hf hdr="0" ftr="0" dt="0"/>
  <p:txStyles>
    <p:titleStyle>
      <a:lvl1pPr algn="l" defTabSz="457200" rtl="0" eaLnBrk="0" fontAlgn="base" hangingPunct="0">
        <a:spcBef>
          <a:spcPct val="0"/>
        </a:spcBef>
        <a:spcAft>
          <a:spcPct val="0"/>
        </a:spcAft>
        <a:defRPr sz="3000" b="1" kern="1200">
          <a:solidFill>
            <a:srgbClr val="00368B"/>
          </a:solidFill>
          <a:latin typeface="+mj-lt"/>
          <a:ea typeface="+mj-ea"/>
          <a:cs typeface="+mj-cs"/>
        </a:defRPr>
      </a:lvl1pPr>
      <a:lvl2pPr algn="l" defTabSz="457200" rtl="0" eaLnBrk="0" fontAlgn="base" hangingPunct="0">
        <a:spcBef>
          <a:spcPct val="0"/>
        </a:spcBef>
        <a:spcAft>
          <a:spcPct val="0"/>
        </a:spcAft>
        <a:defRPr sz="3000" b="1">
          <a:solidFill>
            <a:srgbClr val="00368B"/>
          </a:solidFill>
          <a:latin typeface="Calibri" pitchFamily="34" charset="0"/>
        </a:defRPr>
      </a:lvl2pPr>
      <a:lvl3pPr algn="l" defTabSz="457200" rtl="0" eaLnBrk="0" fontAlgn="base" hangingPunct="0">
        <a:spcBef>
          <a:spcPct val="0"/>
        </a:spcBef>
        <a:spcAft>
          <a:spcPct val="0"/>
        </a:spcAft>
        <a:defRPr sz="3000" b="1">
          <a:solidFill>
            <a:srgbClr val="00368B"/>
          </a:solidFill>
          <a:latin typeface="Calibri" pitchFamily="34" charset="0"/>
        </a:defRPr>
      </a:lvl3pPr>
      <a:lvl4pPr algn="l" defTabSz="457200" rtl="0" eaLnBrk="0" fontAlgn="base" hangingPunct="0">
        <a:spcBef>
          <a:spcPct val="0"/>
        </a:spcBef>
        <a:spcAft>
          <a:spcPct val="0"/>
        </a:spcAft>
        <a:defRPr sz="3000" b="1">
          <a:solidFill>
            <a:srgbClr val="00368B"/>
          </a:solidFill>
          <a:latin typeface="Calibri" pitchFamily="34" charset="0"/>
        </a:defRPr>
      </a:lvl4pPr>
      <a:lvl5pPr algn="l" defTabSz="457200" rtl="0" eaLnBrk="0" fontAlgn="base" hangingPunct="0">
        <a:spcBef>
          <a:spcPct val="0"/>
        </a:spcBef>
        <a:spcAft>
          <a:spcPct val="0"/>
        </a:spcAft>
        <a:defRPr sz="30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algn="l" defTabSz="457200" rtl="0" eaLnBrk="0" fontAlgn="base" hangingPunct="0">
        <a:spcBef>
          <a:spcPct val="20000"/>
        </a:spcBef>
        <a:spcAft>
          <a:spcPct val="0"/>
        </a:spcAft>
        <a:buFont typeface="Arial" charset="0"/>
        <a:defRPr sz="2000" kern="1200">
          <a:solidFill>
            <a:srgbClr val="00368B"/>
          </a:solidFill>
          <a:latin typeface="+mn-lt"/>
          <a:ea typeface="+mn-ea"/>
          <a:cs typeface="+mn-cs"/>
        </a:defRPr>
      </a:lvl1pPr>
      <a:lvl2pPr marL="457200" algn="r" defTabSz="457200" rtl="0" eaLnBrk="0" fontAlgn="base" hangingPunct="0">
        <a:spcBef>
          <a:spcPct val="20000"/>
        </a:spcBef>
        <a:spcAft>
          <a:spcPct val="0"/>
        </a:spcAft>
        <a:buFont typeface="Arial" charset="0"/>
        <a:defRPr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1bi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239713"/>
            <a:ext cx="52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012825" y="508000"/>
            <a:ext cx="7770813" cy="0"/>
          </a:xfrm>
          <a:prstGeom prst="line">
            <a:avLst/>
          </a:prstGeom>
          <a:ln>
            <a:solidFill>
              <a:srgbClr val="00368B"/>
            </a:solidFill>
          </a:ln>
        </p:spPr>
        <p:style>
          <a:lnRef idx="1">
            <a:schemeClr val="dk1"/>
          </a:lnRef>
          <a:fillRef idx="0">
            <a:schemeClr val="dk1"/>
          </a:fillRef>
          <a:effectRef idx="0">
            <a:schemeClr val="dk1"/>
          </a:effectRef>
          <a:fontRef idx="minor">
            <a:schemeClr val="tx1"/>
          </a:fontRef>
        </p:style>
      </p:cxnSp>
      <p:sp>
        <p:nvSpPr>
          <p:cNvPr id="5" name="Title 1"/>
          <p:cNvSpPr txBox="1">
            <a:spLocks/>
          </p:cNvSpPr>
          <p:nvPr userDrawn="1"/>
        </p:nvSpPr>
        <p:spPr>
          <a:xfrm>
            <a:off x="2463800" y="238125"/>
            <a:ext cx="6362700" cy="517525"/>
          </a:xfrm>
          <a:prstGeom prst="rect">
            <a:avLst/>
          </a:prstGeom>
        </p:spPr>
        <p:txBody>
          <a:bodyPr>
            <a:normAutofit/>
          </a:bodyPr>
          <a:lstStyle>
            <a:lvl1pPr algn="r" defTabSz="457200" rtl="0" eaLnBrk="0" fontAlgn="base" hangingPunct="0">
              <a:spcBef>
                <a:spcPct val="0"/>
              </a:spcBef>
              <a:spcAft>
                <a:spcPct val="0"/>
              </a:spcAft>
              <a:defRPr sz="1100" b="1" kern="1200" baseline="0">
                <a:solidFill>
                  <a:srgbClr val="00368B"/>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defRPr/>
            </a:pPr>
            <a:r>
              <a:rPr lang="fr-FR" i="1" dirty="0"/>
              <a:t>Évolutions et perspectives des retraites en France</a:t>
            </a:r>
            <a:r>
              <a:rPr lang="fr-FR" i="1" baseline="0" dirty="0"/>
              <a:t> - </a:t>
            </a:r>
            <a:r>
              <a:rPr lang="fr-FR" i="0" dirty="0"/>
              <a:t>Rapport annuel du COR de juin 2025</a:t>
            </a:r>
            <a:endParaRPr lang="en-US" i="0" dirty="0"/>
          </a:p>
        </p:txBody>
      </p:sp>
      <p:sp>
        <p:nvSpPr>
          <p:cNvPr id="6" name="Rectangle 5"/>
          <p:cNvSpPr>
            <a:spLocks noChangeArrowheads="1"/>
          </p:cNvSpPr>
          <p:nvPr userDrawn="1"/>
        </p:nvSpPr>
        <p:spPr bwMode="auto">
          <a:xfrm>
            <a:off x="188913" y="6564313"/>
            <a:ext cx="9444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1200" b="1" dirty="0">
                <a:solidFill>
                  <a:schemeClr val="bg1"/>
                </a:solidFill>
              </a:rPr>
              <a:t>12/06/2025</a:t>
            </a:r>
          </a:p>
        </p:txBody>
      </p:sp>
      <p:sp>
        <p:nvSpPr>
          <p:cNvPr id="7" name="Slide Number Placeholder 5"/>
          <p:cNvSpPr>
            <a:spLocks noGrp="1"/>
          </p:cNvSpPr>
          <p:nvPr>
            <p:ph type="sldNum" sz="quarter" idx="4"/>
          </p:nvPr>
        </p:nvSpPr>
        <p:spPr>
          <a:xfrm>
            <a:off x="3505200" y="6565900"/>
            <a:ext cx="2133600" cy="168275"/>
          </a:xfrm>
          <a:prstGeom prst="rect">
            <a:avLst/>
          </a:prstGeom>
        </p:spPr>
        <p:txBody>
          <a:bodyPr/>
          <a:lstStyle>
            <a:lvl1pPr algn="ctr" fontAlgn="auto">
              <a:spcBef>
                <a:spcPts val="0"/>
              </a:spcBef>
              <a:spcAft>
                <a:spcPts val="0"/>
              </a:spcAft>
              <a:defRPr sz="1200" b="1">
                <a:solidFill>
                  <a:schemeClr val="bg1"/>
                </a:solidFill>
                <a:latin typeface="+mn-lt"/>
                <a:cs typeface="+mn-cs"/>
              </a:defRPr>
            </a:lvl1pPr>
          </a:lstStyle>
          <a:p>
            <a:pPr>
              <a:defRPr/>
            </a:pPr>
            <a:fld id="{3C9F837A-1064-489C-8EF4-21EE41019901}" type="slidenum">
              <a:rPr lang="en-US"/>
              <a:pPr>
                <a:defRPr/>
              </a:pPr>
              <a:t>‹N°›</a:t>
            </a:fld>
            <a:endParaRPr lang="en-US" dirty="0"/>
          </a:p>
        </p:txBody>
      </p:sp>
      <p:sp>
        <p:nvSpPr>
          <p:cNvPr id="8" name="Rectangle 7"/>
          <p:cNvSpPr>
            <a:spLocks noChangeArrowheads="1"/>
          </p:cNvSpPr>
          <p:nvPr userDrawn="1"/>
        </p:nvSpPr>
        <p:spPr bwMode="auto">
          <a:xfrm>
            <a:off x="7296150" y="6564313"/>
            <a:ext cx="1606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fr-FR" altLang="fr-FR" sz="1200" b="1" dirty="0">
                <a:solidFill>
                  <a:schemeClr val="bg1"/>
                </a:solidFill>
              </a:rPr>
              <a:t>www.cor-retraites.fr</a:t>
            </a:r>
          </a:p>
        </p:txBody>
      </p:sp>
    </p:spTree>
  </p:cSld>
  <p:clrMap bg1="lt1" tx1="dk1" bg2="lt2" tx2="dk2" accent1="accent1" accent2="accent2" accent3="accent3" accent4="accent4" accent5="accent5" accent6="accent6" hlink="hlink" folHlink="folHlink"/>
  <p:sldLayoutIdLst>
    <p:sldLayoutId id="2147484015" r:id="rId1"/>
    <p:sldLayoutId id="2147484018"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emf"/><Relationship Id="rId1" Type="http://schemas.openxmlformats.org/officeDocument/2006/relationships/slideLayout" Target="../slideLayouts/slideLayout4.xml"/><Relationship Id="rId4" Type="http://schemas.openxmlformats.org/officeDocument/2006/relationships/image" Target="../media/image11.emf"/></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5.em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3.xml"/><Relationship Id="rId4" Type="http://schemas.openxmlformats.org/officeDocument/2006/relationships/image" Target="../media/image31.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013013" y="2479675"/>
            <a:ext cx="7445188" cy="1457325"/>
          </a:xfrm>
        </p:spPr>
        <p:txBody>
          <a:bodyPr anchor="t"/>
          <a:lstStyle/>
          <a:p>
            <a:pPr eaLnBrk="1" hangingPunct="1"/>
            <a:r>
              <a:rPr lang="fr-FR" altLang="fr-FR" sz="3200" dirty="0"/>
              <a:t>Évolutions et perspectives des retraites en France</a:t>
            </a:r>
            <a:br>
              <a:rPr lang="fr-FR" altLang="fr-FR" sz="3200" dirty="0"/>
            </a:br>
            <a:r>
              <a:rPr lang="fr-FR" altLang="fr-FR" sz="2400" b="0" dirty="0"/>
              <a:t>Rapport annuel du COR – Juin 2025</a:t>
            </a:r>
            <a:endParaRPr lang="fr-FR" altLang="fr-FR" sz="2400" i="1" dirty="0"/>
          </a:p>
        </p:txBody>
      </p:sp>
      <p:sp>
        <p:nvSpPr>
          <p:cNvPr id="5123" name="Subtitle 3"/>
          <p:cNvSpPr txBox="1">
            <a:spLocks/>
          </p:cNvSpPr>
          <p:nvPr/>
        </p:nvSpPr>
        <p:spPr bwMode="auto">
          <a:xfrm>
            <a:off x="1758391" y="5040220"/>
            <a:ext cx="6562725"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defRPr sz="2000">
                <a:solidFill>
                  <a:srgbClr val="00368B"/>
                </a:solidFill>
                <a:latin typeface="Calibri" pitchFamily="34" charset="0"/>
              </a:defRPr>
            </a:lvl1pPr>
            <a:lvl2pPr marL="742950" indent="-285750" algn="r" eaLnBrk="0" hangingPunct="0">
              <a:spcBef>
                <a:spcPct val="20000"/>
              </a:spcBef>
              <a:buFont typeface="Arial" charset="0"/>
              <a:defRPr>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r>
              <a:rPr lang="fr-FR" altLang="fr-FR" dirty="0">
                <a:solidFill>
                  <a:schemeClr val="tx1"/>
                </a:solidFill>
              </a:rPr>
              <a:t>12 juin 2025</a:t>
            </a:r>
          </a:p>
          <a:p>
            <a:pPr algn="r" eaLnBrk="1" hangingPunct="1"/>
            <a:endParaRPr lang="fr-FR" alt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4"/>
            <a:ext cx="7893828" cy="1531451"/>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Une baisse tendancielle du rapport démographique</a:t>
            </a:r>
          </a:p>
        </p:txBody>
      </p:sp>
      <p:graphicFrame>
        <p:nvGraphicFramePr>
          <p:cNvPr id="5" name="Espace réservé du contenu 4"/>
          <p:cNvGraphicFramePr>
            <a:graphicFrameLocks noGrp="1"/>
          </p:cNvGraphicFramePr>
          <p:nvPr>
            <p:ph idx="4294967295"/>
          </p:nvPr>
        </p:nvGraphicFramePr>
        <p:xfrm>
          <a:off x="0" y="0"/>
          <a:ext cx="0" cy="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842267242"/>
                    </a:ext>
                  </a:extLst>
                </a:gridCol>
                <a:gridCol w="208280">
                  <a:extLst>
                    <a:ext uri="{9D8B030D-6E8A-4147-A177-3AD203B41FA5}">
                      <a16:colId xmlns:a16="http://schemas.microsoft.com/office/drawing/2014/main" val="748269296"/>
                    </a:ext>
                  </a:extLst>
                </a:gridCol>
                <a:gridCol w="208280">
                  <a:extLst>
                    <a:ext uri="{9D8B030D-6E8A-4147-A177-3AD203B41FA5}">
                      <a16:colId xmlns:a16="http://schemas.microsoft.com/office/drawing/2014/main" val="1172423600"/>
                    </a:ext>
                  </a:extLst>
                </a:gridCol>
                <a:gridCol w="208280">
                  <a:extLst>
                    <a:ext uri="{9D8B030D-6E8A-4147-A177-3AD203B41FA5}">
                      <a16:colId xmlns:a16="http://schemas.microsoft.com/office/drawing/2014/main" val="3333306932"/>
                    </a:ext>
                  </a:extLst>
                </a:gridCol>
                <a:gridCol w="208280">
                  <a:extLst>
                    <a:ext uri="{9D8B030D-6E8A-4147-A177-3AD203B41FA5}">
                      <a16:colId xmlns:a16="http://schemas.microsoft.com/office/drawing/2014/main" val="779938939"/>
                    </a:ext>
                  </a:extLst>
                </a:gridCol>
              </a:tblGrid>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256110122"/>
                  </a:ext>
                </a:extLst>
              </a:tr>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3700892889"/>
                  </a:ext>
                </a:extLst>
              </a:tr>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884843269"/>
                  </a:ext>
                </a:extLst>
              </a:tr>
            </a:tbl>
          </a:graphicData>
        </a:graphic>
      </p:graphicFrame>
      <p:sp>
        <p:nvSpPr>
          <p:cNvPr id="7" name="Rectangle 6"/>
          <p:cNvSpPr/>
          <p:nvPr/>
        </p:nvSpPr>
        <p:spPr>
          <a:xfrm>
            <a:off x="586740" y="2064843"/>
            <a:ext cx="7970520" cy="584775"/>
          </a:xfrm>
          <a:prstGeom prst="rect">
            <a:avLst/>
          </a:prstGeom>
        </p:spPr>
        <p:txBody>
          <a:bodyPr wrap="square">
            <a:spAutoFit/>
          </a:bodyPr>
          <a:lstStyle/>
          <a:p>
            <a:pPr algn="ctr"/>
            <a:r>
              <a:rPr lang="fr-FR" sz="1600" b="1" dirty="0">
                <a:solidFill>
                  <a:schemeClr val="tx1">
                    <a:lumMod val="65000"/>
                    <a:lumOff val="35000"/>
                  </a:schemeClr>
                </a:solidFill>
                <a:ea typeface="Calibri" panose="020F0502020204030204" pitchFamily="34" charset="0"/>
                <a:cs typeface="Calibri" panose="020F0502020204030204" pitchFamily="34" charset="0"/>
              </a:rPr>
              <a:t>Rapport démographique de la population âgée de 20-64 ans rapportée </a:t>
            </a:r>
            <a:br>
              <a:rPr lang="fr-FR" sz="1600" b="1" dirty="0">
                <a:solidFill>
                  <a:schemeClr val="tx1">
                    <a:lumMod val="65000"/>
                    <a:lumOff val="35000"/>
                  </a:schemeClr>
                </a:solidFill>
                <a:ea typeface="Calibri" panose="020F0502020204030204" pitchFamily="34" charset="0"/>
                <a:cs typeface="Calibri" panose="020F0502020204030204" pitchFamily="34" charset="0"/>
              </a:rPr>
            </a:br>
            <a:r>
              <a:rPr lang="fr-FR" sz="1600" b="1" dirty="0">
                <a:solidFill>
                  <a:schemeClr val="tx1">
                    <a:lumMod val="65000"/>
                    <a:lumOff val="35000"/>
                  </a:schemeClr>
                </a:solidFill>
                <a:ea typeface="Calibri" panose="020F0502020204030204" pitchFamily="34" charset="0"/>
                <a:cs typeface="Calibri" panose="020F0502020204030204" pitchFamily="34" charset="0"/>
              </a:rPr>
              <a:t>aux 65 ans et plus, observé puis projeté</a:t>
            </a:r>
            <a:endParaRPr lang="fr-FR" sz="1600" dirty="0">
              <a:solidFill>
                <a:schemeClr val="tx1">
                  <a:lumMod val="65000"/>
                  <a:lumOff val="35000"/>
                </a:schemeClr>
              </a:solidFill>
              <a:cs typeface="Calibri" panose="020F0502020204030204" pitchFamily="34" charset="0"/>
            </a:endParaRPr>
          </a:p>
        </p:txBody>
      </p:sp>
      <p:sp>
        <p:nvSpPr>
          <p:cNvPr id="8" name="Rectangle 7"/>
          <p:cNvSpPr/>
          <p:nvPr/>
        </p:nvSpPr>
        <p:spPr>
          <a:xfrm>
            <a:off x="493776" y="5779008"/>
            <a:ext cx="7710543" cy="461665"/>
          </a:xfrm>
          <a:prstGeom prst="rect">
            <a:avLst/>
          </a:prstGeom>
        </p:spPr>
        <p:txBody>
          <a:bodyPr wrap="square">
            <a:spAutoFit/>
          </a:bodyPr>
          <a:lstStyle/>
          <a:p>
            <a:r>
              <a:rPr lang="fr-FR" sz="1200" i="1" dirty="0">
                <a:latin typeface="+mn-lt"/>
                <a:cs typeface="Times New Roman" panose="02020603050405020304" pitchFamily="18" charset="0"/>
              </a:rPr>
              <a:t>Champ : France hors Mayotte jusqu’en 2013, France entière à partir de 2014.</a:t>
            </a:r>
          </a:p>
          <a:p>
            <a:r>
              <a:rPr lang="fr-FR" sz="1200" i="1" dirty="0">
                <a:latin typeface="+mn-lt"/>
                <a:cs typeface="Times New Roman" panose="02020603050405020304" pitchFamily="18" charset="0"/>
              </a:rPr>
              <a:t>Source : INSEE, estimations de population (provisoires pour 2021-2023)  et projections de population 2021-2070.</a:t>
            </a:r>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10</a:t>
            </a:fld>
            <a:endParaRPr lang="fr-FR" dirty="0"/>
          </a:p>
        </p:txBody>
      </p:sp>
      <p:pic>
        <p:nvPicPr>
          <p:cNvPr id="3" name="Image 2">
            <a:extLst>
              <a:ext uri="{FF2B5EF4-FFF2-40B4-BE49-F238E27FC236}">
                <a16:creationId xmlns:a16="http://schemas.microsoft.com/office/drawing/2014/main" id="{B9E0CEFC-2B78-3B99-E54C-05364A88D7C9}"/>
              </a:ext>
            </a:extLst>
          </p:cNvPr>
          <p:cNvPicPr>
            <a:picLocks noChangeAspect="1"/>
          </p:cNvPicPr>
          <p:nvPr/>
        </p:nvPicPr>
        <p:blipFill>
          <a:blip r:embed="rId2"/>
          <a:stretch>
            <a:fillRect/>
          </a:stretch>
        </p:blipFill>
        <p:spPr>
          <a:xfrm>
            <a:off x="586740" y="2649618"/>
            <a:ext cx="7970520" cy="3083052"/>
          </a:xfrm>
          <a:prstGeom prst="rect">
            <a:avLst/>
          </a:prstGeom>
        </p:spPr>
      </p:pic>
    </p:spTree>
    <p:extLst>
      <p:ext uri="{BB962C8B-B14F-4D97-AF65-F5344CB8AC3E}">
        <p14:creationId xmlns:p14="http://schemas.microsoft.com/office/powerpoint/2010/main" val="306514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Espace réservé du contenu 2"/>
          <p:cNvSpPr>
            <a:spLocks noGrp="1"/>
          </p:cNvSpPr>
          <p:nvPr>
            <p:ph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Les hypothèses économiques </a:t>
            </a:r>
            <a:endParaRPr lang="fr-FR" altLang="fr-FR" dirty="0">
              <a:solidFill>
                <a:srgbClr val="FF0000"/>
              </a:solidFill>
            </a:endParaRPr>
          </a:p>
          <a:p>
            <a:endParaRPr lang="fr-FR" altLang="fr-FR" dirty="0"/>
          </a:p>
        </p:txBody>
      </p:sp>
      <p:sp>
        <p:nvSpPr>
          <p:cNvPr id="16" name="Rectangle 15"/>
          <p:cNvSpPr/>
          <p:nvPr/>
        </p:nvSpPr>
        <p:spPr>
          <a:xfrm>
            <a:off x="1009648" y="1422717"/>
            <a:ext cx="7454265" cy="400110"/>
          </a:xfrm>
          <a:prstGeom prst="rect">
            <a:avLst/>
          </a:prstGeom>
        </p:spPr>
        <p:txBody>
          <a:bodyPr wrap="square">
            <a:spAutoFit/>
          </a:bodyPr>
          <a:lstStyle/>
          <a:p>
            <a:r>
              <a:rPr lang="fr-FR" sz="2000" b="1" dirty="0">
                <a:solidFill>
                  <a:srgbClr val="00368B"/>
                </a:solidFill>
              </a:rPr>
              <a:t>Court terme : les prévisions du gouvernement (2024-2029) </a:t>
            </a:r>
          </a:p>
        </p:txBody>
      </p:sp>
      <p:sp>
        <p:nvSpPr>
          <p:cNvPr id="20" name="Rectangle 19"/>
          <p:cNvSpPr/>
          <p:nvPr/>
        </p:nvSpPr>
        <p:spPr>
          <a:xfrm>
            <a:off x="1290637" y="4964995"/>
            <a:ext cx="6562725" cy="276999"/>
          </a:xfrm>
          <a:prstGeom prst="rect">
            <a:avLst/>
          </a:prstGeom>
        </p:spPr>
        <p:txBody>
          <a:bodyPr wrap="square">
            <a:spAutoFit/>
          </a:bodyPr>
          <a:lstStyle/>
          <a:p>
            <a:r>
              <a:rPr lang="fr-FR" sz="1200" i="1" dirty="0"/>
              <a:t>Sources : </a:t>
            </a:r>
            <a:r>
              <a:rPr lang="fr-FR" sz="1200" i="1" dirty="0">
                <a:solidFill>
                  <a:schemeClr val="accent1"/>
                </a:solidFill>
              </a:rPr>
              <a:t>Insee Comptes nationaux </a:t>
            </a:r>
            <a:r>
              <a:rPr lang="fr-FR" sz="1200" i="1" dirty="0"/>
              <a:t>et PSMT 2025-2029</a:t>
            </a:r>
            <a:endParaRPr lang="fr-FR" sz="1200" dirty="0"/>
          </a:p>
        </p:txBody>
      </p:sp>
      <p:sp>
        <p:nvSpPr>
          <p:cNvPr id="6" name="ZoneTexte 5"/>
          <p:cNvSpPr txBox="1"/>
          <p:nvPr/>
        </p:nvSpPr>
        <p:spPr>
          <a:xfrm>
            <a:off x="789868" y="5466207"/>
            <a:ext cx="8333392" cy="707886"/>
          </a:xfrm>
          <a:prstGeom prst="rect">
            <a:avLst/>
          </a:prstGeom>
          <a:noFill/>
        </p:spPr>
        <p:txBody>
          <a:bodyPr wrap="square" rtlCol="0">
            <a:spAutoFit/>
          </a:bodyPr>
          <a:lstStyle/>
          <a:p>
            <a:r>
              <a:rPr lang="fr-FR" sz="2000" b="1" dirty="0">
                <a:solidFill>
                  <a:srgbClr val="00368B"/>
                </a:solidFill>
              </a:rPr>
              <a:t>Par rapport aux projections de 2024 et au rapport de la Cour des Comptes</a:t>
            </a:r>
          </a:p>
          <a:p>
            <a:pPr marL="285750" indent="-285750">
              <a:buFont typeface="Wingdings" panose="05000000000000000000" pitchFamily="2" charset="2"/>
              <a:buChar char="Ø"/>
            </a:pPr>
            <a:r>
              <a:rPr lang="fr-FR" sz="2000" dirty="0">
                <a:solidFill>
                  <a:srgbClr val="00368B"/>
                </a:solidFill>
              </a:rPr>
              <a:t>Output gap fermé en 2032 (2030 pour les rapports précédents)</a:t>
            </a:r>
          </a:p>
        </p:txBody>
      </p:sp>
      <p:sp>
        <p:nvSpPr>
          <p:cNvPr id="7" name="Espace réservé du numéro de diapositive 5"/>
          <p:cNvSpPr>
            <a:spLocks noGrp="1"/>
          </p:cNvSpPr>
          <p:nvPr>
            <p:ph type="sldNum" sz="quarter" idx="4294967295"/>
          </p:nvPr>
        </p:nvSpPr>
        <p:spPr>
          <a:xfrm>
            <a:off x="3505200" y="6565900"/>
            <a:ext cx="2133600" cy="168275"/>
          </a:xfrm>
          <a:prstGeom prst="rect">
            <a:avLst/>
          </a:prstGeom>
        </p:spPr>
        <p:txBody>
          <a:bodyPr/>
          <a:lstStyle/>
          <a:p>
            <a:pPr algn="ctr"/>
            <a:fld id="{467CB4ED-C4F0-4BE4-B4AC-8A395D5C1AD8}" type="slidenum">
              <a:rPr lang="fr-FR" sz="1200" b="1" smtClean="0">
                <a:solidFill>
                  <a:schemeClr val="bg1"/>
                </a:solidFill>
              </a:rPr>
              <a:pPr algn="ctr"/>
              <a:t>11</a:t>
            </a:fld>
            <a:endParaRPr lang="fr-FR" sz="1200" b="1" dirty="0">
              <a:solidFill>
                <a:schemeClr val="bg1"/>
              </a:solidFill>
            </a:endParaRPr>
          </a:p>
        </p:txBody>
      </p:sp>
      <p:sp>
        <p:nvSpPr>
          <p:cNvPr id="8" name="Rectangle 7"/>
          <p:cNvSpPr/>
          <p:nvPr/>
        </p:nvSpPr>
        <p:spPr>
          <a:xfrm>
            <a:off x="1290637" y="2152750"/>
            <a:ext cx="6562725" cy="338554"/>
          </a:xfrm>
          <a:prstGeom prst="rect">
            <a:avLst/>
          </a:prstGeom>
        </p:spPr>
        <p:txBody>
          <a:bodyPr wrap="square">
            <a:spAutoFit/>
          </a:bodyPr>
          <a:lstStyle/>
          <a:p>
            <a:pPr algn="ctr"/>
            <a:r>
              <a:rPr lang="fr-FR" sz="1600" b="1" dirty="0">
                <a:solidFill>
                  <a:schemeClr val="tx1">
                    <a:lumMod val="65000"/>
                    <a:lumOff val="35000"/>
                  </a:schemeClr>
                </a:solidFill>
              </a:rPr>
              <a:t>Croissance du PIB en volume</a:t>
            </a:r>
          </a:p>
        </p:txBody>
      </p:sp>
      <p:pic>
        <p:nvPicPr>
          <p:cNvPr id="2" name="Image 1">
            <a:extLst>
              <a:ext uri="{FF2B5EF4-FFF2-40B4-BE49-F238E27FC236}">
                <a16:creationId xmlns:a16="http://schemas.microsoft.com/office/drawing/2014/main" id="{9BB9EADD-D939-2E96-18CC-FF889D1F9D6C}"/>
              </a:ext>
            </a:extLst>
          </p:cNvPr>
          <p:cNvPicPr>
            <a:picLocks noChangeAspect="1"/>
          </p:cNvPicPr>
          <p:nvPr/>
        </p:nvPicPr>
        <p:blipFill>
          <a:blip r:embed="rId2"/>
          <a:stretch>
            <a:fillRect/>
          </a:stretch>
        </p:blipFill>
        <p:spPr>
          <a:xfrm>
            <a:off x="1290637" y="2491304"/>
            <a:ext cx="6562725" cy="2466975"/>
          </a:xfrm>
          <a:prstGeom prst="rect">
            <a:avLst/>
          </a:prstGeom>
        </p:spPr>
      </p:pic>
    </p:spTree>
    <p:extLst>
      <p:ext uri="{BB962C8B-B14F-4D97-AF65-F5344CB8AC3E}">
        <p14:creationId xmlns:p14="http://schemas.microsoft.com/office/powerpoint/2010/main" val="2518578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Espace réservé du contenu 2"/>
          <p:cNvSpPr>
            <a:spLocks noGrp="1"/>
          </p:cNvSpPr>
          <p:nvPr>
            <p:ph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Les hypothèses économiques </a:t>
            </a:r>
            <a:endParaRPr lang="fr-FR" altLang="fr-FR" dirty="0">
              <a:solidFill>
                <a:srgbClr val="FF0000"/>
              </a:solidFill>
            </a:endParaRPr>
          </a:p>
          <a:p>
            <a:endParaRPr lang="fr-FR" altLang="fr-FR" dirty="0"/>
          </a:p>
        </p:txBody>
      </p:sp>
      <p:sp>
        <p:nvSpPr>
          <p:cNvPr id="3" name="Rectangle 2">
            <a:extLst>
              <a:ext uri="{FF2B5EF4-FFF2-40B4-BE49-F238E27FC236}">
                <a16:creationId xmlns:a16="http://schemas.microsoft.com/office/drawing/2014/main" id="{08DA23C5-C5F2-9BD2-E9AD-0DB9125CAAD0}"/>
              </a:ext>
            </a:extLst>
          </p:cNvPr>
          <p:cNvSpPr/>
          <p:nvPr/>
        </p:nvSpPr>
        <p:spPr>
          <a:xfrm>
            <a:off x="1009650" y="1085820"/>
            <a:ext cx="7454265" cy="400110"/>
          </a:xfrm>
          <a:prstGeom prst="rect">
            <a:avLst/>
          </a:prstGeom>
        </p:spPr>
        <p:txBody>
          <a:bodyPr wrap="square">
            <a:spAutoFit/>
          </a:bodyPr>
          <a:lstStyle/>
          <a:p>
            <a:r>
              <a:rPr lang="fr-FR" sz="2000" b="1" dirty="0">
                <a:solidFill>
                  <a:srgbClr val="00368B"/>
                </a:solidFill>
              </a:rPr>
              <a:t>Long terme : les cibles du COR</a:t>
            </a:r>
          </a:p>
        </p:txBody>
      </p:sp>
      <p:sp>
        <p:nvSpPr>
          <p:cNvPr id="6" name="Rectangle : coins arrondis 5">
            <a:extLst>
              <a:ext uri="{FF2B5EF4-FFF2-40B4-BE49-F238E27FC236}">
                <a16:creationId xmlns:a16="http://schemas.microsoft.com/office/drawing/2014/main" id="{223E48C9-EF94-03F3-9C1B-ACE4674555B7}"/>
              </a:ext>
            </a:extLst>
          </p:cNvPr>
          <p:cNvSpPr/>
          <p:nvPr/>
        </p:nvSpPr>
        <p:spPr>
          <a:xfrm>
            <a:off x="2524125" y="1695450"/>
            <a:ext cx="5524500" cy="695325"/>
          </a:xfrm>
          <a:prstGeom prst="roundRect">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Croissance annuelle de la productivité du travail</a:t>
            </a:r>
          </a:p>
          <a:p>
            <a:pPr algn="ctr"/>
            <a:r>
              <a:rPr lang="fr-FR" sz="1800" dirty="0">
                <a:solidFill>
                  <a:schemeClr val="bg1"/>
                </a:solidFill>
                <a:effectLst/>
              </a:rPr>
              <a:t>(cible atteinte en</a:t>
            </a:r>
            <a:r>
              <a:rPr lang="fr-FR" sz="1800" b="1" u="none" dirty="0">
                <a:solidFill>
                  <a:schemeClr val="bg1"/>
                </a:solidFill>
                <a:effectLst/>
              </a:rPr>
              <a:t> </a:t>
            </a:r>
            <a:r>
              <a:rPr lang="fr-FR" sz="1800" u="none" dirty="0">
                <a:solidFill>
                  <a:schemeClr val="bg1"/>
                </a:solidFill>
                <a:effectLst/>
              </a:rPr>
              <a:t>2040</a:t>
            </a:r>
            <a:r>
              <a:rPr lang="fr-FR" sz="1800" dirty="0">
                <a:solidFill>
                  <a:schemeClr val="bg1"/>
                </a:solidFill>
                <a:effectLst/>
              </a:rPr>
              <a:t>)</a:t>
            </a:r>
          </a:p>
        </p:txBody>
      </p:sp>
      <p:sp>
        <p:nvSpPr>
          <p:cNvPr id="7" name="Rectangle : coins arrondis 6">
            <a:extLst>
              <a:ext uri="{FF2B5EF4-FFF2-40B4-BE49-F238E27FC236}">
                <a16:creationId xmlns:a16="http://schemas.microsoft.com/office/drawing/2014/main" id="{FCB8D8CE-BD72-7C25-C2B8-9CB8A6D735A4}"/>
              </a:ext>
            </a:extLst>
          </p:cNvPr>
          <p:cNvSpPr/>
          <p:nvPr/>
        </p:nvSpPr>
        <p:spPr>
          <a:xfrm>
            <a:off x="2524124" y="2505043"/>
            <a:ext cx="1728000" cy="652463"/>
          </a:xfrm>
          <a:prstGeom prst="roundRect">
            <a:avLst/>
          </a:prstGeom>
          <a:solidFill>
            <a:schemeClr val="bg1"/>
          </a:solidFill>
          <a:ln w="28575">
            <a:solidFill>
              <a:srgbClr val="3E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3E0000"/>
                </a:solidFill>
              </a:rPr>
              <a:t>0,4 %</a:t>
            </a:r>
          </a:p>
        </p:txBody>
      </p:sp>
      <p:sp>
        <p:nvSpPr>
          <p:cNvPr id="8" name="Rectangle : coins arrondis 7">
            <a:extLst>
              <a:ext uri="{FF2B5EF4-FFF2-40B4-BE49-F238E27FC236}">
                <a16:creationId xmlns:a16="http://schemas.microsoft.com/office/drawing/2014/main" id="{02145FB3-C6D3-F3B0-6E82-54A89E5D485C}"/>
              </a:ext>
            </a:extLst>
          </p:cNvPr>
          <p:cNvSpPr/>
          <p:nvPr/>
        </p:nvSpPr>
        <p:spPr>
          <a:xfrm>
            <a:off x="4424361" y="2505043"/>
            <a:ext cx="1728000" cy="652463"/>
          </a:xfrm>
          <a:prstGeom prst="roundRect">
            <a:avLst/>
          </a:prstGeom>
          <a:solidFill>
            <a:schemeClr val="bg1"/>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C00000"/>
                </a:solidFill>
              </a:rPr>
              <a:t>0,7 %</a:t>
            </a:r>
          </a:p>
        </p:txBody>
      </p:sp>
      <p:sp>
        <p:nvSpPr>
          <p:cNvPr id="9" name="Rectangle : coins arrondis 8">
            <a:extLst>
              <a:ext uri="{FF2B5EF4-FFF2-40B4-BE49-F238E27FC236}">
                <a16:creationId xmlns:a16="http://schemas.microsoft.com/office/drawing/2014/main" id="{E57E2135-3F5F-898F-EFD9-FA5107935FE7}"/>
              </a:ext>
            </a:extLst>
          </p:cNvPr>
          <p:cNvSpPr/>
          <p:nvPr/>
        </p:nvSpPr>
        <p:spPr>
          <a:xfrm>
            <a:off x="6324599" y="2505043"/>
            <a:ext cx="1728000" cy="652463"/>
          </a:xfrm>
          <a:prstGeom prst="roundRect">
            <a:avLst/>
          </a:prstGeom>
          <a:solidFill>
            <a:schemeClr val="bg1"/>
          </a:solidFill>
          <a:ln w="28575">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1,0 %</a:t>
            </a:r>
          </a:p>
        </p:txBody>
      </p:sp>
      <p:sp>
        <p:nvSpPr>
          <p:cNvPr id="10" name="Rectangle : coins arrondis 9">
            <a:extLst>
              <a:ext uri="{FF2B5EF4-FFF2-40B4-BE49-F238E27FC236}">
                <a16:creationId xmlns:a16="http://schemas.microsoft.com/office/drawing/2014/main" id="{0866CAB1-4CE2-1E5A-7DAD-38E9ACCDF1A5}"/>
              </a:ext>
            </a:extLst>
          </p:cNvPr>
          <p:cNvSpPr/>
          <p:nvPr/>
        </p:nvSpPr>
        <p:spPr>
          <a:xfrm>
            <a:off x="533400" y="3357562"/>
            <a:ext cx="1512000" cy="790575"/>
          </a:xfrm>
          <a:prstGeom prst="roundRect">
            <a:avLst/>
          </a:prstGeom>
          <a:noFill/>
          <a:ln w="28575">
            <a:solidFill>
              <a:srgbClr val="C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C00000"/>
                </a:solidFill>
              </a:rPr>
              <a:t>5,0 %</a:t>
            </a:r>
          </a:p>
        </p:txBody>
      </p:sp>
      <p:sp>
        <p:nvSpPr>
          <p:cNvPr id="11" name="Rectangle : coins arrondis 10">
            <a:extLst>
              <a:ext uri="{FF2B5EF4-FFF2-40B4-BE49-F238E27FC236}">
                <a16:creationId xmlns:a16="http://schemas.microsoft.com/office/drawing/2014/main" id="{F3C5BD9E-1863-7DBF-9840-ACDCB116A2DF}"/>
              </a:ext>
            </a:extLst>
          </p:cNvPr>
          <p:cNvSpPr/>
          <p:nvPr/>
        </p:nvSpPr>
        <p:spPr>
          <a:xfrm>
            <a:off x="533398" y="4271962"/>
            <a:ext cx="1512000" cy="790575"/>
          </a:xfrm>
          <a:prstGeom prst="roundRect">
            <a:avLst/>
          </a:prstGeom>
          <a:no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C00000"/>
                </a:solidFill>
              </a:rPr>
              <a:t>7,0 %</a:t>
            </a:r>
          </a:p>
        </p:txBody>
      </p:sp>
      <p:sp>
        <p:nvSpPr>
          <p:cNvPr id="12" name="Rectangle : coins arrondis 11">
            <a:extLst>
              <a:ext uri="{FF2B5EF4-FFF2-40B4-BE49-F238E27FC236}">
                <a16:creationId xmlns:a16="http://schemas.microsoft.com/office/drawing/2014/main" id="{02110A07-3B17-5CF4-2CB6-0F94E9B23423}"/>
              </a:ext>
            </a:extLst>
          </p:cNvPr>
          <p:cNvSpPr/>
          <p:nvPr/>
        </p:nvSpPr>
        <p:spPr>
          <a:xfrm>
            <a:off x="533400" y="5172074"/>
            <a:ext cx="1512000" cy="790575"/>
          </a:xfrm>
          <a:prstGeom prst="roundRect">
            <a:avLst/>
          </a:prstGeom>
          <a:noFill/>
          <a:ln w="28575">
            <a:solidFill>
              <a:srgbClr val="C00000"/>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C00000"/>
                </a:solidFill>
              </a:rPr>
              <a:t>10,0 %</a:t>
            </a:r>
          </a:p>
        </p:txBody>
      </p:sp>
      <p:sp>
        <p:nvSpPr>
          <p:cNvPr id="13" name="Rectangle : coins arrondis 12">
            <a:extLst>
              <a:ext uri="{FF2B5EF4-FFF2-40B4-BE49-F238E27FC236}">
                <a16:creationId xmlns:a16="http://schemas.microsoft.com/office/drawing/2014/main" id="{2D12C173-F0B1-8A9F-C9F0-F74364ADB832}"/>
              </a:ext>
            </a:extLst>
          </p:cNvPr>
          <p:cNvSpPr/>
          <p:nvPr/>
        </p:nvSpPr>
        <p:spPr>
          <a:xfrm>
            <a:off x="533400" y="1695449"/>
            <a:ext cx="1548000" cy="1462057"/>
          </a:xfrm>
          <a:prstGeom prst="roundRect">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Taux de chômage</a:t>
            </a:r>
          </a:p>
          <a:p>
            <a:pPr algn="ctr"/>
            <a:r>
              <a:rPr lang="fr-FR" sz="1800" i="0" dirty="0">
                <a:effectLst/>
                <a:latin typeface="Calibri"/>
                <a:ea typeface="Calibri"/>
                <a:cs typeface="Times New Roman"/>
              </a:rPr>
              <a:t>(cible atteinte en 2040)</a:t>
            </a:r>
          </a:p>
        </p:txBody>
      </p:sp>
      <p:sp>
        <p:nvSpPr>
          <p:cNvPr id="14" name="Ellipse 13">
            <a:extLst>
              <a:ext uri="{FF2B5EF4-FFF2-40B4-BE49-F238E27FC236}">
                <a16:creationId xmlns:a16="http://schemas.microsoft.com/office/drawing/2014/main" id="{B3336276-498E-0992-436F-28C2C6F21B82}"/>
              </a:ext>
            </a:extLst>
          </p:cNvPr>
          <p:cNvSpPr/>
          <p:nvPr/>
        </p:nvSpPr>
        <p:spPr>
          <a:xfrm>
            <a:off x="4424361" y="4271962"/>
            <a:ext cx="1728000" cy="792000"/>
          </a:xfrm>
          <a:prstGeom prst="ellipse">
            <a:avLst/>
          </a:prstGeom>
          <a:solidFill>
            <a:srgbClr val="C00000"/>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a:t>Scénario de référence</a:t>
            </a:r>
          </a:p>
        </p:txBody>
      </p:sp>
      <p:sp>
        <p:nvSpPr>
          <p:cNvPr id="16" name="Ellipse 15">
            <a:extLst>
              <a:ext uri="{FF2B5EF4-FFF2-40B4-BE49-F238E27FC236}">
                <a16:creationId xmlns:a16="http://schemas.microsoft.com/office/drawing/2014/main" id="{56F70BF6-EE25-B9D3-5FF9-0F947E6D6D9C}"/>
              </a:ext>
            </a:extLst>
          </p:cNvPr>
          <p:cNvSpPr/>
          <p:nvPr/>
        </p:nvSpPr>
        <p:spPr>
          <a:xfrm>
            <a:off x="4424361" y="5172074"/>
            <a:ext cx="1728000" cy="792000"/>
          </a:xfrm>
          <a:prstGeom prst="ellipse">
            <a:avLst/>
          </a:prstGeom>
          <a:noFill/>
          <a:ln>
            <a:solidFill>
              <a:srgbClr val="C00000"/>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2"/>
                </a:solidFill>
              </a:rPr>
              <a:t>Analyse de sensibilité</a:t>
            </a:r>
          </a:p>
        </p:txBody>
      </p:sp>
      <p:sp>
        <p:nvSpPr>
          <p:cNvPr id="17" name="Ellipse 16">
            <a:extLst>
              <a:ext uri="{FF2B5EF4-FFF2-40B4-BE49-F238E27FC236}">
                <a16:creationId xmlns:a16="http://schemas.microsoft.com/office/drawing/2014/main" id="{770F2747-7756-FE86-A19C-AF1E93C40D06}"/>
              </a:ext>
            </a:extLst>
          </p:cNvPr>
          <p:cNvSpPr/>
          <p:nvPr/>
        </p:nvSpPr>
        <p:spPr>
          <a:xfrm>
            <a:off x="4424361" y="3357562"/>
            <a:ext cx="1728000" cy="792000"/>
          </a:xfrm>
          <a:prstGeom prst="ellipse">
            <a:avLst/>
          </a:prstGeom>
          <a:noFill/>
          <a:ln>
            <a:solidFill>
              <a:srgbClr val="C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2"/>
                </a:solidFill>
              </a:rPr>
              <a:t>Analyse de sensibilité</a:t>
            </a:r>
          </a:p>
        </p:txBody>
      </p:sp>
      <p:sp>
        <p:nvSpPr>
          <p:cNvPr id="18" name="Ellipse 17">
            <a:extLst>
              <a:ext uri="{FF2B5EF4-FFF2-40B4-BE49-F238E27FC236}">
                <a16:creationId xmlns:a16="http://schemas.microsoft.com/office/drawing/2014/main" id="{37B4C5C3-DEEA-697B-06B8-F533D2CEADB6}"/>
              </a:ext>
            </a:extLst>
          </p:cNvPr>
          <p:cNvSpPr/>
          <p:nvPr/>
        </p:nvSpPr>
        <p:spPr>
          <a:xfrm>
            <a:off x="6324599" y="4271962"/>
            <a:ext cx="1728000" cy="792000"/>
          </a:xfrm>
          <a:prstGeom prst="ellipse">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2"/>
                </a:solidFill>
              </a:rPr>
              <a:t>Analyse de sensibilité</a:t>
            </a:r>
          </a:p>
        </p:txBody>
      </p:sp>
      <p:sp>
        <p:nvSpPr>
          <p:cNvPr id="19" name="Ellipse 18">
            <a:extLst>
              <a:ext uri="{FF2B5EF4-FFF2-40B4-BE49-F238E27FC236}">
                <a16:creationId xmlns:a16="http://schemas.microsoft.com/office/drawing/2014/main" id="{A1E70973-3148-163F-D0B2-0F8D9B2C10BA}"/>
              </a:ext>
            </a:extLst>
          </p:cNvPr>
          <p:cNvSpPr/>
          <p:nvPr/>
        </p:nvSpPr>
        <p:spPr>
          <a:xfrm>
            <a:off x="2524124" y="4271962"/>
            <a:ext cx="1728000" cy="792000"/>
          </a:xfrm>
          <a:prstGeom prst="ellipse">
            <a:avLst/>
          </a:prstGeom>
          <a:noFill/>
          <a:ln>
            <a:solidFill>
              <a:srgbClr val="3E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2"/>
                </a:solidFill>
              </a:rPr>
              <a:t>Analyse de sensibilité</a:t>
            </a:r>
          </a:p>
        </p:txBody>
      </p:sp>
    </p:spTree>
    <p:extLst>
      <p:ext uri="{BB962C8B-B14F-4D97-AF65-F5344CB8AC3E}">
        <p14:creationId xmlns:p14="http://schemas.microsoft.com/office/powerpoint/2010/main" val="247760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11794" y="467320"/>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Un taux d’emploi qui progresserait </a:t>
            </a:r>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13</a:t>
            </a:fld>
            <a:endParaRPr lang="fr-FR" dirty="0"/>
          </a:p>
        </p:txBody>
      </p:sp>
      <p:sp>
        <p:nvSpPr>
          <p:cNvPr id="21" name="Rectangle 20"/>
          <p:cNvSpPr/>
          <p:nvPr/>
        </p:nvSpPr>
        <p:spPr>
          <a:xfrm>
            <a:off x="1011794" y="5890189"/>
            <a:ext cx="6808560" cy="461665"/>
          </a:xfrm>
          <a:prstGeom prst="rect">
            <a:avLst/>
          </a:prstGeom>
        </p:spPr>
        <p:txBody>
          <a:bodyPr wrap="square">
            <a:spAutoFit/>
          </a:bodyPr>
          <a:lstStyle/>
          <a:p>
            <a:r>
              <a:rPr lang="fr-FR" sz="1200" i="1" dirty="0">
                <a:solidFill>
                  <a:schemeClr val="dk1"/>
                </a:solidFill>
                <a:latin typeface="+mn-lt"/>
                <a:cs typeface="Times New Roman" panose="02020603050405020304" pitchFamily="18" charset="0"/>
              </a:rPr>
              <a:t>Champ : population des 15-64ans vivant en ménages ordinaires</a:t>
            </a:r>
          </a:p>
          <a:p>
            <a:r>
              <a:rPr lang="fr-FR" sz="1200" i="1" dirty="0">
                <a:solidFill>
                  <a:schemeClr val="dk1"/>
                </a:solidFill>
                <a:latin typeface="+mn-lt"/>
                <a:cs typeface="Times New Roman" panose="02020603050405020304" pitchFamily="18" charset="0"/>
              </a:rPr>
              <a:t>Sources : INSEE, enquête Emploi ; PSMT 2025-2029 ; hypothèses COR 2025.</a:t>
            </a:r>
          </a:p>
        </p:txBody>
      </p:sp>
      <p:sp>
        <p:nvSpPr>
          <p:cNvPr id="5" name="Rectangle 4"/>
          <p:cNvSpPr/>
          <p:nvPr/>
        </p:nvSpPr>
        <p:spPr>
          <a:xfrm>
            <a:off x="1011794" y="1563378"/>
            <a:ext cx="7264154" cy="353302"/>
          </a:xfrm>
          <a:prstGeom prst="rect">
            <a:avLst/>
          </a:prstGeom>
        </p:spPr>
        <p:txBody>
          <a:bodyPr wrap="square">
            <a:spAutoFit/>
          </a:bodyPr>
          <a:lstStyle/>
          <a:p>
            <a:pPr algn="ctr">
              <a:lnSpc>
                <a:spcPct val="112000"/>
              </a:lnSpc>
              <a:spcAft>
                <a:spcPts val="0"/>
              </a:spcAft>
            </a:pPr>
            <a:r>
              <a:rPr lang="fr-FR" sz="1600" b="1" dirty="0">
                <a:solidFill>
                  <a:schemeClr val="tx1">
                    <a:lumMod val="65000"/>
                    <a:lumOff val="35000"/>
                  </a:schemeClr>
                </a:solidFill>
                <a:latin typeface="+mn-lt"/>
                <a:ea typeface="Calibri" panose="020F0502020204030204" pitchFamily="34" charset="0"/>
              </a:rPr>
              <a:t>Taux d’emploi des 15-64 ans observé et projeté</a:t>
            </a:r>
            <a:endParaRPr lang="fr-FR" sz="1600" b="1" dirty="0">
              <a:solidFill>
                <a:schemeClr val="tx1">
                  <a:lumMod val="65000"/>
                  <a:lumOff val="35000"/>
                </a:schemeClr>
              </a:solidFill>
              <a:effectLst/>
              <a:latin typeface="+mn-lt"/>
              <a:ea typeface="Calibri" panose="020F0502020204030204" pitchFamily="34" charset="0"/>
            </a:endParaRPr>
          </a:p>
        </p:txBody>
      </p:sp>
      <p:pic>
        <p:nvPicPr>
          <p:cNvPr id="2" name="Image 1">
            <a:extLst>
              <a:ext uri="{FF2B5EF4-FFF2-40B4-BE49-F238E27FC236}">
                <a16:creationId xmlns:a16="http://schemas.microsoft.com/office/drawing/2014/main" id="{98CDC566-0097-16B1-B6E9-93EC77FCC8BC}"/>
              </a:ext>
            </a:extLst>
          </p:cNvPr>
          <p:cNvPicPr>
            <a:picLocks noChangeAspect="1"/>
          </p:cNvPicPr>
          <p:nvPr/>
        </p:nvPicPr>
        <p:blipFill>
          <a:blip r:embed="rId2"/>
          <a:stretch>
            <a:fillRect/>
          </a:stretch>
        </p:blipFill>
        <p:spPr>
          <a:xfrm>
            <a:off x="1011794" y="1916680"/>
            <a:ext cx="7264154" cy="4020066"/>
          </a:xfrm>
          <a:prstGeom prst="rect">
            <a:avLst/>
          </a:prstGeom>
        </p:spPr>
      </p:pic>
    </p:spTree>
    <p:extLst>
      <p:ext uri="{BB962C8B-B14F-4D97-AF65-F5344CB8AC3E}">
        <p14:creationId xmlns:p14="http://schemas.microsoft.com/office/powerpoint/2010/main" val="543025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11794" y="467320"/>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Des taux d’emploi des seniors faibles par rapport aux autres pays</a:t>
            </a:r>
          </a:p>
        </p:txBody>
      </p:sp>
      <p:sp>
        <p:nvSpPr>
          <p:cNvPr id="6" name="Espace réservé du numéro de diapositive 5"/>
          <p:cNvSpPr>
            <a:spLocks noGrp="1"/>
          </p:cNvSpPr>
          <p:nvPr>
            <p:ph type="sldNum" sz="quarter" idx="12"/>
          </p:nvPr>
        </p:nvSpPr>
        <p:spPr/>
        <p:txBody>
          <a:bodyPr/>
          <a:lstStyle/>
          <a:p>
            <a:fld id="{467CB4ED-C4F0-4BE4-B4AC-8A395D5C1AD8}" type="slidenum">
              <a:rPr lang="fr-FR" smtClean="0"/>
              <a:t>14</a:t>
            </a:fld>
            <a:endParaRPr lang="fr-FR" dirty="0"/>
          </a:p>
        </p:txBody>
      </p:sp>
      <p:sp>
        <p:nvSpPr>
          <p:cNvPr id="21" name="Rectangle 20"/>
          <p:cNvSpPr/>
          <p:nvPr/>
        </p:nvSpPr>
        <p:spPr>
          <a:xfrm>
            <a:off x="530104" y="5623448"/>
            <a:ext cx="6808560" cy="461665"/>
          </a:xfrm>
          <a:prstGeom prst="rect">
            <a:avLst/>
          </a:prstGeom>
        </p:spPr>
        <p:txBody>
          <a:bodyPr wrap="square">
            <a:spAutoFit/>
          </a:bodyPr>
          <a:lstStyle/>
          <a:p>
            <a:r>
              <a:rPr lang="fr-FR" sz="1200" i="1" dirty="0">
                <a:solidFill>
                  <a:schemeClr val="dk1"/>
                </a:solidFill>
                <a:latin typeface="+mn-lt"/>
                <a:cs typeface="Times New Roman" panose="02020603050405020304" pitchFamily="18" charset="0"/>
              </a:rPr>
              <a:t>Source : OCDE</a:t>
            </a:r>
          </a:p>
          <a:p>
            <a:r>
              <a:rPr lang="fr-FR" sz="1200" i="1" dirty="0">
                <a:latin typeface="+mj-lt"/>
                <a:ea typeface="Calibri" panose="020F0502020204030204" pitchFamily="34" charset="0"/>
              </a:rPr>
              <a:t>Les pays sont classés par ordre croissant de taux d’emploi des 60-64 ans</a:t>
            </a:r>
            <a:endParaRPr lang="fr-FR" sz="1200" dirty="0">
              <a:latin typeface="+mj-lt"/>
            </a:endParaRPr>
          </a:p>
        </p:txBody>
      </p:sp>
      <p:sp>
        <p:nvSpPr>
          <p:cNvPr id="5" name="Rectangle 4"/>
          <p:cNvSpPr/>
          <p:nvPr/>
        </p:nvSpPr>
        <p:spPr>
          <a:xfrm>
            <a:off x="556200" y="1767410"/>
            <a:ext cx="7264154" cy="353302"/>
          </a:xfrm>
          <a:prstGeom prst="rect">
            <a:avLst/>
          </a:prstGeom>
        </p:spPr>
        <p:txBody>
          <a:bodyPr wrap="square">
            <a:spAutoFit/>
          </a:bodyPr>
          <a:lstStyle/>
          <a:p>
            <a:pPr algn="ctr">
              <a:lnSpc>
                <a:spcPct val="112000"/>
              </a:lnSpc>
              <a:spcAft>
                <a:spcPts val="0"/>
              </a:spcAft>
            </a:pPr>
            <a:r>
              <a:rPr lang="fr-FR" sz="1600" b="1" dirty="0">
                <a:solidFill>
                  <a:schemeClr val="tx1">
                    <a:lumMod val="65000"/>
                    <a:lumOff val="35000"/>
                  </a:schemeClr>
                </a:solidFill>
                <a:latin typeface="+mn-lt"/>
                <a:ea typeface="Calibri" panose="020F0502020204030204" pitchFamily="34" charset="0"/>
              </a:rPr>
              <a:t>Taux d’emploi des 55-69 ans par tranche d’âge quinquennal (2023)</a:t>
            </a:r>
          </a:p>
        </p:txBody>
      </p:sp>
      <p:pic>
        <p:nvPicPr>
          <p:cNvPr id="9" name="Image 8">
            <a:extLst>
              <a:ext uri="{FF2B5EF4-FFF2-40B4-BE49-F238E27FC236}">
                <a16:creationId xmlns:a16="http://schemas.microsoft.com/office/drawing/2014/main" id="{55FCA93F-54FA-671B-4EF5-4666827F3938}"/>
              </a:ext>
            </a:extLst>
          </p:cNvPr>
          <p:cNvPicPr>
            <a:picLocks noChangeAspect="1"/>
          </p:cNvPicPr>
          <p:nvPr/>
        </p:nvPicPr>
        <p:blipFill>
          <a:blip r:embed="rId2"/>
          <a:stretch>
            <a:fillRect/>
          </a:stretch>
        </p:blipFill>
        <p:spPr>
          <a:xfrm>
            <a:off x="552383" y="2358735"/>
            <a:ext cx="4800600" cy="3267456"/>
          </a:xfrm>
          <a:prstGeom prst="rect">
            <a:avLst/>
          </a:prstGeom>
        </p:spPr>
      </p:pic>
      <p:pic>
        <p:nvPicPr>
          <p:cNvPr id="11" name="Image 10">
            <a:extLst>
              <a:ext uri="{FF2B5EF4-FFF2-40B4-BE49-F238E27FC236}">
                <a16:creationId xmlns:a16="http://schemas.microsoft.com/office/drawing/2014/main" id="{4FCD42BC-885B-3447-1DE1-ED7E8D059350}"/>
              </a:ext>
            </a:extLst>
          </p:cNvPr>
          <p:cNvPicPr>
            <a:picLocks noChangeAspect="1"/>
          </p:cNvPicPr>
          <p:nvPr/>
        </p:nvPicPr>
        <p:blipFill>
          <a:blip r:embed="rId3"/>
          <a:stretch>
            <a:fillRect/>
          </a:stretch>
        </p:blipFill>
        <p:spPr>
          <a:xfrm flipH="1">
            <a:off x="530104" y="4756339"/>
            <a:ext cx="353302" cy="353302"/>
          </a:xfrm>
          <a:prstGeom prst="rect">
            <a:avLst/>
          </a:prstGeom>
        </p:spPr>
      </p:pic>
      <p:sp>
        <p:nvSpPr>
          <p:cNvPr id="12" name="ZoneTexte 11">
            <a:extLst>
              <a:ext uri="{FF2B5EF4-FFF2-40B4-BE49-F238E27FC236}">
                <a16:creationId xmlns:a16="http://schemas.microsoft.com/office/drawing/2014/main" id="{81A1BCFB-2DB7-A6CB-2FF6-A69B059A1F7A}"/>
              </a:ext>
            </a:extLst>
          </p:cNvPr>
          <p:cNvSpPr txBox="1"/>
          <p:nvPr/>
        </p:nvSpPr>
        <p:spPr>
          <a:xfrm>
            <a:off x="5543549" y="2376222"/>
            <a:ext cx="3200147" cy="2308324"/>
          </a:xfrm>
          <a:prstGeom prst="rect">
            <a:avLst/>
          </a:prstGeom>
          <a:noFill/>
        </p:spPr>
        <p:txBody>
          <a:bodyPr wrap="square">
            <a:spAutoFit/>
          </a:bodyPr>
          <a:lstStyle/>
          <a:p>
            <a:pPr marL="182563" indent="-182563" defTabSz="268288">
              <a:buFont typeface="Courier New" panose="02070309020205020404" pitchFamily="49" charset="0"/>
              <a:buChar char="o"/>
            </a:pPr>
            <a:r>
              <a:rPr lang="fr-FR" sz="1800" dirty="0">
                <a:solidFill>
                  <a:srgbClr val="00368B"/>
                </a:solidFill>
              </a:rPr>
              <a:t>Le taux d’emploi des 55-59 ans est comparable en France à la moyenne de l’OCDE mais particulièrement bas pour les 60-64 ans et les 65-69 ans</a:t>
            </a:r>
          </a:p>
          <a:p>
            <a:pPr marL="182563" indent="-182563" algn="l" defTabSz="268288">
              <a:buFont typeface="Courier New" panose="02070309020205020404" pitchFamily="49" charset="0"/>
              <a:buChar char="o"/>
            </a:pPr>
            <a:r>
              <a:rPr lang="fr-FR" sz="1800" dirty="0">
                <a:solidFill>
                  <a:srgbClr val="00368B"/>
                </a:solidFill>
              </a:rPr>
              <a:t>Il est également bas pour les très peu diplômés et les 15-24 ans</a:t>
            </a:r>
          </a:p>
        </p:txBody>
      </p:sp>
    </p:spTree>
    <p:extLst>
      <p:ext uri="{BB962C8B-B14F-4D97-AF65-F5344CB8AC3E}">
        <p14:creationId xmlns:p14="http://schemas.microsoft.com/office/powerpoint/2010/main" val="2383467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335963"/>
            <a:ext cx="7870372" cy="4708981"/>
          </a:xfrm>
          <a:prstGeom prst="rect">
            <a:avLst/>
          </a:prstGeom>
          <a:noFill/>
        </p:spPr>
        <p:txBody>
          <a:bodyPr wrap="square" rtlCol="0">
            <a:spAutoFit/>
          </a:bodyPr>
          <a:lstStyle/>
          <a:p>
            <a:r>
              <a:rPr lang="fr-FR" sz="4000" b="1" dirty="0">
                <a:solidFill>
                  <a:srgbClr val="00368B"/>
                </a:solidFill>
              </a:rPr>
              <a:t>3. La situation financière</a:t>
            </a:r>
          </a:p>
          <a:p>
            <a:pPr marL="1076325" lvl="1" indent="-619125">
              <a:buFont typeface="Wingdings" panose="05000000000000000000" pitchFamily="2" charset="2"/>
              <a:buChar char="Ø"/>
            </a:pPr>
            <a:r>
              <a:rPr lang="fr-FR" sz="3600" b="1" dirty="0">
                <a:solidFill>
                  <a:srgbClr val="00368B"/>
                </a:solidFill>
              </a:rPr>
              <a:t>Les dépenses</a:t>
            </a:r>
          </a:p>
          <a:p>
            <a:pPr marL="1076325" lvl="1" indent="-619125">
              <a:buFont typeface="Wingdings" panose="05000000000000000000" pitchFamily="2" charset="2"/>
              <a:buChar char="Ø"/>
            </a:pPr>
            <a:r>
              <a:rPr lang="fr-FR" sz="3600" b="1" dirty="0">
                <a:solidFill>
                  <a:schemeClr val="accent1">
                    <a:lumMod val="40000"/>
                    <a:lumOff val="60000"/>
                  </a:schemeClr>
                </a:solidFill>
              </a:rPr>
              <a:t>Les ressources</a:t>
            </a:r>
          </a:p>
          <a:p>
            <a:pPr marL="1076325" lvl="1" indent="-619125">
              <a:buFont typeface="Wingdings" panose="05000000000000000000" pitchFamily="2" charset="2"/>
              <a:buChar char="Ø"/>
            </a:pPr>
            <a:r>
              <a:rPr lang="fr-FR" sz="3600" b="1" dirty="0">
                <a:solidFill>
                  <a:schemeClr val="accent1">
                    <a:lumMod val="40000"/>
                    <a:lumOff val="60000"/>
                  </a:schemeClr>
                </a:solidFill>
              </a:rPr>
              <a:t>Le solde</a:t>
            </a:r>
          </a:p>
          <a:p>
            <a:pPr marL="1076325" lvl="1" indent="-619125">
              <a:buFont typeface="Wingdings" panose="05000000000000000000" pitchFamily="2" charset="2"/>
              <a:buChar char="Ø"/>
            </a:pPr>
            <a:r>
              <a:rPr lang="fr-FR" sz="3600" b="1" dirty="0">
                <a:solidFill>
                  <a:schemeClr val="accent1">
                    <a:lumMod val="40000"/>
                    <a:lumOff val="60000"/>
                  </a:schemeClr>
                </a:solidFill>
              </a:rPr>
              <a:t>Les ajustements nécessaires</a:t>
            </a:r>
          </a:p>
          <a:p>
            <a:pPr marL="1076325" lvl="1" indent="-619125">
              <a:buFont typeface="Wingdings" panose="05000000000000000000" pitchFamily="2" charset="2"/>
              <a:buChar char="Ø"/>
            </a:pPr>
            <a:r>
              <a:rPr lang="fr-FR" sz="3600" b="1" dirty="0">
                <a:solidFill>
                  <a:schemeClr val="accent1">
                    <a:lumMod val="40000"/>
                    <a:lumOff val="60000"/>
                  </a:schemeClr>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15</a:t>
            </a:fld>
            <a:endParaRPr lang="fr-FR" dirty="0"/>
          </a:p>
        </p:txBody>
      </p:sp>
    </p:spTree>
    <p:extLst>
      <p:ext uri="{BB962C8B-B14F-4D97-AF65-F5344CB8AC3E}">
        <p14:creationId xmlns:p14="http://schemas.microsoft.com/office/powerpoint/2010/main" val="25632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846307" y="574935"/>
            <a:ext cx="8152220"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Les dépenses vieillesse sont élevées en France…</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16</a:t>
            </a:fld>
            <a:endParaRPr lang="fr-FR" dirty="0"/>
          </a:p>
        </p:txBody>
      </p:sp>
      <p:sp>
        <p:nvSpPr>
          <p:cNvPr id="14" name="Rectangle 13"/>
          <p:cNvSpPr/>
          <p:nvPr/>
        </p:nvSpPr>
        <p:spPr>
          <a:xfrm>
            <a:off x="553444" y="1484811"/>
            <a:ext cx="8215503" cy="338554"/>
          </a:xfrm>
          <a:prstGeom prst="rect">
            <a:avLst/>
          </a:prstGeom>
        </p:spPr>
        <p:txBody>
          <a:bodyPr wrap="square">
            <a:spAutoFit/>
          </a:bodyPr>
          <a:lstStyle/>
          <a:p>
            <a:pPr algn="ctr"/>
            <a:r>
              <a:rPr lang="fr-FR" sz="1600" b="1" dirty="0">
                <a:solidFill>
                  <a:schemeClr val="tx1">
                    <a:lumMod val="65000"/>
                    <a:lumOff val="35000"/>
                  </a:schemeClr>
                </a:solidFill>
              </a:rPr>
              <a:t>Part des dépenses vieillesse dans le PIB (2021)</a:t>
            </a:r>
          </a:p>
        </p:txBody>
      </p:sp>
      <p:sp>
        <p:nvSpPr>
          <p:cNvPr id="15" name="Rectangle 14"/>
          <p:cNvSpPr/>
          <p:nvPr/>
        </p:nvSpPr>
        <p:spPr>
          <a:xfrm>
            <a:off x="635929" y="5964046"/>
            <a:ext cx="4333371" cy="495007"/>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Champ : dépenses vieillesse et survie publiques et privées</a:t>
            </a:r>
          </a:p>
          <a:p>
            <a:pPr algn="just">
              <a:lnSpc>
                <a:spcPct val="112000"/>
              </a:lnSpc>
              <a:spcAft>
                <a:spcPts val="0"/>
              </a:spcAft>
            </a:pPr>
            <a:r>
              <a:rPr lang="fr-FR" sz="1200" i="1" dirty="0">
                <a:latin typeface="+mn-lt"/>
                <a:ea typeface="Calibri" panose="020F0502020204030204" pitchFamily="34" charset="0"/>
              </a:rPr>
              <a:t>Source : OCDE</a:t>
            </a:r>
            <a:endParaRPr lang="fr-FR" dirty="0">
              <a:effectLst/>
              <a:latin typeface="+mn-lt"/>
              <a:ea typeface="Calibri" panose="020F0502020204030204" pitchFamily="34" charset="0"/>
            </a:endParaRPr>
          </a:p>
        </p:txBody>
      </p:sp>
      <p:pic>
        <p:nvPicPr>
          <p:cNvPr id="2" name="Image 1">
            <a:extLst>
              <a:ext uri="{FF2B5EF4-FFF2-40B4-BE49-F238E27FC236}">
                <a16:creationId xmlns:a16="http://schemas.microsoft.com/office/drawing/2014/main" id="{E27F213F-FA6A-CC70-59BC-979DD8EEB885}"/>
              </a:ext>
            </a:extLst>
          </p:cNvPr>
          <p:cNvPicPr>
            <a:picLocks noChangeAspect="1"/>
          </p:cNvPicPr>
          <p:nvPr/>
        </p:nvPicPr>
        <p:blipFill>
          <a:blip r:embed="rId2"/>
          <a:stretch>
            <a:fillRect/>
          </a:stretch>
        </p:blipFill>
        <p:spPr>
          <a:xfrm>
            <a:off x="553444" y="1829811"/>
            <a:ext cx="8215503" cy="4134235"/>
          </a:xfrm>
          <a:prstGeom prst="rect">
            <a:avLst/>
          </a:prstGeom>
        </p:spPr>
      </p:pic>
      <p:pic>
        <p:nvPicPr>
          <p:cNvPr id="6" name="Image 5">
            <a:extLst>
              <a:ext uri="{FF2B5EF4-FFF2-40B4-BE49-F238E27FC236}">
                <a16:creationId xmlns:a16="http://schemas.microsoft.com/office/drawing/2014/main" id="{003F09FB-28A7-4CAD-ECA8-C814F9C3C7D3}"/>
              </a:ext>
            </a:extLst>
          </p:cNvPr>
          <p:cNvPicPr>
            <a:picLocks noChangeAspect="1"/>
          </p:cNvPicPr>
          <p:nvPr/>
        </p:nvPicPr>
        <p:blipFill>
          <a:blip r:embed="rId3"/>
          <a:stretch>
            <a:fillRect/>
          </a:stretch>
        </p:blipFill>
        <p:spPr>
          <a:xfrm flipH="1">
            <a:off x="1863604" y="2136964"/>
            <a:ext cx="353302" cy="353302"/>
          </a:xfrm>
          <a:prstGeom prst="rect">
            <a:avLst/>
          </a:prstGeom>
        </p:spPr>
      </p:pic>
    </p:spTree>
    <p:extLst>
      <p:ext uri="{BB962C8B-B14F-4D97-AF65-F5344CB8AC3E}">
        <p14:creationId xmlns:p14="http://schemas.microsoft.com/office/powerpoint/2010/main" val="11810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 en raison d’un PIB/habitant plus faible</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17</a:t>
            </a:fld>
            <a:endParaRPr lang="fr-FR" dirty="0"/>
          </a:p>
        </p:txBody>
      </p:sp>
      <p:sp>
        <p:nvSpPr>
          <p:cNvPr id="14" name="Rectangle 13"/>
          <p:cNvSpPr/>
          <p:nvPr/>
        </p:nvSpPr>
        <p:spPr>
          <a:xfrm>
            <a:off x="553444" y="1484811"/>
            <a:ext cx="8215503" cy="338554"/>
          </a:xfrm>
          <a:prstGeom prst="rect">
            <a:avLst/>
          </a:prstGeom>
        </p:spPr>
        <p:txBody>
          <a:bodyPr wrap="square">
            <a:spAutoFit/>
          </a:bodyPr>
          <a:lstStyle/>
          <a:p>
            <a:pPr algn="ctr"/>
            <a:r>
              <a:rPr lang="fr-FR" sz="1600" b="1" dirty="0">
                <a:solidFill>
                  <a:schemeClr val="tx1">
                    <a:lumMod val="65000"/>
                    <a:lumOff val="35000"/>
                  </a:schemeClr>
                </a:solidFill>
              </a:rPr>
              <a:t>Montant des dépenses vieillesse par habitant (2021)</a:t>
            </a:r>
          </a:p>
        </p:txBody>
      </p:sp>
      <p:sp>
        <p:nvSpPr>
          <p:cNvPr id="15" name="Rectangle 14"/>
          <p:cNvSpPr/>
          <p:nvPr/>
        </p:nvSpPr>
        <p:spPr>
          <a:xfrm>
            <a:off x="635929" y="5964046"/>
            <a:ext cx="4333371" cy="495007"/>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Champ : dépenses vieillesse et survie publiques et privées</a:t>
            </a:r>
          </a:p>
          <a:p>
            <a:pPr algn="just">
              <a:lnSpc>
                <a:spcPct val="112000"/>
              </a:lnSpc>
              <a:spcAft>
                <a:spcPts val="0"/>
              </a:spcAft>
            </a:pPr>
            <a:r>
              <a:rPr lang="fr-FR" sz="1200" i="1" dirty="0">
                <a:latin typeface="+mn-lt"/>
                <a:ea typeface="Calibri" panose="020F0502020204030204" pitchFamily="34" charset="0"/>
              </a:rPr>
              <a:t>Source : OCDE</a:t>
            </a:r>
            <a:endParaRPr lang="fr-FR" dirty="0">
              <a:effectLst/>
              <a:latin typeface="+mn-lt"/>
              <a:ea typeface="Calibri" panose="020F0502020204030204" pitchFamily="34" charset="0"/>
            </a:endParaRPr>
          </a:p>
        </p:txBody>
      </p:sp>
      <p:pic>
        <p:nvPicPr>
          <p:cNvPr id="2" name="Image 1">
            <a:extLst>
              <a:ext uri="{FF2B5EF4-FFF2-40B4-BE49-F238E27FC236}">
                <a16:creationId xmlns:a16="http://schemas.microsoft.com/office/drawing/2014/main" id="{E27F213F-FA6A-CC70-59BC-979DD8EEB885}"/>
              </a:ext>
            </a:extLst>
          </p:cNvPr>
          <p:cNvPicPr>
            <a:picLocks noChangeAspect="1"/>
          </p:cNvPicPr>
          <p:nvPr/>
        </p:nvPicPr>
        <p:blipFill>
          <a:blip r:embed="rId2"/>
          <a:stretch>
            <a:fillRect/>
          </a:stretch>
        </p:blipFill>
        <p:spPr>
          <a:xfrm>
            <a:off x="553444" y="1829811"/>
            <a:ext cx="8215503" cy="4134235"/>
          </a:xfrm>
          <a:prstGeom prst="rect">
            <a:avLst/>
          </a:prstGeom>
        </p:spPr>
      </p:pic>
      <p:pic>
        <p:nvPicPr>
          <p:cNvPr id="6" name="Image 5">
            <a:extLst>
              <a:ext uri="{FF2B5EF4-FFF2-40B4-BE49-F238E27FC236}">
                <a16:creationId xmlns:a16="http://schemas.microsoft.com/office/drawing/2014/main" id="{003F09FB-28A7-4CAD-ECA8-C814F9C3C7D3}"/>
              </a:ext>
            </a:extLst>
          </p:cNvPr>
          <p:cNvPicPr>
            <a:picLocks noChangeAspect="1"/>
          </p:cNvPicPr>
          <p:nvPr/>
        </p:nvPicPr>
        <p:blipFill>
          <a:blip r:embed="rId3"/>
          <a:stretch>
            <a:fillRect/>
          </a:stretch>
        </p:blipFill>
        <p:spPr>
          <a:xfrm>
            <a:off x="1863604" y="2136964"/>
            <a:ext cx="353302" cy="353302"/>
          </a:xfrm>
          <a:prstGeom prst="rect">
            <a:avLst/>
          </a:prstGeom>
        </p:spPr>
      </p:pic>
      <p:pic>
        <p:nvPicPr>
          <p:cNvPr id="8" name="Image 7">
            <a:extLst>
              <a:ext uri="{FF2B5EF4-FFF2-40B4-BE49-F238E27FC236}">
                <a16:creationId xmlns:a16="http://schemas.microsoft.com/office/drawing/2014/main" id="{2C22C8E4-330F-8A9E-FCB4-B703EF626F3D}"/>
              </a:ext>
            </a:extLst>
          </p:cNvPr>
          <p:cNvPicPr preferRelativeResize="0">
            <a:picLocks/>
          </p:cNvPicPr>
          <p:nvPr/>
        </p:nvPicPr>
        <p:blipFill>
          <a:blip r:embed="rId4"/>
          <a:stretch>
            <a:fillRect/>
          </a:stretch>
        </p:blipFill>
        <p:spPr>
          <a:xfrm>
            <a:off x="553444" y="1829811"/>
            <a:ext cx="8215200" cy="4132800"/>
          </a:xfrm>
          <a:prstGeom prst="rect">
            <a:avLst/>
          </a:prstGeom>
        </p:spPr>
      </p:pic>
      <p:pic>
        <p:nvPicPr>
          <p:cNvPr id="5" name="Image 4">
            <a:extLst>
              <a:ext uri="{FF2B5EF4-FFF2-40B4-BE49-F238E27FC236}">
                <a16:creationId xmlns:a16="http://schemas.microsoft.com/office/drawing/2014/main" id="{9B399EEA-2063-F53B-B293-16C53C372C7B}"/>
              </a:ext>
            </a:extLst>
          </p:cNvPr>
          <p:cNvPicPr>
            <a:picLocks noChangeAspect="1"/>
          </p:cNvPicPr>
          <p:nvPr/>
        </p:nvPicPr>
        <p:blipFill>
          <a:blip r:embed="rId3"/>
          <a:stretch>
            <a:fillRect/>
          </a:stretch>
        </p:blipFill>
        <p:spPr>
          <a:xfrm flipH="1">
            <a:off x="3940054" y="2146489"/>
            <a:ext cx="353302" cy="353302"/>
          </a:xfrm>
          <a:prstGeom prst="rect">
            <a:avLst/>
          </a:prstGeom>
        </p:spPr>
      </p:pic>
    </p:spTree>
    <p:extLst>
      <p:ext uri="{BB962C8B-B14F-4D97-AF65-F5344CB8AC3E}">
        <p14:creationId xmlns:p14="http://schemas.microsoft.com/office/powerpoint/2010/main" val="2085004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La part des dépenses de retraite dans le PIB est quasi stable à l’horizon de la projection</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18</a:t>
            </a:fld>
            <a:endParaRPr lang="fr-FR" dirty="0"/>
          </a:p>
        </p:txBody>
      </p:sp>
      <p:sp>
        <p:nvSpPr>
          <p:cNvPr id="14" name="Rectangle 13"/>
          <p:cNvSpPr/>
          <p:nvPr/>
        </p:nvSpPr>
        <p:spPr>
          <a:xfrm>
            <a:off x="869293" y="1806107"/>
            <a:ext cx="7986118" cy="338553"/>
          </a:xfrm>
          <a:prstGeom prst="rect">
            <a:avLst/>
          </a:prstGeom>
        </p:spPr>
        <p:txBody>
          <a:bodyPr wrap="square">
            <a:spAutoFit/>
          </a:bodyPr>
          <a:lstStyle/>
          <a:p>
            <a:pPr algn="ctr"/>
            <a:r>
              <a:rPr lang="fr-FR" sz="1600" b="1" dirty="0">
                <a:solidFill>
                  <a:schemeClr val="tx1">
                    <a:lumMod val="65000"/>
                    <a:lumOff val="35000"/>
                  </a:schemeClr>
                </a:solidFill>
              </a:rPr>
              <a:t>Part des dépenses du système de retraite dans le PIB</a:t>
            </a:r>
          </a:p>
        </p:txBody>
      </p:sp>
      <p:sp>
        <p:nvSpPr>
          <p:cNvPr id="15" name="Rectangle 14"/>
          <p:cNvSpPr/>
          <p:nvPr/>
        </p:nvSpPr>
        <p:spPr>
          <a:xfrm rot="16200000">
            <a:off x="-1625078" y="3774422"/>
            <a:ext cx="4333371" cy="50603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2002-2024 ; comptabilité nationale Insee base 2020 et projections COR juin 2025</a:t>
            </a:r>
            <a:endParaRPr lang="fr-FR" dirty="0">
              <a:effectLst/>
              <a:latin typeface="+mn-lt"/>
              <a:ea typeface="Calibri" panose="020F0502020204030204" pitchFamily="34" charset="0"/>
            </a:endParaRPr>
          </a:p>
        </p:txBody>
      </p:sp>
      <p:pic>
        <p:nvPicPr>
          <p:cNvPr id="5" name="Image 4">
            <a:extLst>
              <a:ext uri="{FF2B5EF4-FFF2-40B4-BE49-F238E27FC236}">
                <a16:creationId xmlns:a16="http://schemas.microsoft.com/office/drawing/2014/main" id="{174ED9A9-CF56-7605-A2B6-4AA16985BD37}"/>
              </a:ext>
            </a:extLst>
          </p:cNvPr>
          <p:cNvPicPr>
            <a:picLocks noChangeAspect="1"/>
          </p:cNvPicPr>
          <p:nvPr/>
        </p:nvPicPr>
        <p:blipFill>
          <a:blip r:embed="rId2"/>
          <a:stretch>
            <a:fillRect/>
          </a:stretch>
        </p:blipFill>
        <p:spPr>
          <a:xfrm>
            <a:off x="848274" y="2144660"/>
            <a:ext cx="8026646" cy="4049465"/>
          </a:xfrm>
          <a:prstGeom prst="rect">
            <a:avLst/>
          </a:prstGeom>
        </p:spPr>
      </p:pic>
    </p:spTree>
    <p:extLst>
      <p:ext uri="{BB962C8B-B14F-4D97-AF65-F5344CB8AC3E}">
        <p14:creationId xmlns:p14="http://schemas.microsoft.com/office/powerpoint/2010/main" val="3831164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70384" y="574935"/>
            <a:ext cx="8066040"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3000" b="1" dirty="0">
                <a:solidFill>
                  <a:srgbClr val="00368B"/>
                </a:solidFill>
              </a:rPr>
              <a:t>Malgré le vieillissement de la population, une </a:t>
            </a:r>
            <a:r>
              <a:rPr lang="fr-FR" sz="3000" b="1" smtClean="0">
                <a:solidFill>
                  <a:srgbClr val="00368B"/>
                </a:solidFill>
              </a:rPr>
              <a:t>quasi stabilité </a:t>
            </a:r>
            <a:r>
              <a:rPr lang="fr-FR" sz="3000" b="1" dirty="0">
                <a:solidFill>
                  <a:srgbClr val="00368B"/>
                </a:solidFill>
              </a:rPr>
              <a:t>des dépenses dans le PIB liée à la diminution relative de la pension </a:t>
            </a:r>
          </a:p>
        </p:txBody>
      </p:sp>
      <p:sp>
        <p:nvSpPr>
          <p:cNvPr id="9" name="ZoneTexte 8"/>
          <p:cNvSpPr txBox="1"/>
          <p:nvPr/>
        </p:nvSpPr>
        <p:spPr>
          <a:xfrm>
            <a:off x="840997" y="2436309"/>
            <a:ext cx="3870960" cy="338554"/>
          </a:xfrm>
          <a:prstGeom prst="rect">
            <a:avLst/>
          </a:prstGeom>
          <a:noFill/>
        </p:spPr>
        <p:txBody>
          <a:bodyPr wrap="square" rtlCol="0">
            <a:spAutoFit/>
          </a:bodyPr>
          <a:lstStyle/>
          <a:p>
            <a:pPr algn="ctr"/>
            <a:r>
              <a:rPr lang="fr-FR" sz="1600" b="1" dirty="0">
                <a:solidFill>
                  <a:schemeClr val="tx1">
                    <a:lumMod val="65000"/>
                    <a:lumOff val="35000"/>
                  </a:schemeClr>
                </a:solidFill>
              </a:rPr>
              <a:t>Ratio cotisants/retraités</a:t>
            </a:r>
          </a:p>
        </p:txBody>
      </p:sp>
      <p:sp>
        <p:nvSpPr>
          <p:cNvPr id="14" name="ZoneTexte 13"/>
          <p:cNvSpPr txBox="1"/>
          <p:nvPr/>
        </p:nvSpPr>
        <p:spPr>
          <a:xfrm>
            <a:off x="4711957" y="2313199"/>
            <a:ext cx="3870960" cy="584775"/>
          </a:xfrm>
          <a:prstGeom prst="rect">
            <a:avLst/>
          </a:prstGeom>
          <a:noFill/>
        </p:spPr>
        <p:txBody>
          <a:bodyPr wrap="square" rtlCol="0">
            <a:spAutoFit/>
          </a:bodyPr>
          <a:lstStyle/>
          <a:p>
            <a:pPr algn="ctr"/>
            <a:r>
              <a:rPr lang="fr-FR" sz="1600" b="1" dirty="0">
                <a:solidFill>
                  <a:schemeClr val="tx1">
                    <a:lumMod val="65000"/>
                    <a:lumOff val="35000"/>
                  </a:schemeClr>
                </a:solidFill>
              </a:rPr>
              <a:t>Pension moyenne retraités / rémunération moyenne actifs</a:t>
            </a:r>
          </a:p>
        </p:txBody>
      </p:sp>
      <p:sp>
        <p:nvSpPr>
          <p:cNvPr id="10" name="Espace réservé du numéro de diapositive 9"/>
          <p:cNvSpPr>
            <a:spLocks noGrp="1"/>
          </p:cNvSpPr>
          <p:nvPr>
            <p:ph type="sldNum" sz="quarter" idx="12"/>
          </p:nvPr>
        </p:nvSpPr>
        <p:spPr/>
        <p:txBody>
          <a:bodyPr/>
          <a:lstStyle/>
          <a:p>
            <a:fld id="{467CB4ED-C4F0-4BE4-B4AC-8A395D5C1AD8}" type="slidenum">
              <a:rPr lang="fr-FR" smtClean="0"/>
              <a:t>19</a:t>
            </a:fld>
            <a:endParaRPr lang="fr-FR" dirty="0"/>
          </a:p>
        </p:txBody>
      </p:sp>
      <p:sp>
        <p:nvSpPr>
          <p:cNvPr id="12" name="Rectangle 11"/>
          <p:cNvSpPr/>
          <p:nvPr/>
        </p:nvSpPr>
        <p:spPr>
          <a:xfrm>
            <a:off x="943375" y="5768283"/>
            <a:ext cx="7958200"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2002-2024 ; comptabilité nationale Insee base 2020 et projections COR juin 2025</a:t>
            </a:r>
            <a:endParaRPr lang="fr-FR" dirty="0">
              <a:effectLst/>
              <a:latin typeface="+mn-lt"/>
              <a:ea typeface="Calibri" panose="020F0502020204030204" pitchFamily="34" charset="0"/>
            </a:endParaRPr>
          </a:p>
        </p:txBody>
      </p:sp>
      <p:pic>
        <p:nvPicPr>
          <p:cNvPr id="2" name="Image 1">
            <a:extLst>
              <a:ext uri="{FF2B5EF4-FFF2-40B4-BE49-F238E27FC236}">
                <a16:creationId xmlns:a16="http://schemas.microsoft.com/office/drawing/2014/main" id="{6927D741-7B94-CA36-4216-9589B922FDAC}"/>
              </a:ext>
            </a:extLst>
          </p:cNvPr>
          <p:cNvPicPr>
            <a:picLocks noChangeAspect="1"/>
          </p:cNvPicPr>
          <p:nvPr/>
        </p:nvPicPr>
        <p:blipFill>
          <a:blip r:embed="rId2"/>
          <a:stretch>
            <a:fillRect/>
          </a:stretch>
        </p:blipFill>
        <p:spPr>
          <a:xfrm>
            <a:off x="870536" y="2897974"/>
            <a:ext cx="7741920" cy="2671572"/>
          </a:xfrm>
          <a:prstGeom prst="rect">
            <a:avLst/>
          </a:prstGeom>
        </p:spPr>
      </p:pic>
    </p:spTree>
    <p:extLst>
      <p:ext uri="{BB962C8B-B14F-4D97-AF65-F5344CB8AC3E}">
        <p14:creationId xmlns:p14="http://schemas.microsoft.com/office/powerpoint/2010/main" val="389241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Plan de la présentation</a:t>
            </a:r>
          </a:p>
        </p:txBody>
      </p:sp>
      <p:sp>
        <p:nvSpPr>
          <p:cNvPr id="14" name="ZoneTexte 13"/>
          <p:cNvSpPr txBox="1"/>
          <p:nvPr/>
        </p:nvSpPr>
        <p:spPr>
          <a:xfrm>
            <a:off x="860983" y="1785163"/>
            <a:ext cx="7458264" cy="2000548"/>
          </a:xfrm>
          <a:prstGeom prst="rect">
            <a:avLst/>
          </a:prstGeom>
          <a:noFill/>
        </p:spPr>
        <p:txBody>
          <a:bodyPr wrap="square" rtlCol="0">
            <a:spAutoFit/>
          </a:bodyPr>
          <a:lstStyle/>
          <a:p>
            <a:pPr marL="742950" indent="-742950" algn="just">
              <a:spcBef>
                <a:spcPts val="1200"/>
              </a:spcBef>
              <a:buFont typeface="+mj-lt"/>
              <a:buAutoNum type="arabicPeriod"/>
            </a:pPr>
            <a:r>
              <a:rPr lang="fr-FR" sz="2800" b="1" dirty="0">
                <a:solidFill>
                  <a:srgbClr val="00368B"/>
                </a:solidFill>
              </a:rPr>
              <a:t>Le contexte du rapport annuel de 2025</a:t>
            </a:r>
          </a:p>
          <a:p>
            <a:pPr marL="742950" indent="-742950" algn="just">
              <a:spcBef>
                <a:spcPts val="2400"/>
              </a:spcBef>
              <a:buFont typeface="+mj-lt"/>
              <a:buAutoNum type="arabicPeriod"/>
            </a:pPr>
            <a:r>
              <a:rPr lang="fr-FR" sz="2800" b="1" dirty="0">
                <a:solidFill>
                  <a:srgbClr val="00368B"/>
                </a:solidFill>
              </a:rPr>
              <a:t>Les hypothèses de projection</a:t>
            </a:r>
          </a:p>
          <a:p>
            <a:pPr marL="742950" indent="-742950" algn="just">
              <a:spcBef>
                <a:spcPts val="2400"/>
              </a:spcBef>
              <a:buFont typeface="+mj-lt"/>
              <a:buAutoNum type="arabicPeriod"/>
            </a:pPr>
            <a:r>
              <a:rPr lang="fr-FR" sz="2800" b="1" dirty="0">
                <a:solidFill>
                  <a:srgbClr val="00368B"/>
                </a:solidFill>
              </a:rPr>
              <a:t>La situation financière</a:t>
            </a: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2</a:t>
            </a:fld>
            <a:endParaRPr lang="fr-FR" dirty="0"/>
          </a:p>
        </p:txBody>
      </p:sp>
      <p:sp>
        <p:nvSpPr>
          <p:cNvPr id="7" name="Espace réservé du numéro de diapositive 3"/>
          <p:cNvSpPr>
            <a:spLocks noGrp="1"/>
          </p:cNvSpPr>
          <p:nvPr>
            <p:ph type="sldNum" sz="quarter" idx="14"/>
          </p:nvPr>
        </p:nvSpPr>
        <p:spPr>
          <a:xfrm>
            <a:off x="3505200" y="6565900"/>
            <a:ext cx="2133600" cy="168275"/>
          </a:xfrm>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2</a:t>
            </a:fld>
            <a:endParaRPr lang="en-US" altLang="fr-FR">
              <a:solidFill>
                <a:schemeClr val="bg1"/>
              </a:solidFill>
            </a:endParaRPr>
          </a:p>
        </p:txBody>
      </p:sp>
    </p:spTree>
    <p:extLst>
      <p:ext uri="{BB962C8B-B14F-4D97-AF65-F5344CB8AC3E}">
        <p14:creationId xmlns:p14="http://schemas.microsoft.com/office/powerpoint/2010/main" val="2836954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4460" y="2315997"/>
            <a:ext cx="4537539" cy="338554"/>
          </a:xfrm>
          <a:prstGeom prst="rect">
            <a:avLst/>
          </a:prstGeom>
          <a:noFill/>
        </p:spPr>
        <p:txBody>
          <a:bodyPr wrap="square" rtlCol="0">
            <a:spAutoFit/>
          </a:bodyPr>
          <a:lstStyle/>
          <a:p>
            <a:pPr algn="ctr"/>
            <a:r>
              <a:rPr lang="fr-FR" sz="1600" b="1" dirty="0">
                <a:solidFill>
                  <a:schemeClr val="tx1">
                    <a:lumMod val="65000"/>
                    <a:lumOff val="35000"/>
                  </a:schemeClr>
                </a:solidFill>
              </a:rPr>
              <a:t>Âge conjoncturel</a:t>
            </a:r>
          </a:p>
        </p:txBody>
      </p:sp>
      <p:sp>
        <p:nvSpPr>
          <p:cNvPr id="14" name="ZoneTexte 13"/>
          <p:cNvSpPr txBox="1"/>
          <p:nvPr/>
        </p:nvSpPr>
        <p:spPr>
          <a:xfrm>
            <a:off x="4606458" y="2303674"/>
            <a:ext cx="4503081" cy="338554"/>
          </a:xfrm>
          <a:prstGeom prst="rect">
            <a:avLst/>
          </a:prstGeom>
          <a:noFill/>
        </p:spPr>
        <p:txBody>
          <a:bodyPr wrap="square" rtlCol="0">
            <a:spAutoFit/>
          </a:bodyPr>
          <a:lstStyle/>
          <a:p>
            <a:pPr algn="ctr"/>
            <a:r>
              <a:rPr lang="fr-FR" sz="1600" b="1" dirty="0">
                <a:solidFill>
                  <a:schemeClr val="tx1">
                    <a:lumMod val="65000"/>
                    <a:lumOff val="35000"/>
                  </a:schemeClr>
                </a:solidFill>
              </a:rPr>
              <a:t>Durée de retraite en % de la durée de vie</a:t>
            </a:r>
          </a:p>
        </p:txBody>
      </p:sp>
      <p:sp>
        <p:nvSpPr>
          <p:cNvPr id="10" name="Espace réservé du numéro de diapositive 9"/>
          <p:cNvSpPr>
            <a:spLocks noGrp="1"/>
          </p:cNvSpPr>
          <p:nvPr>
            <p:ph type="sldNum" sz="quarter" idx="12"/>
          </p:nvPr>
        </p:nvSpPr>
        <p:spPr/>
        <p:txBody>
          <a:bodyPr/>
          <a:lstStyle/>
          <a:p>
            <a:fld id="{467CB4ED-C4F0-4BE4-B4AC-8A395D5C1AD8}" type="slidenum">
              <a:rPr lang="fr-FR" smtClean="0"/>
              <a:t>20</a:t>
            </a:fld>
            <a:endParaRPr lang="fr-FR" dirty="0"/>
          </a:p>
        </p:txBody>
      </p:sp>
      <p:sp>
        <p:nvSpPr>
          <p:cNvPr id="2" name="Espace réservé du contenu 5">
            <a:extLst>
              <a:ext uri="{FF2B5EF4-FFF2-40B4-BE49-F238E27FC236}">
                <a16:creationId xmlns:a16="http://schemas.microsoft.com/office/drawing/2014/main" id="{3B3095AD-BD37-35CC-0015-16134F72DC18}"/>
              </a:ext>
            </a:extLst>
          </p:cNvPr>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Un âge de départ à la retraite qui augmenterait pour atteindre 64,7 ans</a:t>
            </a:r>
          </a:p>
        </p:txBody>
      </p:sp>
      <p:sp>
        <p:nvSpPr>
          <p:cNvPr id="6" name="Rectangle 5"/>
          <p:cNvSpPr/>
          <p:nvPr/>
        </p:nvSpPr>
        <p:spPr>
          <a:xfrm>
            <a:off x="414717" y="5618567"/>
            <a:ext cx="7893672" cy="495007"/>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Drees, modèles Ancètre et Trajectoire, Patrick Aubert, billet de blog IPP, hypothèses COR 2025 et Projections démographiques Insee.</a:t>
            </a:r>
            <a:endParaRPr lang="fr-FR" dirty="0">
              <a:effectLst/>
              <a:latin typeface="+mn-lt"/>
              <a:ea typeface="Calibri" panose="020F0502020204030204" pitchFamily="34" charset="0"/>
            </a:endParaRPr>
          </a:p>
        </p:txBody>
      </p:sp>
      <p:pic>
        <p:nvPicPr>
          <p:cNvPr id="3" name="Image 2">
            <a:extLst>
              <a:ext uri="{FF2B5EF4-FFF2-40B4-BE49-F238E27FC236}">
                <a16:creationId xmlns:a16="http://schemas.microsoft.com/office/drawing/2014/main" id="{9CFDFA3C-2D3F-714B-AEE2-EAA4558240B8}"/>
              </a:ext>
            </a:extLst>
          </p:cNvPr>
          <p:cNvPicPr>
            <a:picLocks noChangeAspect="1"/>
          </p:cNvPicPr>
          <p:nvPr/>
        </p:nvPicPr>
        <p:blipFill>
          <a:blip r:embed="rId2"/>
          <a:stretch>
            <a:fillRect/>
          </a:stretch>
        </p:blipFill>
        <p:spPr>
          <a:xfrm>
            <a:off x="0" y="2631526"/>
            <a:ext cx="9144000" cy="2987040"/>
          </a:xfrm>
          <a:prstGeom prst="rect">
            <a:avLst/>
          </a:prstGeom>
        </p:spPr>
      </p:pic>
    </p:spTree>
    <p:extLst>
      <p:ext uri="{BB962C8B-B14F-4D97-AF65-F5344CB8AC3E}">
        <p14:creationId xmlns:p14="http://schemas.microsoft.com/office/powerpoint/2010/main" val="4136001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83203" y="2026734"/>
            <a:ext cx="4422122" cy="338554"/>
          </a:xfrm>
          <a:prstGeom prst="rect">
            <a:avLst/>
          </a:prstGeom>
          <a:noFill/>
        </p:spPr>
        <p:txBody>
          <a:bodyPr wrap="square" rtlCol="0">
            <a:spAutoFit/>
          </a:bodyPr>
          <a:lstStyle/>
          <a:p>
            <a:pPr algn="ctr"/>
            <a:r>
              <a:rPr lang="fr-FR" sz="1600" b="1" dirty="0">
                <a:solidFill>
                  <a:schemeClr val="tx1">
                    <a:lumMod val="65000"/>
                    <a:lumOff val="35000"/>
                  </a:schemeClr>
                </a:solidFill>
              </a:rPr>
              <a:t>Âge d’ouverture des droits au 1</a:t>
            </a:r>
            <a:r>
              <a:rPr lang="fr-FR" sz="1600" b="1" baseline="30000" dirty="0">
                <a:solidFill>
                  <a:schemeClr val="tx1">
                    <a:lumMod val="65000"/>
                    <a:lumOff val="35000"/>
                  </a:schemeClr>
                </a:solidFill>
              </a:rPr>
              <a:t>er</a:t>
            </a:r>
            <a:r>
              <a:rPr lang="fr-FR" sz="1600" b="1" dirty="0">
                <a:solidFill>
                  <a:schemeClr val="tx1">
                    <a:lumMod val="65000"/>
                    <a:lumOff val="35000"/>
                  </a:schemeClr>
                </a:solidFill>
              </a:rPr>
              <a:t> janvier 2025</a:t>
            </a:r>
          </a:p>
        </p:txBody>
      </p:sp>
      <p:sp>
        <p:nvSpPr>
          <p:cNvPr id="14" name="ZoneTexte 13"/>
          <p:cNvSpPr txBox="1"/>
          <p:nvPr/>
        </p:nvSpPr>
        <p:spPr>
          <a:xfrm>
            <a:off x="4572000" y="1903624"/>
            <a:ext cx="4488797" cy="584775"/>
          </a:xfrm>
          <a:prstGeom prst="rect">
            <a:avLst/>
          </a:prstGeom>
          <a:noFill/>
        </p:spPr>
        <p:txBody>
          <a:bodyPr wrap="square" rtlCol="0">
            <a:spAutoFit/>
          </a:bodyPr>
          <a:lstStyle/>
          <a:p>
            <a:pPr algn="ctr"/>
            <a:r>
              <a:rPr lang="fr-FR" sz="1600" b="1" dirty="0">
                <a:solidFill>
                  <a:schemeClr val="tx1">
                    <a:lumMod val="65000"/>
                    <a:lumOff val="35000"/>
                  </a:schemeClr>
                </a:solidFill>
              </a:rPr>
              <a:t>Espérance de vie à l’âge effectif de sortie du marché du travail (2022)</a:t>
            </a:r>
          </a:p>
        </p:txBody>
      </p:sp>
      <p:sp>
        <p:nvSpPr>
          <p:cNvPr id="10" name="Espace réservé du numéro de diapositive 9"/>
          <p:cNvSpPr>
            <a:spLocks noGrp="1"/>
          </p:cNvSpPr>
          <p:nvPr>
            <p:ph type="sldNum" sz="quarter" idx="12"/>
          </p:nvPr>
        </p:nvSpPr>
        <p:spPr/>
        <p:txBody>
          <a:bodyPr/>
          <a:lstStyle/>
          <a:p>
            <a:fld id="{467CB4ED-C4F0-4BE4-B4AC-8A395D5C1AD8}" type="slidenum">
              <a:rPr lang="fr-FR" smtClean="0"/>
              <a:t>21</a:t>
            </a:fld>
            <a:endParaRPr lang="fr-FR" dirty="0"/>
          </a:p>
        </p:txBody>
      </p:sp>
      <p:sp>
        <p:nvSpPr>
          <p:cNvPr id="2" name="Espace réservé du contenu 5">
            <a:extLst>
              <a:ext uri="{FF2B5EF4-FFF2-40B4-BE49-F238E27FC236}">
                <a16:creationId xmlns:a16="http://schemas.microsoft.com/office/drawing/2014/main" id="{3B3095AD-BD37-35CC-0015-16134F72DC18}"/>
              </a:ext>
            </a:extLst>
          </p:cNvPr>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Une durée à la retraite plus élevée en France</a:t>
            </a:r>
          </a:p>
        </p:txBody>
      </p:sp>
      <p:sp>
        <p:nvSpPr>
          <p:cNvPr id="6" name="Rectangle 5"/>
          <p:cNvSpPr/>
          <p:nvPr/>
        </p:nvSpPr>
        <p:spPr>
          <a:xfrm>
            <a:off x="160350" y="5402346"/>
            <a:ext cx="7893672" cy="299184"/>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 : OCDE</a:t>
            </a:r>
            <a:endParaRPr lang="fr-FR" dirty="0">
              <a:effectLst/>
              <a:latin typeface="+mn-lt"/>
              <a:ea typeface="Calibri" panose="020F0502020204030204" pitchFamily="34" charset="0"/>
            </a:endParaRPr>
          </a:p>
        </p:txBody>
      </p:sp>
      <p:pic>
        <p:nvPicPr>
          <p:cNvPr id="7" name="Image 6">
            <a:extLst>
              <a:ext uri="{FF2B5EF4-FFF2-40B4-BE49-F238E27FC236}">
                <a16:creationId xmlns:a16="http://schemas.microsoft.com/office/drawing/2014/main" id="{B8294B05-D7D9-2876-C3A1-D10C013A9B09}"/>
              </a:ext>
            </a:extLst>
          </p:cNvPr>
          <p:cNvPicPr>
            <a:picLocks noChangeAspect="1"/>
          </p:cNvPicPr>
          <p:nvPr/>
        </p:nvPicPr>
        <p:blipFill>
          <a:blip r:embed="rId2"/>
          <a:stretch>
            <a:fillRect/>
          </a:stretch>
        </p:blipFill>
        <p:spPr>
          <a:xfrm>
            <a:off x="160350" y="2627377"/>
            <a:ext cx="8823299" cy="2662472"/>
          </a:xfrm>
          <a:prstGeom prst="rect">
            <a:avLst/>
          </a:prstGeom>
        </p:spPr>
      </p:pic>
      <p:pic>
        <p:nvPicPr>
          <p:cNvPr id="8" name="Image 7">
            <a:extLst>
              <a:ext uri="{FF2B5EF4-FFF2-40B4-BE49-F238E27FC236}">
                <a16:creationId xmlns:a16="http://schemas.microsoft.com/office/drawing/2014/main" id="{C9B7E6AF-E648-CE02-2BA9-1BEAF09E9C8C}"/>
              </a:ext>
            </a:extLst>
          </p:cNvPr>
          <p:cNvPicPr>
            <a:picLocks noChangeAspect="1"/>
          </p:cNvPicPr>
          <p:nvPr/>
        </p:nvPicPr>
        <p:blipFill>
          <a:blip r:embed="rId3"/>
          <a:stretch>
            <a:fillRect/>
          </a:stretch>
        </p:blipFill>
        <p:spPr>
          <a:xfrm rot="10800000" flipV="1">
            <a:off x="1311154" y="5006036"/>
            <a:ext cx="353302" cy="353302"/>
          </a:xfrm>
          <a:prstGeom prst="rect">
            <a:avLst/>
          </a:prstGeom>
        </p:spPr>
      </p:pic>
      <p:pic>
        <p:nvPicPr>
          <p:cNvPr id="11" name="Image 10">
            <a:extLst>
              <a:ext uri="{FF2B5EF4-FFF2-40B4-BE49-F238E27FC236}">
                <a16:creationId xmlns:a16="http://schemas.microsoft.com/office/drawing/2014/main" id="{3ED8A1E2-8803-9F17-AC11-579BA7823178}"/>
              </a:ext>
            </a:extLst>
          </p:cNvPr>
          <p:cNvPicPr>
            <a:picLocks noChangeAspect="1"/>
          </p:cNvPicPr>
          <p:nvPr/>
        </p:nvPicPr>
        <p:blipFill>
          <a:blip r:embed="rId3"/>
          <a:stretch>
            <a:fillRect/>
          </a:stretch>
        </p:blipFill>
        <p:spPr>
          <a:xfrm rot="10800000" flipV="1">
            <a:off x="8480446" y="5075525"/>
            <a:ext cx="353302" cy="353302"/>
          </a:xfrm>
          <a:prstGeom prst="rect">
            <a:avLst/>
          </a:prstGeom>
        </p:spPr>
      </p:pic>
    </p:spTree>
    <p:extLst>
      <p:ext uri="{BB962C8B-B14F-4D97-AF65-F5344CB8AC3E}">
        <p14:creationId xmlns:p14="http://schemas.microsoft.com/office/powerpoint/2010/main" val="855514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22</a:t>
            </a:fld>
            <a:endParaRPr lang="en-US" dirty="0"/>
          </a:p>
        </p:txBody>
      </p:sp>
      <p:sp>
        <p:nvSpPr>
          <p:cNvPr id="32772" name="Espace réservé du contenu 1"/>
          <p:cNvSpPr txBox="1">
            <a:spLocks/>
          </p:cNvSpPr>
          <p:nvPr/>
        </p:nvSpPr>
        <p:spPr bwMode="auto">
          <a:xfrm>
            <a:off x="881063" y="1885144"/>
            <a:ext cx="7405116" cy="44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1600" b="1" dirty="0">
                <a:solidFill>
                  <a:schemeClr val="tx1">
                    <a:lumMod val="65000"/>
                    <a:lumOff val="35000"/>
                  </a:schemeClr>
                </a:solidFill>
              </a:rPr>
              <a:t>Niveau de vie moyen des retraités rapporté à celui de l’ensemble de la population</a:t>
            </a:r>
          </a:p>
          <a:p>
            <a:pPr>
              <a:spcBef>
                <a:spcPct val="20000"/>
              </a:spcBef>
              <a:buFont typeface="Arial" charset="0"/>
              <a:buNone/>
            </a:pPr>
            <a:endParaRPr lang="fr-FR" altLang="fr-FR" sz="2400" b="1" dirty="0">
              <a:solidFill>
                <a:schemeClr val="tx1">
                  <a:lumMod val="65000"/>
                  <a:lumOff val="35000"/>
                </a:schemeClr>
              </a:solidFill>
            </a:endParaRPr>
          </a:p>
        </p:txBody>
      </p:sp>
      <p:sp>
        <p:nvSpPr>
          <p:cNvPr id="32773" name="Espace réservé du contenu 2"/>
          <p:cNvSpPr txBox="1">
            <a:spLocks/>
          </p:cNvSpPr>
          <p:nvPr/>
        </p:nvSpPr>
        <p:spPr bwMode="auto">
          <a:xfrm>
            <a:off x="881063" y="557213"/>
            <a:ext cx="7893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2800" b="1" dirty="0">
                <a:solidFill>
                  <a:srgbClr val="00368B"/>
                </a:solidFill>
              </a:rPr>
              <a:t>Le niveau de vie relatif de retraités retrouverait dans le futur son niveau des années 1980</a:t>
            </a:r>
            <a:endParaRPr lang="fr-FR" altLang="fr-FR" sz="2800" b="1" dirty="0">
              <a:solidFill>
                <a:srgbClr val="FF0000"/>
              </a:solidFill>
            </a:endParaRPr>
          </a:p>
        </p:txBody>
      </p:sp>
      <p:sp>
        <p:nvSpPr>
          <p:cNvPr id="5" name="Rectangle 4"/>
          <p:cNvSpPr/>
          <p:nvPr/>
        </p:nvSpPr>
        <p:spPr>
          <a:xfrm>
            <a:off x="774441" y="5860262"/>
            <a:ext cx="7379184" cy="646331"/>
          </a:xfrm>
          <a:prstGeom prst="rect">
            <a:avLst/>
          </a:prstGeom>
        </p:spPr>
        <p:txBody>
          <a:bodyPr wrap="square">
            <a:spAutoFit/>
          </a:bodyPr>
          <a:lstStyle/>
          <a:p>
            <a:r>
              <a:rPr lang="fr-FR" sz="1200" i="1" dirty="0">
                <a:latin typeface="+mj-lt"/>
                <a:ea typeface="Calibri" panose="020F0502020204030204" pitchFamily="34" charset="0"/>
              </a:rPr>
              <a:t>Sources : INSEE-DGI, enquêtes Revenus fiscaux 1970 à 1996 ; INSEE-DGI, enquêtes Revenus fiscaux rétropolées de 1996 à 2004 ; INSEE-DGFiP-CNAF-CNAV-CCMSA, enquêtes Revenus fiscaux et sociaux de 2005 à 2022 (</a:t>
            </a:r>
            <a:r>
              <a:rPr lang="fr-FR" sz="1200" i="1" dirty="0" err="1">
                <a:latin typeface="+mj-lt"/>
                <a:ea typeface="Calibri" panose="020F0502020204030204" pitchFamily="34" charset="0"/>
              </a:rPr>
              <a:t>rétropolée</a:t>
            </a:r>
            <a:r>
              <a:rPr lang="fr-FR" sz="1200" i="1" dirty="0">
                <a:latin typeface="+mj-lt"/>
                <a:ea typeface="Calibri" panose="020F0502020204030204" pitchFamily="34" charset="0"/>
              </a:rPr>
              <a:t> de 2005 à 2019) ; projections COR 2025 ; INSEE, modèle DESTINIE.</a:t>
            </a:r>
            <a:endParaRPr lang="fr-FR" sz="1200" dirty="0">
              <a:latin typeface="+mj-lt"/>
            </a:endParaRPr>
          </a:p>
        </p:txBody>
      </p:sp>
      <p:pic>
        <p:nvPicPr>
          <p:cNvPr id="2" name="Image 1">
            <a:extLst>
              <a:ext uri="{FF2B5EF4-FFF2-40B4-BE49-F238E27FC236}">
                <a16:creationId xmlns:a16="http://schemas.microsoft.com/office/drawing/2014/main" id="{FAC1532A-D133-262E-F891-77938564381F}"/>
              </a:ext>
            </a:extLst>
          </p:cNvPr>
          <p:cNvPicPr>
            <a:picLocks noChangeAspect="1"/>
          </p:cNvPicPr>
          <p:nvPr/>
        </p:nvPicPr>
        <p:blipFill>
          <a:blip r:embed="rId3"/>
          <a:stretch>
            <a:fillRect/>
          </a:stretch>
        </p:blipFill>
        <p:spPr>
          <a:xfrm>
            <a:off x="774440" y="2217547"/>
            <a:ext cx="7948949" cy="3646472"/>
          </a:xfrm>
          <a:prstGeom prst="rect">
            <a:avLst/>
          </a:prstGeom>
        </p:spPr>
      </p:pic>
    </p:spTree>
    <p:extLst>
      <p:ext uri="{BB962C8B-B14F-4D97-AF65-F5344CB8AC3E}">
        <p14:creationId xmlns:p14="http://schemas.microsoft.com/office/powerpoint/2010/main" val="2432675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23</a:t>
            </a:fld>
            <a:endParaRPr lang="en-US" dirty="0"/>
          </a:p>
        </p:txBody>
      </p:sp>
      <p:sp>
        <p:nvSpPr>
          <p:cNvPr id="32772" name="Espace réservé du contenu 1"/>
          <p:cNvSpPr txBox="1">
            <a:spLocks/>
          </p:cNvSpPr>
          <p:nvPr/>
        </p:nvSpPr>
        <p:spPr bwMode="auto">
          <a:xfrm>
            <a:off x="766151" y="1885144"/>
            <a:ext cx="7465254" cy="44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1600" b="1" dirty="0">
                <a:solidFill>
                  <a:schemeClr val="tx1">
                    <a:lumMod val="65000"/>
                    <a:lumOff val="35000"/>
                  </a:schemeClr>
                </a:solidFill>
              </a:rPr>
              <a:t>Taux de pauvreté des retraités (seuil de 60 %)</a:t>
            </a:r>
            <a:endParaRPr lang="fr-FR" altLang="fr-FR" sz="2400" b="1" dirty="0">
              <a:solidFill>
                <a:schemeClr val="tx1">
                  <a:lumMod val="65000"/>
                  <a:lumOff val="35000"/>
                </a:schemeClr>
              </a:solidFill>
            </a:endParaRPr>
          </a:p>
        </p:txBody>
      </p:sp>
      <p:sp>
        <p:nvSpPr>
          <p:cNvPr id="32773" name="Espace réservé du contenu 2"/>
          <p:cNvSpPr txBox="1">
            <a:spLocks/>
          </p:cNvSpPr>
          <p:nvPr/>
        </p:nvSpPr>
        <p:spPr bwMode="auto">
          <a:xfrm>
            <a:off x="881063" y="557213"/>
            <a:ext cx="7893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2800" b="1" dirty="0">
                <a:solidFill>
                  <a:srgbClr val="00368B"/>
                </a:solidFill>
              </a:rPr>
              <a:t>Le taux de pauvreté des retraités est inférieur à celui de l’ensemble de la population </a:t>
            </a:r>
            <a:endParaRPr lang="fr-FR" altLang="fr-FR" sz="2800" b="1" dirty="0">
              <a:solidFill>
                <a:srgbClr val="FF0000"/>
              </a:solidFill>
            </a:endParaRPr>
          </a:p>
        </p:txBody>
      </p:sp>
      <p:sp>
        <p:nvSpPr>
          <p:cNvPr id="5" name="Rectangle 4"/>
          <p:cNvSpPr/>
          <p:nvPr/>
        </p:nvSpPr>
        <p:spPr>
          <a:xfrm>
            <a:off x="774441" y="5860262"/>
            <a:ext cx="7379184" cy="461665"/>
          </a:xfrm>
          <a:prstGeom prst="rect">
            <a:avLst/>
          </a:prstGeom>
        </p:spPr>
        <p:txBody>
          <a:bodyPr wrap="square">
            <a:spAutoFit/>
          </a:bodyPr>
          <a:lstStyle/>
          <a:p>
            <a:r>
              <a:rPr lang="fr-FR" sz="1200" i="1" dirty="0">
                <a:latin typeface="+mj-lt"/>
                <a:ea typeface="Calibri" panose="020F0502020204030204" pitchFamily="34" charset="0"/>
              </a:rPr>
              <a:t>Sources : INSEE-DGI, enquêtes Revenus fiscaux rétropolées de 1996 à 2004 ; INSEE-DGFiP-CNAF-CNAV-CCMSA, enquêtes Revenus fiscaux et sociaux de 2005 à 2022 (</a:t>
            </a:r>
            <a:endParaRPr lang="fr-FR" sz="1200" dirty="0">
              <a:latin typeface="+mj-lt"/>
            </a:endParaRPr>
          </a:p>
        </p:txBody>
      </p:sp>
      <p:pic>
        <p:nvPicPr>
          <p:cNvPr id="3" name="Image 2">
            <a:extLst>
              <a:ext uri="{FF2B5EF4-FFF2-40B4-BE49-F238E27FC236}">
                <a16:creationId xmlns:a16="http://schemas.microsoft.com/office/drawing/2014/main" id="{B3840DF8-D8C5-E24A-5079-3065877AFD26}"/>
              </a:ext>
            </a:extLst>
          </p:cNvPr>
          <p:cNvPicPr>
            <a:picLocks noChangeAspect="1"/>
          </p:cNvPicPr>
          <p:nvPr/>
        </p:nvPicPr>
        <p:blipFill>
          <a:blip r:embed="rId3"/>
          <a:stretch>
            <a:fillRect/>
          </a:stretch>
        </p:blipFill>
        <p:spPr>
          <a:xfrm>
            <a:off x="774441" y="2327908"/>
            <a:ext cx="7488496" cy="3528184"/>
          </a:xfrm>
          <a:prstGeom prst="rect">
            <a:avLst/>
          </a:prstGeom>
        </p:spPr>
      </p:pic>
    </p:spTree>
    <p:extLst>
      <p:ext uri="{BB962C8B-B14F-4D97-AF65-F5344CB8AC3E}">
        <p14:creationId xmlns:p14="http://schemas.microsoft.com/office/powerpoint/2010/main" val="1642544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Des taux de remplacement en baisse par génération</a:t>
            </a:r>
          </a:p>
        </p:txBody>
      </p:sp>
      <p:sp>
        <p:nvSpPr>
          <p:cNvPr id="4" name="Espace réservé du numéro de diapositive 3"/>
          <p:cNvSpPr>
            <a:spLocks noGrp="1"/>
          </p:cNvSpPr>
          <p:nvPr>
            <p:ph type="sldNum" sz="quarter" idx="14"/>
          </p:nvPr>
        </p:nvSpPr>
        <p:spPr/>
        <p:txBody>
          <a:bodyPr/>
          <a:lstStyle/>
          <a:p>
            <a:pPr>
              <a:defRPr/>
            </a:pPr>
            <a:fld id="{44E4CEA5-02CA-48E2-84C6-1E99C2C9CA79}" type="slidenum">
              <a:rPr lang="en-US" smtClean="0"/>
              <a:pPr>
                <a:defRPr/>
              </a:pPr>
              <a:t>24</a:t>
            </a:fld>
            <a:endParaRPr lang="en-US" dirty="0"/>
          </a:p>
        </p:txBody>
      </p:sp>
      <p:sp>
        <p:nvSpPr>
          <p:cNvPr id="12" name="Rectangle 11"/>
          <p:cNvSpPr/>
          <p:nvPr/>
        </p:nvSpPr>
        <p:spPr>
          <a:xfrm>
            <a:off x="544806" y="5778162"/>
            <a:ext cx="4027193" cy="276999"/>
          </a:xfrm>
          <a:prstGeom prst="rect">
            <a:avLst/>
          </a:prstGeom>
        </p:spPr>
        <p:txBody>
          <a:bodyPr wrap="none">
            <a:spAutoFit/>
          </a:bodyPr>
          <a:lstStyle/>
          <a:p>
            <a:r>
              <a:rPr lang="fr-FR" sz="1200" i="1" dirty="0">
                <a:solidFill>
                  <a:schemeClr val="dk1"/>
                </a:solidFill>
                <a:latin typeface="+mn-lt"/>
                <a:cs typeface="Times New Roman" panose="02020603050405020304" pitchFamily="18" charset="0"/>
              </a:rPr>
              <a:t>Source : DREES, modèle Trajectoire, hypothèses COR juin 2025</a:t>
            </a:r>
          </a:p>
        </p:txBody>
      </p:sp>
      <p:sp>
        <p:nvSpPr>
          <p:cNvPr id="2" name="Rectangle 1"/>
          <p:cNvSpPr/>
          <p:nvPr/>
        </p:nvSpPr>
        <p:spPr>
          <a:xfrm>
            <a:off x="462576" y="1413235"/>
            <a:ext cx="8218847" cy="646331"/>
          </a:xfrm>
          <a:prstGeom prst="rect">
            <a:avLst/>
          </a:prstGeom>
        </p:spPr>
        <p:txBody>
          <a:bodyPr wrap="square">
            <a:spAutoFit/>
          </a:bodyPr>
          <a:lstStyle/>
          <a:p>
            <a:pPr marL="285750" indent="-285750">
              <a:buFont typeface="Wingdings" panose="05000000000000000000" pitchFamily="2" charset="2"/>
              <a:buChar char="Ø"/>
            </a:pPr>
            <a:r>
              <a:rPr lang="fr-FR" altLang="fr-FR" dirty="0">
                <a:solidFill>
                  <a:srgbClr val="00368B"/>
                </a:solidFill>
              </a:rPr>
              <a:t>Dans les régimes de salariés du secteur privé, les effets de l’indexation des droits sur les prix (régime de base) et de la baisse du rendement Agirc-Arrco</a:t>
            </a:r>
          </a:p>
        </p:txBody>
      </p:sp>
      <p:sp>
        <p:nvSpPr>
          <p:cNvPr id="7" name="ZoneTexte 6">
            <a:extLst>
              <a:ext uri="{FF2B5EF4-FFF2-40B4-BE49-F238E27FC236}">
                <a16:creationId xmlns:a16="http://schemas.microsoft.com/office/drawing/2014/main" id="{EA4B0A66-986A-558F-4978-D55AB2674909}"/>
              </a:ext>
            </a:extLst>
          </p:cNvPr>
          <p:cNvSpPr txBox="1"/>
          <p:nvPr/>
        </p:nvSpPr>
        <p:spPr>
          <a:xfrm>
            <a:off x="576790" y="2170324"/>
            <a:ext cx="3995209" cy="584775"/>
          </a:xfrm>
          <a:prstGeom prst="rect">
            <a:avLst/>
          </a:prstGeom>
          <a:noFill/>
        </p:spPr>
        <p:txBody>
          <a:bodyPr wrap="square" rtlCol="0">
            <a:spAutoFit/>
          </a:bodyPr>
          <a:lstStyle/>
          <a:p>
            <a:pPr algn="ctr"/>
            <a:r>
              <a:rPr lang="fr-FR" sz="1600" b="1" dirty="0">
                <a:solidFill>
                  <a:schemeClr val="tx1">
                    <a:lumMod val="65000"/>
                    <a:lumOff val="35000"/>
                  </a:schemeClr>
                </a:solidFill>
              </a:rPr>
              <a:t>Taux de remplacement du non-cadre du secteur privé</a:t>
            </a:r>
          </a:p>
        </p:txBody>
      </p:sp>
      <p:sp>
        <p:nvSpPr>
          <p:cNvPr id="8" name="ZoneTexte 7">
            <a:extLst>
              <a:ext uri="{FF2B5EF4-FFF2-40B4-BE49-F238E27FC236}">
                <a16:creationId xmlns:a16="http://schemas.microsoft.com/office/drawing/2014/main" id="{C069E6F2-58E2-D51C-76A9-119042D82F9A}"/>
              </a:ext>
            </a:extLst>
          </p:cNvPr>
          <p:cNvSpPr txBox="1"/>
          <p:nvPr/>
        </p:nvSpPr>
        <p:spPr>
          <a:xfrm>
            <a:off x="4639957" y="2170324"/>
            <a:ext cx="4032000" cy="584775"/>
          </a:xfrm>
          <a:prstGeom prst="rect">
            <a:avLst/>
          </a:prstGeom>
          <a:noFill/>
        </p:spPr>
        <p:txBody>
          <a:bodyPr wrap="square" rtlCol="0">
            <a:spAutoFit/>
          </a:bodyPr>
          <a:lstStyle/>
          <a:p>
            <a:pPr algn="ctr"/>
            <a:r>
              <a:rPr lang="fr-FR" sz="1600" b="1" dirty="0">
                <a:solidFill>
                  <a:schemeClr val="tx1">
                    <a:lumMod val="65000"/>
                    <a:lumOff val="35000"/>
                  </a:schemeClr>
                </a:solidFill>
              </a:rPr>
              <a:t>Taux de remplacement du cadre du secteur privé</a:t>
            </a:r>
          </a:p>
        </p:txBody>
      </p:sp>
      <p:pic>
        <p:nvPicPr>
          <p:cNvPr id="3" name="Image 2">
            <a:extLst>
              <a:ext uri="{FF2B5EF4-FFF2-40B4-BE49-F238E27FC236}">
                <a16:creationId xmlns:a16="http://schemas.microsoft.com/office/drawing/2014/main" id="{09076A9B-E1FA-CBEF-1C5C-1E06F4F84055}"/>
              </a:ext>
            </a:extLst>
          </p:cNvPr>
          <p:cNvPicPr>
            <a:picLocks noChangeAspect="1"/>
          </p:cNvPicPr>
          <p:nvPr/>
        </p:nvPicPr>
        <p:blipFill>
          <a:blip r:embed="rId3"/>
          <a:stretch>
            <a:fillRect/>
          </a:stretch>
        </p:blipFill>
        <p:spPr>
          <a:xfrm>
            <a:off x="538733" y="2764728"/>
            <a:ext cx="8104632" cy="3003804"/>
          </a:xfrm>
          <a:prstGeom prst="rect">
            <a:avLst/>
          </a:prstGeom>
        </p:spPr>
      </p:pic>
    </p:spTree>
    <p:extLst>
      <p:ext uri="{BB962C8B-B14F-4D97-AF65-F5344CB8AC3E}">
        <p14:creationId xmlns:p14="http://schemas.microsoft.com/office/powerpoint/2010/main" val="3210138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Des taux de remplacement en baisse par génération</a:t>
            </a:r>
          </a:p>
        </p:txBody>
      </p:sp>
      <p:sp>
        <p:nvSpPr>
          <p:cNvPr id="4" name="Espace réservé du numéro de diapositive 3"/>
          <p:cNvSpPr>
            <a:spLocks noGrp="1"/>
          </p:cNvSpPr>
          <p:nvPr>
            <p:ph type="sldNum" sz="quarter" idx="14"/>
          </p:nvPr>
        </p:nvSpPr>
        <p:spPr/>
        <p:txBody>
          <a:bodyPr/>
          <a:lstStyle/>
          <a:p>
            <a:pPr>
              <a:defRPr/>
            </a:pPr>
            <a:fld id="{44E4CEA5-02CA-48E2-84C6-1E99C2C9CA79}" type="slidenum">
              <a:rPr lang="en-US" smtClean="0"/>
              <a:pPr>
                <a:defRPr/>
              </a:pPr>
              <a:t>25</a:t>
            </a:fld>
            <a:endParaRPr lang="en-US" dirty="0"/>
          </a:p>
        </p:txBody>
      </p:sp>
      <p:sp>
        <p:nvSpPr>
          <p:cNvPr id="12" name="Rectangle 11"/>
          <p:cNvSpPr/>
          <p:nvPr/>
        </p:nvSpPr>
        <p:spPr>
          <a:xfrm>
            <a:off x="544806" y="5778162"/>
            <a:ext cx="4027193" cy="276999"/>
          </a:xfrm>
          <a:prstGeom prst="rect">
            <a:avLst/>
          </a:prstGeom>
        </p:spPr>
        <p:txBody>
          <a:bodyPr wrap="none">
            <a:spAutoFit/>
          </a:bodyPr>
          <a:lstStyle/>
          <a:p>
            <a:r>
              <a:rPr lang="fr-FR" sz="1200" i="1" dirty="0">
                <a:solidFill>
                  <a:schemeClr val="dk1"/>
                </a:solidFill>
                <a:latin typeface="+mn-lt"/>
                <a:cs typeface="Times New Roman" panose="02020603050405020304" pitchFamily="18" charset="0"/>
              </a:rPr>
              <a:t>Source : DREES, modèle Trajectoire, hypothèses COR juin 2025</a:t>
            </a:r>
          </a:p>
        </p:txBody>
      </p:sp>
      <p:sp>
        <p:nvSpPr>
          <p:cNvPr id="7" name="ZoneTexte 6">
            <a:extLst>
              <a:ext uri="{FF2B5EF4-FFF2-40B4-BE49-F238E27FC236}">
                <a16:creationId xmlns:a16="http://schemas.microsoft.com/office/drawing/2014/main" id="{EA4B0A66-986A-558F-4978-D55AB2674909}"/>
              </a:ext>
            </a:extLst>
          </p:cNvPr>
          <p:cNvSpPr txBox="1"/>
          <p:nvPr/>
        </p:nvSpPr>
        <p:spPr>
          <a:xfrm>
            <a:off x="557740" y="2132224"/>
            <a:ext cx="4032000" cy="584775"/>
          </a:xfrm>
          <a:prstGeom prst="rect">
            <a:avLst/>
          </a:prstGeom>
          <a:noFill/>
        </p:spPr>
        <p:txBody>
          <a:bodyPr wrap="square" rtlCol="0">
            <a:spAutoFit/>
          </a:bodyPr>
          <a:lstStyle/>
          <a:p>
            <a:pPr algn="ctr"/>
            <a:r>
              <a:rPr lang="fr-FR" sz="1600" b="1" dirty="0">
                <a:solidFill>
                  <a:schemeClr val="tx1">
                    <a:lumMod val="65000"/>
                    <a:lumOff val="35000"/>
                  </a:schemeClr>
                </a:solidFill>
              </a:rPr>
              <a:t>Taux de remplacement du fonctionnaire de catégorie B avec part des primes stable</a:t>
            </a:r>
          </a:p>
        </p:txBody>
      </p:sp>
      <p:sp>
        <p:nvSpPr>
          <p:cNvPr id="8" name="ZoneTexte 7">
            <a:extLst>
              <a:ext uri="{FF2B5EF4-FFF2-40B4-BE49-F238E27FC236}">
                <a16:creationId xmlns:a16="http://schemas.microsoft.com/office/drawing/2014/main" id="{C069E6F2-58E2-D51C-76A9-119042D82F9A}"/>
              </a:ext>
            </a:extLst>
          </p:cNvPr>
          <p:cNvSpPr txBox="1"/>
          <p:nvPr/>
        </p:nvSpPr>
        <p:spPr>
          <a:xfrm>
            <a:off x="4639957" y="2132224"/>
            <a:ext cx="4032000" cy="584775"/>
          </a:xfrm>
          <a:prstGeom prst="rect">
            <a:avLst/>
          </a:prstGeom>
          <a:noFill/>
        </p:spPr>
        <p:txBody>
          <a:bodyPr wrap="square" rtlCol="0">
            <a:spAutoFit/>
          </a:bodyPr>
          <a:lstStyle/>
          <a:p>
            <a:pPr algn="ctr"/>
            <a:r>
              <a:rPr lang="fr-FR" sz="1600" b="1" dirty="0">
                <a:solidFill>
                  <a:schemeClr val="tx1">
                    <a:lumMod val="65000"/>
                    <a:lumOff val="35000"/>
                  </a:schemeClr>
                </a:solidFill>
              </a:rPr>
              <a:t>Taux de remplacement du fonctionnaire de catégorie B avec hausse part des primes</a:t>
            </a:r>
          </a:p>
        </p:txBody>
      </p:sp>
      <p:sp>
        <p:nvSpPr>
          <p:cNvPr id="6" name="Rectangle 5"/>
          <p:cNvSpPr/>
          <p:nvPr/>
        </p:nvSpPr>
        <p:spPr>
          <a:xfrm>
            <a:off x="635636" y="1298319"/>
            <a:ext cx="8008642" cy="646331"/>
          </a:xfrm>
          <a:prstGeom prst="rect">
            <a:avLst/>
          </a:prstGeom>
        </p:spPr>
        <p:txBody>
          <a:bodyPr wrap="square">
            <a:spAutoFit/>
          </a:bodyPr>
          <a:lstStyle/>
          <a:p>
            <a:pPr marL="285750" indent="-285750">
              <a:buFont typeface="Wingdings" panose="05000000000000000000" pitchFamily="2" charset="2"/>
              <a:buChar char="Ø"/>
            </a:pPr>
            <a:r>
              <a:rPr lang="fr-FR" altLang="fr-FR" dirty="0">
                <a:solidFill>
                  <a:srgbClr val="00368B"/>
                </a:solidFill>
              </a:rPr>
              <a:t>Dans les régimes de fonctionnaires, les effets de l’augmentation de la part des primes</a:t>
            </a:r>
          </a:p>
        </p:txBody>
      </p:sp>
      <p:pic>
        <p:nvPicPr>
          <p:cNvPr id="2" name="Image 1">
            <a:extLst>
              <a:ext uri="{FF2B5EF4-FFF2-40B4-BE49-F238E27FC236}">
                <a16:creationId xmlns:a16="http://schemas.microsoft.com/office/drawing/2014/main" id="{4A97D7FC-45F9-06FA-769C-A73DA4D78BA4}"/>
              </a:ext>
            </a:extLst>
          </p:cNvPr>
          <p:cNvPicPr>
            <a:picLocks noChangeAspect="1"/>
          </p:cNvPicPr>
          <p:nvPr/>
        </p:nvPicPr>
        <p:blipFill>
          <a:blip r:embed="rId3"/>
          <a:stretch>
            <a:fillRect/>
          </a:stretch>
        </p:blipFill>
        <p:spPr>
          <a:xfrm>
            <a:off x="542940" y="2716999"/>
            <a:ext cx="8129016" cy="2994660"/>
          </a:xfrm>
          <a:prstGeom prst="rect">
            <a:avLst/>
          </a:prstGeom>
        </p:spPr>
      </p:pic>
    </p:spTree>
    <p:extLst>
      <p:ext uri="{BB962C8B-B14F-4D97-AF65-F5344CB8AC3E}">
        <p14:creationId xmlns:p14="http://schemas.microsoft.com/office/powerpoint/2010/main" val="3595298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Les taux de remplacement médians par génération pour les retraités, anciens salariés, à carrière complète</a:t>
            </a:r>
          </a:p>
        </p:txBody>
      </p:sp>
      <p:sp>
        <p:nvSpPr>
          <p:cNvPr id="4" name="Espace réservé du numéro de diapositive 3"/>
          <p:cNvSpPr>
            <a:spLocks noGrp="1"/>
          </p:cNvSpPr>
          <p:nvPr>
            <p:ph type="sldNum" sz="quarter" idx="14"/>
          </p:nvPr>
        </p:nvSpPr>
        <p:spPr/>
        <p:txBody>
          <a:bodyPr/>
          <a:lstStyle/>
          <a:p>
            <a:pPr>
              <a:defRPr/>
            </a:pPr>
            <a:fld id="{44E4CEA5-02CA-48E2-84C6-1E99C2C9CA79}" type="slidenum">
              <a:rPr lang="en-US" smtClean="0"/>
              <a:pPr>
                <a:defRPr/>
              </a:pPr>
              <a:t>26</a:t>
            </a:fld>
            <a:endParaRPr lang="en-US" dirty="0"/>
          </a:p>
        </p:txBody>
      </p:sp>
      <p:sp>
        <p:nvSpPr>
          <p:cNvPr id="12" name="Rectangle 11"/>
          <p:cNvSpPr/>
          <p:nvPr/>
        </p:nvSpPr>
        <p:spPr>
          <a:xfrm>
            <a:off x="235549" y="5500847"/>
            <a:ext cx="2921505" cy="276999"/>
          </a:xfrm>
          <a:prstGeom prst="rect">
            <a:avLst/>
          </a:prstGeom>
        </p:spPr>
        <p:txBody>
          <a:bodyPr wrap="none">
            <a:spAutoFit/>
          </a:bodyPr>
          <a:lstStyle/>
          <a:p>
            <a:r>
              <a:rPr lang="fr-FR" sz="1200" i="1" dirty="0">
                <a:solidFill>
                  <a:schemeClr val="dk1"/>
                </a:solidFill>
                <a:latin typeface="+mn-lt"/>
                <a:cs typeface="Times New Roman" panose="02020603050405020304" pitchFamily="18" charset="0"/>
              </a:rPr>
              <a:t>Source : DREES, EIR2016, panel tous salariés</a:t>
            </a:r>
          </a:p>
        </p:txBody>
      </p:sp>
      <p:sp>
        <p:nvSpPr>
          <p:cNvPr id="7" name="ZoneTexte 6">
            <a:extLst>
              <a:ext uri="{FF2B5EF4-FFF2-40B4-BE49-F238E27FC236}">
                <a16:creationId xmlns:a16="http://schemas.microsoft.com/office/drawing/2014/main" id="{EA4B0A66-986A-558F-4978-D55AB2674909}"/>
              </a:ext>
            </a:extLst>
          </p:cNvPr>
          <p:cNvSpPr txBox="1"/>
          <p:nvPr/>
        </p:nvSpPr>
        <p:spPr>
          <a:xfrm>
            <a:off x="235549" y="2442602"/>
            <a:ext cx="4336450" cy="338554"/>
          </a:xfrm>
          <a:prstGeom prst="rect">
            <a:avLst/>
          </a:prstGeom>
          <a:noFill/>
        </p:spPr>
        <p:txBody>
          <a:bodyPr wrap="square" rtlCol="0">
            <a:spAutoFit/>
          </a:bodyPr>
          <a:lstStyle/>
          <a:p>
            <a:pPr algn="ctr"/>
            <a:r>
              <a:rPr lang="fr-FR" sz="1600" b="1" dirty="0">
                <a:solidFill>
                  <a:schemeClr val="tx1">
                    <a:lumMod val="65000"/>
                    <a:lumOff val="35000"/>
                  </a:schemeClr>
                </a:solidFill>
              </a:rPr>
              <a:t>Femmes</a:t>
            </a:r>
          </a:p>
        </p:txBody>
      </p:sp>
      <p:sp>
        <p:nvSpPr>
          <p:cNvPr id="8" name="ZoneTexte 7">
            <a:extLst>
              <a:ext uri="{FF2B5EF4-FFF2-40B4-BE49-F238E27FC236}">
                <a16:creationId xmlns:a16="http://schemas.microsoft.com/office/drawing/2014/main" id="{C069E6F2-58E2-D51C-76A9-119042D82F9A}"/>
              </a:ext>
            </a:extLst>
          </p:cNvPr>
          <p:cNvSpPr txBox="1"/>
          <p:nvPr/>
        </p:nvSpPr>
        <p:spPr>
          <a:xfrm>
            <a:off x="4566250" y="2442602"/>
            <a:ext cx="4336450" cy="338554"/>
          </a:xfrm>
          <a:prstGeom prst="rect">
            <a:avLst/>
          </a:prstGeom>
          <a:noFill/>
        </p:spPr>
        <p:txBody>
          <a:bodyPr wrap="square" rtlCol="0">
            <a:spAutoFit/>
          </a:bodyPr>
          <a:lstStyle/>
          <a:p>
            <a:pPr algn="ctr"/>
            <a:r>
              <a:rPr lang="fr-FR" sz="1600" b="1" dirty="0">
                <a:solidFill>
                  <a:schemeClr val="tx1">
                    <a:lumMod val="65000"/>
                    <a:lumOff val="35000"/>
                  </a:schemeClr>
                </a:solidFill>
              </a:rPr>
              <a:t>Hommes</a:t>
            </a:r>
          </a:p>
        </p:txBody>
      </p:sp>
      <p:pic>
        <p:nvPicPr>
          <p:cNvPr id="3" name="Image 2">
            <a:extLst>
              <a:ext uri="{FF2B5EF4-FFF2-40B4-BE49-F238E27FC236}">
                <a16:creationId xmlns:a16="http://schemas.microsoft.com/office/drawing/2014/main" id="{74767A6E-E59E-303C-5A99-E9942C804179}"/>
              </a:ext>
            </a:extLst>
          </p:cNvPr>
          <p:cNvPicPr>
            <a:picLocks noChangeAspect="1"/>
          </p:cNvPicPr>
          <p:nvPr/>
        </p:nvPicPr>
        <p:blipFill>
          <a:blip r:embed="rId3"/>
          <a:stretch>
            <a:fillRect/>
          </a:stretch>
        </p:blipFill>
        <p:spPr>
          <a:xfrm>
            <a:off x="235549" y="2838186"/>
            <a:ext cx="8667151" cy="2605631"/>
          </a:xfrm>
          <a:prstGeom prst="rect">
            <a:avLst/>
          </a:prstGeom>
        </p:spPr>
      </p:pic>
    </p:spTree>
    <p:extLst>
      <p:ext uri="{BB962C8B-B14F-4D97-AF65-F5344CB8AC3E}">
        <p14:creationId xmlns:p14="http://schemas.microsoft.com/office/powerpoint/2010/main" val="2143508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27</a:t>
            </a:fld>
            <a:endParaRPr lang="en-US" dirty="0"/>
          </a:p>
        </p:txBody>
      </p:sp>
      <p:sp>
        <p:nvSpPr>
          <p:cNvPr id="32772" name="Espace réservé du contenu 1"/>
          <p:cNvSpPr txBox="1">
            <a:spLocks/>
          </p:cNvSpPr>
          <p:nvPr/>
        </p:nvSpPr>
        <p:spPr bwMode="auto">
          <a:xfrm>
            <a:off x="990375" y="1780369"/>
            <a:ext cx="7007733" cy="442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5725" eaLnBrk="0" hangingPunct="0">
              <a:defRPr>
                <a:solidFill>
                  <a:schemeClr val="tx1"/>
                </a:solidFill>
                <a:latin typeface="Calibri" pitchFamily="34" charset="0"/>
                <a:cs typeface="Arial" charset="0"/>
              </a:defRPr>
            </a:lvl1pPr>
            <a:lvl2pPr marL="628650" indent="-266700" eaLnBrk="0" hangingPunct="0">
              <a:defRPr>
                <a:solidFill>
                  <a:schemeClr val="tx1"/>
                </a:solidFill>
                <a:latin typeface="Calibri" pitchFamily="34" charset="0"/>
                <a:cs typeface="Arial" charset="0"/>
              </a:defRPr>
            </a:lvl2pPr>
            <a:lvl3pPr marL="714375" indent="-352425"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a:spcBef>
                <a:spcPct val="20000"/>
              </a:spcBef>
              <a:buFont typeface="Arial" charset="0"/>
              <a:buNone/>
            </a:pPr>
            <a:r>
              <a:rPr lang="fr-FR" altLang="fr-FR" sz="1600" b="1" dirty="0">
                <a:solidFill>
                  <a:schemeClr val="tx1">
                    <a:lumMod val="65000"/>
                    <a:lumOff val="35000"/>
                  </a:schemeClr>
                </a:solidFill>
              </a:rPr>
              <a:t>Niveau de vie individuel moyen relatif des retraités et des actifs en 2022</a:t>
            </a:r>
          </a:p>
          <a:p>
            <a:pPr algn="ctr">
              <a:spcBef>
                <a:spcPct val="20000"/>
              </a:spcBef>
              <a:buFont typeface="Arial" charset="0"/>
              <a:buNone/>
            </a:pPr>
            <a:r>
              <a:rPr lang="fr-FR" altLang="fr-FR" sz="1600" b="1" dirty="0">
                <a:solidFill>
                  <a:schemeClr val="tx1">
                    <a:lumMod val="65000"/>
                    <a:lumOff val="35000"/>
                  </a:schemeClr>
                </a:solidFill>
              </a:rPr>
              <a:t>(100 % pour l’ensemble de la population) </a:t>
            </a:r>
            <a:endParaRPr lang="fr-FR" altLang="fr-FR" sz="2400" b="1" dirty="0">
              <a:solidFill>
                <a:schemeClr val="tx1">
                  <a:lumMod val="65000"/>
                  <a:lumOff val="35000"/>
                </a:schemeClr>
              </a:solidFill>
            </a:endParaRPr>
          </a:p>
        </p:txBody>
      </p:sp>
      <p:sp>
        <p:nvSpPr>
          <p:cNvPr id="32773" name="Espace réservé du contenu 2"/>
          <p:cNvSpPr txBox="1">
            <a:spLocks/>
          </p:cNvSpPr>
          <p:nvPr/>
        </p:nvSpPr>
        <p:spPr bwMode="auto">
          <a:xfrm>
            <a:off x="881063" y="557213"/>
            <a:ext cx="78930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2800" b="1" dirty="0">
                <a:solidFill>
                  <a:srgbClr val="00368B"/>
                </a:solidFill>
              </a:rPr>
              <a:t>Le niveau de vie des retraités est proche de celui des actifs en prenant en compte les loyers imputés</a:t>
            </a:r>
            <a:endParaRPr lang="fr-FR" altLang="fr-FR" sz="2800" b="1" dirty="0">
              <a:solidFill>
                <a:srgbClr val="FF0000"/>
              </a:solidFill>
            </a:endParaRPr>
          </a:p>
        </p:txBody>
      </p:sp>
      <p:sp>
        <p:nvSpPr>
          <p:cNvPr id="5" name="Rectangle 4"/>
          <p:cNvSpPr/>
          <p:nvPr/>
        </p:nvSpPr>
        <p:spPr>
          <a:xfrm>
            <a:off x="774441" y="5891794"/>
            <a:ext cx="7379184" cy="461665"/>
          </a:xfrm>
          <a:prstGeom prst="rect">
            <a:avLst/>
          </a:prstGeom>
        </p:spPr>
        <p:txBody>
          <a:bodyPr wrap="square">
            <a:spAutoFit/>
          </a:bodyPr>
          <a:lstStyle/>
          <a:p>
            <a:r>
              <a:rPr lang="fr-FR" sz="1200" i="1" dirty="0">
                <a:latin typeface="+mj-lt"/>
                <a:ea typeface="Calibri" panose="020F0502020204030204" pitchFamily="34" charset="0"/>
              </a:rPr>
              <a:t>Source : INSEE-DGFiP-CNAF-CNAV-CCMSA, enquête Revenus fiscaux et sociaux 2022 ; estimation SG-COR pour le niveau de vie avec loyers imputés.</a:t>
            </a:r>
            <a:endParaRPr lang="fr-FR" sz="1200" dirty="0">
              <a:latin typeface="+mj-lt"/>
            </a:endParaRPr>
          </a:p>
        </p:txBody>
      </p:sp>
      <p:pic>
        <p:nvPicPr>
          <p:cNvPr id="2" name="Image 1">
            <a:extLst>
              <a:ext uri="{FF2B5EF4-FFF2-40B4-BE49-F238E27FC236}">
                <a16:creationId xmlns:a16="http://schemas.microsoft.com/office/drawing/2014/main" id="{0DFB5A3A-1A79-278C-7D81-6DB61019AD76}"/>
              </a:ext>
            </a:extLst>
          </p:cNvPr>
          <p:cNvPicPr>
            <a:picLocks noChangeAspect="1"/>
          </p:cNvPicPr>
          <p:nvPr/>
        </p:nvPicPr>
        <p:blipFill>
          <a:blip r:embed="rId3"/>
          <a:stretch>
            <a:fillRect/>
          </a:stretch>
        </p:blipFill>
        <p:spPr>
          <a:xfrm>
            <a:off x="990375" y="2383310"/>
            <a:ext cx="7007733" cy="3480709"/>
          </a:xfrm>
          <a:prstGeom prst="rect">
            <a:avLst/>
          </a:prstGeom>
        </p:spPr>
      </p:pic>
    </p:spTree>
    <p:extLst>
      <p:ext uri="{BB962C8B-B14F-4D97-AF65-F5344CB8AC3E}">
        <p14:creationId xmlns:p14="http://schemas.microsoft.com/office/powerpoint/2010/main" val="1626436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44A913A4-9DF1-92D1-690F-4484E5E43D32}"/>
              </a:ext>
            </a:extLst>
          </p:cNvPr>
          <p:cNvPicPr>
            <a:picLocks noChangeAspect="1"/>
          </p:cNvPicPr>
          <p:nvPr/>
        </p:nvPicPr>
        <p:blipFill>
          <a:blip r:embed="rId3"/>
          <a:stretch>
            <a:fillRect/>
          </a:stretch>
        </p:blipFill>
        <p:spPr>
          <a:xfrm>
            <a:off x="0" y="2484156"/>
            <a:ext cx="9144000" cy="2902741"/>
          </a:xfrm>
          <a:prstGeom prst="rect">
            <a:avLst/>
          </a:prstGeom>
        </p:spPr>
      </p:pic>
      <p:sp>
        <p:nvSpPr>
          <p:cNvPr id="4" name="Espace réservé du numéro de diapositive 3"/>
          <p:cNvSpPr>
            <a:spLocks noGrp="1"/>
          </p:cNvSpPr>
          <p:nvPr>
            <p:ph type="sldNum" sz="quarter" idx="14"/>
          </p:nvPr>
        </p:nvSpPr>
        <p:spPr/>
        <p:txBody>
          <a:bodyPr/>
          <a:lstStyle/>
          <a:p>
            <a:pPr>
              <a:defRPr/>
            </a:pPr>
            <a:fld id="{9F3EFED2-9D5C-4947-8DDC-4B4007AF6DF9}" type="slidenum">
              <a:rPr lang="en-US" smtClean="0"/>
              <a:pPr>
                <a:defRPr/>
              </a:pPr>
              <a:t>28</a:t>
            </a:fld>
            <a:endParaRPr lang="en-US" dirty="0"/>
          </a:p>
        </p:txBody>
      </p:sp>
      <p:sp>
        <p:nvSpPr>
          <p:cNvPr id="32773" name="Espace réservé du contenu 2"/>
          <p:cNvSpPr txBox="1">
            <a:spLocks/>
          </p:cNvSpPr>
          <p:nvPr/>
        </p:nvSpPr>
        <p:spPr bwMode="auto">
          <a:xfrm>
            <a:off x="881063" y="557213"/>
            <a:ext cx="8179734"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fr-FR" altLang="fr-FR" sz="2800" b="1" dirty="0">
                <a:solidFill>
                  <a:srgbClr val="00368B"/>
                </a:solidFill>
              </a:rPr>
              <a:t>Le niveau de vie relatif des personnes âgées est élevé en France et leur taux de pauvreté </a:t>
            </a:r>
            <a:r>
              <a:rPr lang="fr-FR" altLang="fr-FR" sz="2800" b="1" dirty="0" smtClean="0">
                <a:solidFill>
                  <a:srgbClr val="00368B"/>
                </a:solidFill>
              </a:rPr>
              <a:t>faible - 2022</a:t>
            </a:r>
            <a:endParaRPr lang="fr-FR" altLang="fr-FR" sz="2800" b="1" dirty="0">
              <a:solidFill>
                <a:srgbClr val="FF0000"/>
              </a:solidFill>
            </a:endParaRPr>
          </a:p>
        </p:txBody>
      </p:sp>
      <p:sp>
        <p:nvSpPr>
          <p:cNvPr id="5" name="Rectangle 4"/>
          <p:cNvSpPr/>
          <p:nvPr/>
        </p:nvSpPr>
        <p:spPr>
          <a:xfrm>
            <a:off x="47296" y="5407772"/>
            <a:ext cx="7379184" cy="461665"/>
          </a:xfrm>
          <a:prstGeom prst="rect">
            <a:avLst/>
          </a:prstGeom>
        </p:spPr>
        <p:txBody>
          <a:bodyPr wrap="square">
            <a:spAutoFit/>
          </a:bodyPr>
          <a:lstStyle/>
          <a:p>
            <a:r>
              <a:rPr lang="fr-FR" sz="1200" i="1" dirty="0">
                <a:latin typeface="+mj-lt"/>
                <a:ea typeface="Calibri" panose="020F0502020204030204" pitchFamily="34" charset="0"/>
              </a:rPr>
              <a:t>Source : OCDE</a:t>
            </a:r>
          </a:p>
          <a:p>
            <a:r>
              <a:rPr lang="fr-FR" sz="1200" i="1" dirty="0">
                <a:latin typeface="+mj-lt"/>
                <a:ea typeface="Calibri" panose="020F0502020204030204" pitchFamily="34" charset="0"/>
              </a:rPr>
              <a:t>Les pays sont classés par ordre croissant de niveau de vie et taux de pauvreté des 65 ans et +</a:t>
            </a:r>
            <a:endParaRPr lang="fr-FR" sz="1200" dirty="0">
              <a:latin typeface="+mj-lt"/>
            </a:endParaRPr>
          </a:p>
        </p:txBody>
      </p:sp>
      <p:sp>
        <p:nvSpPr>
          <p:cNvPr id="6" name="ZoneTexte 5">
            <a:extLst>
              <a:ext uri="{FF2B5EF4-FFF2-40B4-BE49-F238E27FC236}">
                <a16:creationId xmlns:a16="http://schemas.microsoft.com/office/drawing/2014/main" id="{1D5AA05D-287A-37EE-AB7E-188B210533A8}"/>
              </a:ext>
            </a:extLst>
          </p:cNvPr>
          <p:cNvSpPr txBox="1"/>
          <p:nvPr/>
        </p:nvSpPr>
        <p:spPr>
          <a:xfrm>
            <a:off x="51671" y="2124728"/>
            <a:ext cx="4536000" cy="338554"/>
          </a:xfrm>
          <a:prstGeom prst="rect">
            <a:avLst/>
          </a:prstGeom>
          <a:noFill/>
        </p:spPr>
        <p:txBody>
          <a:bodyPr wrap="square" rtlCol="0">
            <a:spAutoFit/>
          </a:bodyPr>
          <a:lstStyle/>
          <a:p>
            <a:pPr algn="ctr"/>
            <a:r>
              <a:rPr lang="fr-FR" sz="1600" b="1" dirty="0">
                <a:solidFill>
                  <a:schemeClr val="tx1">
                    <a:lumMod val="65000"/>
                    <a:lumOff val="35000"/>
                  </a:schemeClr>
                </a:solidFill>
              </a:rPr>
              <a:t>Niveau de </a:t>
            </a:r>
            <a:r>
              <a:rPr lang="fr-FR" sz="1600" b="1" dirty="0" smtClean="0">
                <a:solidFill>
                  <a:schemeClr val="tx1">
                    <a:lumMod val="65000"/>
                    <a:lumOff val="35000"/>
                  </a:schemeClr>
                </a:solidFill>
              </a:rPr>
              <a:t>vie </a:t>
            </a:r>
            <a:endParaRPr lang="fr-FR" sz="1600" b="1" dirty="0">
              <a:solidFill>
                <a:schemeClr val="tx1">
                  <a:lumMod val="65000"/>
                  <a:lumOff val="35000"/>
                </a:schemeClr>
              </a:solidFill>
            </a:endParaRPr>
          </a:p>
        </p:txBody>
      </p:sp>
      <p:sp>
        <p:nvSpPr>
          <p:cNvPr id="7" name="ZoneTexte 6">
            <a:extLst>
              <a:ext uri="{FF2B5EF4-FFF2-40B4-BE49-F238E27FC236}">
                <a16:creationId xmlns:a16="http://schemas.microsoft.com/office/drawing/2014/main" id="{55A0F69D-CA1C-0E9A-D1B0-2223E8B447F2}"/>
              </a:ext>
            </a:extLst>
          </p:cNvPr>
          <p:cNvSpPr txBox="1"/>
          <p:nvPr/>
        </p:nvSpPr>
        <p:spPr>
          <a:xfrm>
            <a:off x="4572000" y="2124728"/>
            <a:ext cx="4488797" cy="338554"/>
          </a:xfrm>
          <a:prstGeom prst="rect">
            <a:avLst/>
          </a:prstGeom>
          <a:noFill/>
        </p:spPr>
        <p:txBody>
          <a:bodyPr wrap="square" rtlCol="0">
            <a:spAutoFit/>
          </a:bodyPr>
          <a:lstStyle/>
          <a:p>
            <a:pPr algn="ctr"/>
            <a:r>
              <a:rPr lang="fr-FR" sz="1600" b="1" dirty="0">
                <a:solidFill>
                  <a:schemeClr val="tx1">
                    <a:lumMod val="65000"/>
                    <a:lumOff val="35000"/>
                  </a:schemeClr>
                </a:solidFill>
              </a:rPr>
              <a:t>Taux de pauvreté (seuil de 50%)</a:t>
            </a:r>
          </a:p>
        </p:txBody>
      </p:sp>
      <p:pic>
        <p:nvPicPr>
          <p:cNvPr id="9" name="Image 8">
            <a:extLst>
              <a:ext uri="{FF2B5EF4-FFF2-40B4-BE49-F238E27FC236}">
                <a16:creationId xmlns:a16="http://schemas.microsoft.com/office/drawing/2014/main" id="{4A13351C-2130-FCB0-FD2E-11DD45CBEF1D}"/>
              </a:ext>
            </a:extLst>
          </p:cNvPr>
          <p:cNvPicPr>
            <a:picLocks noChangeAspect="1"/>
          </p:cNvPicPr>
          <p:nvPr/>
        </p:nvPicPr>
        <p:blipFill>
          <a:blip r:embed="rId4"/>
          <a:stretch>
            <a:fillRect/>
          </a:stretch>
        </p:blipFill>
        <p:spPr>
          <a:xfrm flipH="1" flipV="1">
            <a:off x="3347599" y="2386390"/>
            <a:ext cx="353302" cy="353302"/>
          </a:xfrm>
          <a:prstGeom prst="rect">
            <a:avLst/>
          </a:prstGeom>
        </p:spPr>
      </p:pic>
      <p:pic>
        <p:nvPicPr>
          <p:cNvPr id="10" name="Image 9">
            <a:extLst>
              <a:ext uri="{FF2B5EF4-FFF2-40B4-BE49-F238E27FC236}">
                <a16:creationId xmlns:a16="http://schemas.microsoft.com/office/drawing/2014/main" id="{2F45D474-738D-B0B8-69C7-E768491B868C}"/>
              </a:ext>
            </a:extLst>
          </p:cNvPr>
          <p:cNvPicPr>
            <a:picLocks noChangeAspect="1"/>
          </p:cNvPicPr>
          <p:nvPr/>
        </p:nvPicPr>
        <p:blipFill>
          <a:blip r:embed="rId4"/>
          <a:stretch>
            <a:fillRect/>
          </a:stretch>
        </p:blipFill>
        <p:spPr>
          <a:xfrm flipH="1" flipV="1">
            <a:off x="5266448" y="3189983"/>
            <a:ext cx="353302" cy="353302"/>
          </a:xfrm>
          <a:prstGeom prst="rect">
            <a:avLst/>
          </a:prstGeom>
        </p:spPr>
      </p:pic>
    </p:spTree>
    <p:extLst>
      <p:ext uri="{BB962C8B-B14F-4D97-AF65-F5344CB8AC3E}">
        <p14:creationId xmlns:p14="http://schemas.microsoft.com/office/powerpoint/2010/main" val="225283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335963"/>
            <a:ext cx="7870372" cy="4708981"/>
          </a:xfrm>
          <a:prstGeom prst="rect">
            <a:avLst/>
          </a:prstGeom>
          <a:noFill/>
        </p:spPr>
        <p:txBody>
          <a:bodyPr wrap="square" rtlCol="0">
            <a:spAutoFit/>
          </a:bodyPr>
          <a:lstStyle/>
          <a:p>
            <a:r>
              <a:rPr lang="fr-FR" sz="4000" b="1" dirty="0">
                <a:solidFill>
                  <a:srgbClr val="00368B"/>
                </a:solidFill>
              </a:rPr>
              <a:t>3. La situation financière</a:t>
            </a:r>
          </a:p>
          <a:p>
            <a:pPr marL="1076325" lvl="1" indent="-619125">
              <a:buFont typeface="Wingdings" panose="05000000000000000000" pitchFamily="2" charset="2"/>
              <a:buChar char="Ø"/>
            </a:pPr>
            <a:r>
              <a:rPr lang="fr-FR" sz="3600" b="1" dirty="0">
                <a:solidFill>
                  <a:srgbClr val="00368B"/>
                </a:solidFill>
              </a:rPr>
              <a:t>Les dépenses</a:t>
            </a:r>
          </a:p>
          <a:p>
            <a:pPr marL="1076325" lvl="1" indent="-619125">
              <a:buFont typeface="Wingdings" panose="05000000000000000000" pitchFamily="2" charset="2"/>
              <a:buChar char="Ø"/>
            </a:pPr>
            <a:r>
              <a:rPr lang="fr-FR" sz="3600" b="1" dirty="0">
                <a:solidFill>
                  <a:srgbClr val="00368B"/>
                </a:solidFill>
              </a:rPr>
              <a:t>Les ressources</a:t>
            </a:r>
          </a:p>
          <a:p>
            <a:pPr marL="1076325" lvl="1" indent="-619125">
              <a:buFont typeface="Wingdings" panose="05000000000000000000" pitchFamily="2" charset="2"/>
              <a:buChar char="Ø"/>
            </a:pPr>
            <a:r>
              <a:rPr lang="fr-FR" sz="3600" b="1" dirty="0">
                <a:solidFill>
                  <a:schemeClr val="accent1">
                    <a:lumMod val="40000"/>
                    <a:lumOff val="60000"/>
                  </a:schemeClr>
                </a:solidFill>
              </a:rPr>
              <a:t>Le solde</a:t>
            </a:r>
          </a:p>
          <a:p>
            <a:pPr marL="1076325" lvl="1" indent="-619125">
              <a:buFont typeface="Wingdings" panose="05000000000000000000" pitchFamily="2" charset="2"/>
              <a:buChar char="Ø"/>
            </a:pPr>
            <a:r>
              <a:rPr lang="fr-FR" sz="3600" b="1" dirty="0">
                <a:solidFill>
                  <a:schemeClr val="accent1">
                    <a:lumMod val="40000"/>
                    <a:lumOff val="60000"/>
                  </a:schemeClr>
                </a:solidFill>
              </a:rPr>
              <a:t>Les ajustements nécessaires</a:t>
            </a:r>
          </a:p>
          <a:p>
            <a:pPr marL="1076325" lvl="1" indent="-619125">
              <a:buFont typeface="Wingdings" panose="05000000000000000000" pitchFamily="2" charset="2"/>
              <a:buChar char="Ø"/>
            </a:pPr>
            <a:r>
              <a:rPr lang="fr-FR" sz="3600" b="1" dirty="0">
                <a:solidFill>
                  <a:schemeClr val="accent1">
                    <a:lumMod val="40000"/>
                    <a:lumOff val="60000"/>
                  </a:schemeClr>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29</a:t>
            </a:fld>
            <a:endParaRPr lang="fr-FR" dirty="0"/>
          </a:p>
        </p:txBody>
      </p:sp>
    </p:spTree>
    <p:extLst>
      <p:ext uri="{BB962C8B-B14F-4D97-AF65-F5344CB8AC3E}">
        <p14:creationId xmlns:p14="http://schemas.microsoft.com/office/powerpoint/2010/main" val="3908035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2088438"/>
            <a:ext cx="7870372" cy="2554545"/>
          </a:xfrm>
          <a:prstGeom prst="rect">
            <a:avLst/>
          </a:prstGeom>
          <a:noFill/>
        </p:spPr>
        <p:txBody>
          <a:bodyPr wrap="square" rtlCol="0">
            <a:spAutoFit/>
          </a:bodyPr>
          <a:lstStyle/>
          <a:p>
            <a:r>
              <a:rPr lang="fr-FR" sz="4000" b="1" dirty="0">
                <a:solidFill>
                  <a:srgbClr val="00368B"/>
                </a:solidFill>
              </a:rPr>
              <a:t>1. Le contexte du rapport annuel de 2025</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a:t>
            </a:fld>
            <a:endParaRPr lang="fr-FR" dirty="0"/>
          </a:p>
        </p:txBody>
      </p:sp>
    </p:spTree>
    <p:extLst>
      <p:ext uri="{BB962C8B-B14F-4D97-AF65-F5344CB8AC3E}">
        <p14:creationId xmlns:p14="http://schemas.microsoft.com/office/powerpoint/2010/main" val="2360273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041237C-6BF9-437F-03D6-65D94376C4C3}"/>
              </a:ext>
            </a:extLst>
          </p:cNvPr>
          <p:cNvPicPr>
            <a:picLocks noChangeAspect="1"/>
          </p:cNvPicPr>
          <p:nvPr/>
        </p:nvPicPr>
        <p:blipFill>
          <a:blip r:embed="rId3"/>
          <a:stretch>
            <a:fillRect/>
          </a:stretch>
        </p:blipFill>
        <p:spPr>
          <a:xfrm>
            <a:off x="246305" y="2200154"/>
            <a:ext cx="6896100" cy="4010025"/>
          </a:xfrm>
          <a:prstGeom prst="rect">
            <a:avLst/>
          </a:prstGeom>
        </p:spPr>
      </p:pic>
      <p:sp>
        <p:nvSpPr>
          <p:cNvPr id="9" name="Rectangle 8"/>
          <p:cNvSpPr/>
          <p:nvPr/>
        </p:nvSpPr>
        <p:spPr>
          <a:xfrm>
            <a:off x="227255" y="2576665"/>
            <a:ext cx="8529600" cy="612000"/>
          </a:xfrm>
          <a:prstGeom prst="rect">
            <a:avLst/>
          </a:prstGeom>
          <a:noFill/>
          <a:ln w="28575">
            <a:solidFill>
              <a:srgbClr val="0066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Rectangle 11"/>
          <p:cNvSpPr/>
          <p:nvPr/>
        </p:nvSpPr>
        <p:spPr>
          <a:xfrm>
            <a:off x="227255" y="3188665"/>
            <a:ext cx="8529600" cy="3021514"/>
          </a:xfrm>
          <a:prstGeom prst="rect">
            <a:avLst/>
          </a:prstGeom>
          <a:noFill/>
          <a:ln w="28575">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4"/>
          </p:nvPr>
        </p:nvSpPr>
        <p:spPr/>
        <p:txBody>
          <a:bodyPr/>
          <a:lstStyle/>
          <a:p>
            <a:pPr>
              <a:defRPr/>
            </a:pPr>
            <a:fld id="{4CE18499-92E4-413A-942B-6E883DBC42AE}" type="slidenum">
              <a:rPr lang="en-US" smtClean="0"/>
              <a:pPr>
                <a:defRPr/>
              </a:pPr>
              <a:t>30</a:t>
            </a:fld>
            <a:endParaRPr lang="en-US" dirty="0"/>
          </a:p>
        </p:txBody>
      </p:sp>
      <p:sp>
        <p:nvSpPr>
          <p:cNvPr id="24579" name="Espace réservé du contenu 2"/>
          <p:cNvSpPr>
            <a:spLocks noGrp="1"/>
          </p:cNvSpPr>
          <p:nvPr>
            <p:ph idx="13"/>
          </p:nvPr>
        </p:nvSpPr>
        <p:spPr bwMode="auto">
          <a:xfrm>
            <a:off x="100965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dirty="0"/>
              <a:t>Les ressources du système de retraite</a:t>
            </a:r>
          </a:p>
        </p:txBody>
      </p:sp>
      <p:sp>
        <p:nvSpPr>
          <p:cNvPr id="8" name="Rectangle 7"/>
          <p:cNvSpPr/>
          <p:nvPr/>
        </p:nvSpPr>
        <p:spPr>
          <a:xfrm>
            <a:off x="213900" y="1577052"/>
            <a:ext cx="6928505" cy="584775"/>
          </a:xfrm>
          <a:prstGeom prst="rect">
            <a:avLst/>
          </a:prstGeom>
        </p:spPr>
        <p:txBody>
          <a:bodyPr wrap="square">
            <a:spAutoFit/>
          </a:bodyPr>
          <a:lstStyle/>
          <a:p>
            <a:pPr algn="ctr"/>
            <a:r>
              <a:rPr lang="fr-FR" sz="1600" b="1" dirty="0">
                <a:solidFill>
                  <a:schemeClr val="tx1">
                    <a:lumMod val="65000"/>
                    <a:lumOff val="35000"/>
                  </a:schemeClr>
                </a:solidFill>
              </a:rPr>
              <a:t>Ressources (y compris produits financiers) et structure du financement du système de retraite en 2024</a:t>
            </a:r>
          </a:p>
        </p:txBody>
      </p:sp>
      <p:sp>
        <p:nvSpPr>
          <p:cNvPr id="11" name="Rectangle 10"/>
          <p:cNvSpPr/>
          <p:nvPr/>
        </p:nvSpPr>
        <p:spPr>
          <a:xfrm>
            <a:off x="222878" y="6224877"/>
            <a:ext cx="983603" cy="288156"/>
          </a:xfrm>
          <a:prstGeom prst="rect">
            <a:avLst/>
          </a:prstGeom>
        </p:spPr>
        <p:txBody>
          <a:bodyPr wrap="none">
            <a:spAutoFit/>
          </a:bodyPr>
          <a:lstStyle/>
          <a:p>
            <a:pPr algn="just">
              <a:lnSpc>
                <a:spcPct val="112000"/>
              </a:lnSpc>
              <a:spcAft>
                <a:spcPts val="0"/>
              </a:spcAft>
              <a:tabLst>
                <a:tab pos="621030" algn="l"/>
              </a:tabLst>
            </a:pPr>
            <a:r>
              <a:rPr lang="fr-FR" sz="1200" i="1" dirty="0">
                <a:latin typeface="+mn-lt"/>
                <a:ea typeface="Calibri" panose="020F0502020204030204" pitchFamily="34" charset="0"/>
              </a:rPr>
              <a:t>Source : DSS.</a:t>
            </a:r>
            <a:endParaRPr lang="fr-FR" dirty="0">
              <a:effectLst/>
              <a:latin typeface="+mn-lt"/>
              <a:ea typeface="Calibri" panose="020F0502020204030204" pitchFamily="34" charset="0"/>
            </a:endParaRPr>
          </a:p>
        </p:txBody>
      </p:sp>
      <p:sp>
        <p:nvSpPr>
          <p:cNvPr id="10" name="ZoneTexte 9"/>
          <p:cNvSpPr txBox="1"/>
          <p:nvPr/>
        </p:nvSpPr>
        <p:spPr>
          <a:xfrm>
            <a:off x="7128856" y="2505450"/>
            <a:ext cx="1620000" cy="954107"/>
          </a:xfrm>
          <a:prstGeom prst="rect">
            <a:avLst/>
          </a:prstGeom>
          <a:noFill/>
        </p:spPr>
        <p:txBody>
          <a:bodyPr wrap="square" rtlCol="0">
            <a:spAutoFit/>
          </a:bodyPr>
          <a:lstStyle/>
          <a:p>
            <a:pPr algn="ctr"/>
            <a:r>
              <a:rPr lang="fr-FR" sz="1400" b="1" dirty="0">
                <a:solidFill>
                  <a:srgbClr val="00368B"/>
                </a:solidFill>
              </a:rPr>
              <a:t>Ressources « strictes » du système de retraite</a:t>
            </a:r>
          </a:p>
        </p:txBody>
      </p:sp>
      <p:sp>
        <p:nvSpPr>
          <p:cNvPr id="13" name="ZoneTexte 12"/>
          <p:cNvSpPr txBox="1"/>
          <p:nvPr/>
        </p:nvSpPr>
        <p:spPr>
          <a:xfrm>
            <a:off x="7123354" y="3188666"/>
            <a:ext cx="1620000" cy="3013314"/>
          </a:xfrm>
          <a:prstGeom prst="rect">
            <a:avLst/>
          </a:prstGeom>
          <a:noFill/>
        </p:spPr>
        <p:txBody>
          <a:bodyPr wrap="square" rtlCol="0" anchor="ctr">
            <a:noAutofit/>
          </a:bodyPr>
          <a:lstStyle/>
          <a:p>
            <a:pPr algn="ctr"/>
            <a:r>
              <a:rPr lang="fr-FR" sz="1400" b="1" dirty="0">
                <a:solidFill>
                  <a:srgbClr val="00368B"/>
                </a:solidFill>
              </a:rPr>
              <a:t>Autres ressources du système de retraite</a:t>
            </a:r>
          </a:p>
        </p:txBody>
      </p:sp>
    </p:spTree>
    <p:extLst>
      <p:ext uri="{BB962C8B-B14F-4D97-AF65-F5344CB8AC3E}">
        <p14:creationId xmlns:p14="http://schemas.microsoft.com/office/powerpoint/2010/main" val="3516597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31</a:t>
            </a:fld>
            <a:endParaRPr lang="en-US" dirty="0"/>
          </a:p>
        </p:txBody>
      </p:sp>
      <p:sp>
        <p:nvSpPr>
          <p:cNvPr id="5" name="Rectangle 4"/>
          <p:cNvSpPr/>
          <p:nvPr/>
        </p:nvSpPr>
        <p:spPr>
          <a:xfrm>
            <a:off x="766916" y="2005255"/>
            <a:ext cx="7821272" cy="3401444"/>
          </a:xfrm>
          <a:prstGeom prst="rect">
            <a:avLst/>
          </a:prstGeom>
        </p:spPr>
        <p:txBody>
          <a:bodyPr wrap="square">
            <a:spAutoFit/>
          </a:bodyPr>
          <a:lstStyle/>
          <a:p>
            <a:pPr marL="342900" indent="-342900" algn="just">
              <a:lnSpc>
                <a:spcPct val="112000"/>
              </a:lnSpc>
              <a:spcAft>
                <a:spcPts val="0"/>
              </a:spcAft>
              <a:buFont typeface="Wingdings" panose="05000000000000000000" pitchFamily="2" charset="2"/>
              <a:buChar char="Ø"/>
            </a:pPr>
            <a:r>
              <a:rPr lang="fr-FR" sz="2400" dirty="0">
                <a:solidFill>
                  <a:srgbClr val="00368B"/>
                </a:solidFill>
                <a:latin typeface="+mn-lt"/>
                <a:ea typeface="Calibri" panose="020F0502020204030204" pitchFamily="34" charset="0"/>
              </a:rPr>
              <a:t>Le COR retient la </a:t>
            </a:r>
            <a:r>
              <a:rPr lang="fr-FR" sz="2400" b="1" dirty="0">
                <a:solidFill>
                  <a:srgbClr val="00368B"/>
                </a:solidFill>
                <a:latin typeface="+mn-lt"/>
                <a:ea typeface="Calibri" panose="020F0502020204030204" pitchFamily="34" charset="0"/>
              </a:rPr>
              <a:t>norme comptable utilisée </a:t>
            </a:r>
            <a:r>
              <a:rPr lang="fr-FR" sz="2400" b="1" dirty="0">
                <a:solidFill>
                  <a:srgbClr val="00368B"/>
                </a:solidFill>
                <a:latin typeface="+mn-lt"/>
              </a:rPr>
              <a:t>actuellement par le gouvernement</a:t>
            </a:r>
            <a:r>
              <a:rPr lang="fr-FR" sz="2400" dirty="0">
                <a:solidFill>
                  <a:srgbClr val="00368B"/>
                </a:solidFill>
                <a:latin typeface="+mn-lt"/>
              </a:rPr>
              <a:t> et discutée lors des débats avec le Parlement</a:t>
            </a:r>
            <a:r>
              <a:rPr lang="fr-FR" sz="2400" dirty="0">
                <a:solidFill>
                  <a:srgbClr val="00368B"/>
                </a:solidFill>
                <a:latin typeface="+mn-lt"/>
                <a:ea typeface="Calibri" panose="020F0502020204030204" pitchFamily="34" charset="0"/>
              </a:rPr>
              <a:t> lors des PLF et PLFSS</a:t>
            </a:r>
          </a:p>
          <a:p>
            <a:pPr marL="342900" indent="-342900" algn="just">
              <a:lnSpc>
                <a:spcPct val="112000"/>
              </a:lnSpc>
              <a:spcAft>
                <a:spcPts val="0"/>
              </a:spcAft>
              <a:buFont typeface="Wingdings" panose="05000000000000000000" pitchFamily="2" charset="2"/>
              <a:buChar char="Ø"/>
            </a:pPr>
            <a:r>
              <a:rPr lang="fr-FR" sz="2400" dirty="0">
                <a:solidFill>
                  <a:srgbClr val="00368B"/>
                </a:solidFill>
                <a:latin typeface="+mn-lt"/>
                <a:ea typeface="Calibri" panose="020F0502020204030204" pitchFamily="34" charset="0"/>
              </a:rPr>
              <a:t>Cette </a:t>
            </a:r>
            <a:r>
              <a:rPr lang="fr-FR" sz="2400" b="1" dirty="0">
                <a:solidFill>
                  <a:srgbClr val="00368B"/>
                </a:solidFill>
                <a:latin typeface="+mn-lt"/>
                <a:ea typeface="Calibri" panose="020F0502020204030204" pitchFamily="34" charset="0"/>
              </a:rPr>
              <a:t>norme comptable est conforme à la législation, </a:t>
            </a:r>
            <a:r>
              <a:rPr lang="fr-FR" sz="2400" dirty="0">
                <a:solidFill>
                  <a:srgbClr val="00368B"/>
                </a:solidFill>
                <a:latin typeface="+mn-lt"/>
                <a:ea typeface="Calibri" panose="020F0502020204030204" pitchFamily="34" charset="0"/>
              </a:rPr>
              <a:t> notamment aux </a:t>
            </a:r>
            <a:r>
              <a:rPr kumimoji="0" lang="fr-FR" altLang="fr-FR" sz="2400"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rPr>
              <a:t>articles 20 et 21 de la loi organique relative aux lois de finances de 2001 et à l’article 51 de la loi finances pour 2006 (où figure la contribution d’équilibre employeur au régime de la fonction publique de l’État)</a:t>
            </a:r>
          </a:p>
        </p:txBody>
      </p:sp>
      <p:sp>
        <p:nvSpPr>
          <p:cNvPr id="3" name="Espace réservé du contenu 2">
            <a:extLst>
              <a:ext uri="{FF2B5EF4-FFF2-40B4-BE49-F238E27FC236}">
                <a16:creationId xmlns:a16="http://schemas.microsoft.com/office/drawing/2014/main" id="{1D92CEDD-81F3-ACC5-CE03-2709CBA9ED2C}"/>
              </a:ext>
            </a:extLst>
          </p:cNvPr>
          <p:cNvSpPr txBox="1">
            <a:spLocks/>
          </p:cNvSpPr>
          <p:nvPr/>
        </p:nvSpPr>
        <p:spPr bwMode="auto">
          <a:xfrm>
            <a:off x="1009650" y="519255"/>
            <a:ext cx="7893050" cy="711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Arial" charset="0"/>
              <a:buNone/>
              <a:defRPr sz="2800" b="1" kern="1200" baseline="0">
                <a:solidFill>
                  <a:srgbClr val="00368B"/>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400" kern="1200">
                <a:solidFill>
                  <a:schemeClr val="tx1">
                    <a:lumMod val="85000"/>
                    <a:lumOff val="15000"/>
                  </a:schemeClr>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lumMod val="85000"/>
                    <a:lumOff val="15000"/>
                  </a:schemeClr>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lumMod val="85000"/>
                    <a:lumOff val="15000"/>
                  </a:schemeClr>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lumMod val="85000"/>
                    <a:lumOff val="1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altLang="fr-FR" sz="3200"/>
              <a:t>La définition comptable des ressources du système de retraite</a:t>
            </a:r>
            <a:endParaRPr lang="fr-FR" altLang="fr-FR" sz="3200" dirty="0"/>
          </a:p>
        </p:txBody>
      </p:sp>
    </p:spTree>
    <p:extLst>
      <p:ext uri="{BB962C8B-B14F-4D97-AF65-F5344CB8AC3E}">
        <p14:creationId xmlns:p14="http://schemas.microsoft.com/office/powerpoint/2010/main" val="4188086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32</a:t>
            </a:fld>
            <a:endParaRPr lang="en-US" dirty="0"/>
          </a:p>
        </p:txBody>
      </p:sp>
      <p:sp>
        <p:nvSpPr>
          <p:cNvPr id="5" name="Rectangle 4"/>
          <p:cNvSpPr/>
          <p:nvPr/>
        </p:nvSpPr>
        <p:spPr>
          <a:xfrm>
            <a:off x="477931" y="1934576"/>
            <a:ext cx="8188138" cy="5033879"/>
          </a:xfrm>
          <a:prstGeom prst="rect">
            <a:avLst/>
          </a:prstGeom>
        </p:spPr>
        <p:txBody>
          <a:bodyPr wrap="square">
            <a:spAutoFit/>
          </a:bodyPr>
          <a:lstStyle/>
          <a:p>
            <a:pPr marL="342900" marR="0" lvl="0" indent="-342900" algn="just" defTabSz="457200" rtl="0" eaLnBrk="1" fontAlgn="base" latinLnBrk="0" hangingPunct="1">
              <a:lnSpc>
                <a:spcPct val="112000"/>
              </a:lnSpc>
              <a:spcBef>
                <a:spcPct val="0"/>
              </a:spcBef>
              <a:spcAft>
                <a:spcPts val="0"/>
              </a:spcAft>
              <a:buClrTx/>
              <a:buSzTx/>
              <a:buFont typeface="Wingdings" panose="05000000000000000000" pitchFamily="2" charset="2"/>
              <a:buChar char="Ø"/>
              <a:tabLst/>
              <a:defRPr/>
            </a:pPr>
            <a:r>
              <a:rPr kumimoji="0" lang="fr-FR" sz="2400" b="1"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rPr>
              <a:t>Par souci de clarté et de lisibilité</a:t>
            </a:r>
            <a:r>
              <a:rPr kumimoji="0" lang="fr-FR" sz="2400" b="0"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rPr>
              <a:t>, le</a:t>
            </a:r>
            <a:r>
              <a:rPr kumimoji="0" lang="fr-FR" sz="2400" b="0" i="0" u="none" strike="noStrike" kern="1200" cap="none" spc="0" normalizeH="0" noProof="0" dirty="0">
                <a:ln>
                  <a:noFill/>
                </a:ln>
                <a:solidFill>
                  <a:srgbClr val="00368B"/>
                </a:solidFill>
                <a:effectLst/>
                <a:uLnTx/>
                <a:uFillTx/>
                <a:latin typeface="+mn-lt"/>
                <a:ea typeface="Calibri" panose="020F0502020204030204" pitchFamily="34" charset="0"/>
                <a:cs typeface="Arial" charset="0"/>
              </a:rPr>
              <a:t> </a:t>
            </a:r>
            <a:r>
              <a:rPr kumimoji="0" lang="fr-FR" sz="2400" b="0"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rPr>
              <a:t>COR ne souhaite pas s’écarter de cette norme comptable</a:t>
            </a:r>
          </a:p>
          <a:p>
            <a:pPr marL="800100" lvl="1" indent="-342900" algn="just">
              <a:lnSpc>
                <a:spcPct val="112000"/>
              </a:lnSpc>
              <a:spcAft>
                <a:spcPts val="0"/>
              </a:spcAft>
              <a:buFont typeface="Wingdings" panose="05000000000000000000" pitchFamily="2" charset="2"/>
              <a:buChar char="§"/>
            </a:pPr>
            <a:r>
              <a:rPr lang="fr-FR" sz="2400" dirty="0">
                <a:latin typeface="+mn-lt"/>
                <a:ea typeface="Calibri" panose="020F0502020204030204" pitchFamily="34" charset="0"/>
              </a:rPr>
              <a:t>Il projette les ressources en postulant que les décisions d’affectation de ressources sont stables dans le temps et en particulier que l’État employeur continue à équilibrer le régime de la fonction publique de l’État</a:t>
            </a:r>
          </a:p>
          <a:p>
            <a:pPr marL="800100" lvl="1" indent="-446088" algn="just">
              <a:lnSpc>
                <a:spcPct val="112000"/>
              </a:lnSpc>
              <a:spcAft>
                <a:spcPts val="0"/>
              </a:spcAft>
              <a:buFont typeface="Wingdings" panose="05000000000000000000" pitchFamily="2" charset="2"/>
              <a:buChar char="§"/>
            </a:pPr>
            <a:r>
              <a:rPr lang="fr-FR" sz="2400" dirty="0">
                <a:latin typeface="+mn-lt"/>
                <a:ea typeface="Calibri" panose="020F0502020204030204" pitchFamily="34" charset="0"/>
              </a:rPr>
              <a:t>La dénomination « </a:t>
            </a:r>
            <a:r>
              <a:rPr lang="fr-FR" sz="2400" dirty="0">
                <a:solidFill>
                  <a:srgbClr val="00368B"/>
                </a:solidFill>
                <a:latin typeface="+mn-lt"/>
                <a:ea typeface="Calibri" panose="020F0502020204030204" pitchFamily="34" charset="0"/>
              </a:rPr>
              <a:t>convention conforme à la législation</a:t>
            </a:r>
            <a:r>
              <a:rPr lang="fr-FR" sz="2400" dirty="0">
                <a:latin typeface="+mn-lt"/>
                <a:ea typeface="Calibri" panose="020F0502020204030204" pitchFamily="34" charset="0"/>
              </a:rPr>
              <a:t> » est utilisée pour marquer le caractère conventionnel du montant des ressources.</a:t>
            </a:r>
          </a:p>
          <a:p>
            <a:pPr marL="342900" marR="0" lvl="0" indent="-342900" algn="just" defTabSz="457200" rtl="0" eaLnBrk="1" fontAlgn="base" latinLnBrk="0" hangingPunct="1">
              <a:lnSpc>
                <a:spcPct val="112000"/>
              </a:lnSpc>
              <a:spcBef>
                <a:spcPct val="0"/>
              </a:spcBef>
              <a:spcAft>
                <a:spcPts val="0"/>
              </a:spcAft>
              <a:buClrTx/>
              <a:buSzTx/>
              <a:buFont typeface="Wingdings" panose="05000000000000000000" pitchFamily="2" charset="2"/>
              <a:buChar char="Ø"/>
              <a:tabLst/>
              <a:defRPr/>
            </a:pPr>
            <a:endParaRPr kumimoji="0" lang="fr-FR" sz="2400" b="0"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endParaRPr>
          </a:p>
          <a:p>
            <a:pPr marL="0" marR="0" lvl="0" indent="0" algn="just" defTabSz="457200" rtl="0" eaLnBrk="1" fontAlgn="base" latinLnBrk="0" hangingPunct="1">
              <a:lnSpc>
                <a:spcPct val="112000"/>
              </a:lnSpc>
              <a:spcBef>
                <a:spcPct val="0"/>
              </a:spcBef>
              <a:spcAft>
                <a:spcPts val="0"/>
              </a:spcAft>
              <a:buClrTx/>
              <a:buSzTx/>
              <a:buFontTx/>
              <a:buNone/>
              <a:tabLst/>
              <a:defRPr/>
            </a:pPr>
            <a:endParaRPr kumimoji="0" lang="fr-FR" sz="2400" b="0" i="0" u="none" strike="noStrike" kern="1200" cap="none" spc="0" normalizeH="0" baseline="0" noProof="0" dirty="0">
              <a:ln>
                <a:noFill/>
              </a:ln>
              <a:solidFill>
                <a:srgbClr val="00368B"/>
              </a:solidFill>
              <a:effectLst/>
              <a:uLnTx/>
              <a:uFillTx/>
              <a:latin typeface="+mn-lt"/>
              <a:ea typeface="Calibri" panose="020F0502020204030204" pitchFamily="34" charset="0"/>
              <a:cs typeface="Arial" charset="0"/>
            </a:endParaRPr>
          </a:p>
          <a:p>
            <a:pPr marR="0" lvl="0" algn="just" defTabSz="457200" rtl="0" eaLnBrk="1" fontAlgn="base" latinLnBrk="0" hangingPunct="1">
              <a:lnSpc>
                <a:spcPct val="112000"/>
              </a:lnSpc>
              <a:spcBef>
                <a:spcPct val="0"/>
              </a:spcBef>
              <a:spcAft>
                <a:spcPts val="0"/>
              </a:spcAft>
              <a:buClrTx/>
              <a:buSzTx/>
              <a:tabLst/>
              <a:defRPr/>
            </a:pPr>
            <a:endParaRPr lang="fr-FR" sz="2400" dirty="0">
              <a:solidFill>
                <a:srgbClr val="00368B"/>
              </a:solidFill>
              <a:latin typeface="+mn-lt"/>
              <a:ea typeface="Calibri" panose="020F0502020204030204" pitchFamily="34" charset="0"/>
            </a:endParaRPr>
          </a:p>
        </p:txBody>
      </p:sp>
      <p:sp>
        <p:nvSpPr>
          <p:cNvPr id="6" name="Espace réservé du contenu 2"/>
          <p:cNvSpPr>
            <a:spLocks noGrp="1"/>
          </p:cNvSpPr>
          <p:nvPr>
            <p:ph idx="13"/>
          </p:nvPr>
        </p:nvSpPr>
        <p:spPr bwMode="auto">
          <a:xfrm>
            <a:off x="1009650" y="51925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sz="3200" dirty="0"/>
              <a:t>La définition comptable des ressources du système de retraite</a:t>
            </a:r>
          </a:p>
        </p:txBody>
      </p:sp>
    </p:spTree>
    <p:extLst>
      <p:ext uri="{BB962C8B-B14F-4D97-AF65-F5344CB8AC3E}">
        <p14:creationId xmlns:p14="http://schemas.microsoft.com/office/powerpoint/2010/main" val="2802276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C9F837A-1064-489C-8EF4-21EE41019901}" type="slidenum">
              <a:rPr kumimoji="0" lang="en-US" sz="1200" b="1" i="0" u="none" strike="noStrike" kern="1200" cap="none" spc="0" normalizeH="0" baseline="0" noProof="0" smtClean="0">
                <a:ln>
                  <a:noFill/>
                </a:ln>
                <a:solidFill>
                  <a:prstClr val="white"/>
                </a:solidFill>
                <a:effectLst/>
                <a:uLnTx/>
                <a:uFillTx/>
                <a:latin typeface="Calibr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33</a:t>
            </a:fld>
            <a:endParaRPr kumimoji="0" lang="en-US" sz="1200" b="1"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733425" y="1808795"/>
            <a:ext cx="7982867" cy="3864135"/>
          </a:xfrm>
          <a:prstGeom prst="rect">
            <a:avLst/>
          </a:prstGeom>
        </p:spPr>
        <p:txBody>
          <a:bodyPr wrap="square">
            <a:spAutoFit/>
          </a:bodyPr>
          <a:lstStyle/>
          <a:p>
            <a:pPr marL="342900" lvl="1" indent="-342900" algn="just">
              <a:lnSpc>
                <a:spcPct val="112000"/>
              </a:lnSpc>
              <a:spcAft>
                <a:spcPts val="0"/>
              </a:spcAft>
              <a:buFont typeface="Wingdings" panose="05000000000000000000" pitchFamily="2" charset="2"/>
              <a:buChar char="Ø"/>
              <a:defRPr/>
            </a:pPr>
            <a:r>
              <a:rPr kumimoji="0" lang="fr-FR" sz="2200" b="0" i="0" u="none" strike="noStrike" kern="1200" cap="none" spc="0" normalizeH="0" baseline="0" noProof="0" dirty="0">
                <a:ln>
                  <a:noFill/>
                </a:ln>
                <a:solidFill>
                  <a:srgbClr val="00368B"/>
                </a:solidFill>
                <a:effectLst/>
                <a:uLnTx/>
                <a:uFillTx/>
                <a:latin typeface="Calibri" pitchFamily="34" charset="0"/>
                <a:ea typeface="Calibri" panose="020F0502020204030204" pitchFamily="34" charset="0"/>
                <a:cs typeface="Arial" charset="0"/>
              </a:rPr>
              <a:t>Si les parlementaires le souhaitent, ils peuvent très bien décider de réviser la manière dont les comptes retraite sont présentés ; le COR se calera ensuite sur cette nouvelle présentation.</a:t>
            </a:r>
          </a:p>
          <a:p>
            <a:pPr marL="342900" lvl="1" indent="-342900" algn="just">
              <a:lnSpc>
                <a:spcPct val="112000"/>
              </a:lnSpc>
              <a:spcAft>
                <a:spcPts val="0"/>
              </a:spcAft>
              <a:buFont typeface="Wingdings" panose="05000000000000000000" pitchFamily="2" charset="2"/>
              <a:buChar char="Ø"/>
              <a:defRPr/>
            </a:pPr>
            <a:endParaRPr lang="fr-FR" altLang="fr-FR" sz="2200" dirty="0">
              <a:solidFill>
                <a:srgbClr val="00368B"/>
              </a:solidFill>
              <a:ea typeface="Calibri" panose="020F0502020204030204" pitchFamily="34" charset="0"/>
            </a:endParaRPr>
          </a:p>
          <a:p>
            <a:pPr marL="342900" lvl="1" indent="-342900" algn="just">
              <a:lnSpc>
                <a:spcPct val="112000"/>
              </a:lnSpc>
              <a:spcAft>
                <a:spcPts val="0"/>
              </a:spcAft>
              <a:buFont typeface="Wingdings" panose="05000000000000000000" pitchFamily="2" charset="2"/>
              <a:buChar char="Ø"/>
              <a:defRPr/>
            </a:pPr>
            <a:r>
              <a:rPr kumimoji="0" lang="fr-FR" altLang="fr-FR" sz="2200" b="0" i="0" u="none" strike="noStrike" kern="1200" cap="none" spc="0" normalizeH="0" baseline="0" noProof="0" dirty="0">
                <a:ln>
                  <a:noFill/>
                </a:ln>
                <a:solidFill>
                  <a:srgbClr val="00368B"/>
                </a:solidFill>
                <a:effectLst/>
                <a:uLnTx/>
                <a:uFillTx/>
                <a:latin typeface="Calibri" pitchFamily="34" charset="0"/>
                <a:ea typeface="Calibri" panose="020F0502020204030204" pitchFamily="34" charset="0"/>
                <a:cs typeface="Arial" charset="0"/>
              </a:rPr>
              <a:t>D’</a:t>
            </a:r>
            <a:r>
              <a:rPr lang="fr-FR" altLang="fr-FR" sz="2200" dirty="0">
                <a:solidFill>
                  <a:srgbClr val="00368B"/>
                </a:solidFill>
                <a:ea typeface="Calibri" panose="020F0502020204030204" pitchFamily="34" charset="0"/>
              </a:rPr>
              <a:t>autres pays adoptent également cette norme (ex : e</a:t>
            </a:r>
            <a:r>
              <a:rPr kumimoji="0" lang="fr-FR" altLang="fr-FR" sz="2200" b="0" i="0" u="none" strike="noStrike" kern="1200" cap="none" spc="0" normalizeH="0" baseline="0" noProof="0" dirty="0">
                <a:ln>
                  <a:noFill/>
                </a:ln>
                <a:solidFill>
                  <a:srgbClr val="00368B"/>
                </a:solidFill>
                <a:effectLst/>
                <a:uLnTx/>
                <a:uFillTx/>
                <a:latin typeface="Calibri" pitchFamily="34" charset="0"/>
                <a:ea typeface="Calibri" panose="020F0502020204030204" pitchFamily="34" charset="0"/>
                <a:cs typeface="Arial" charset="0"/>
              </a:rPr>
              <a:t>n Allemagne, le régime spécial des fonctionnaires est également à la charge des finances publiques)</a:t>
            </a:r>
          </a:p>
          <a:p>
            <a:pPr marL="342900" lvl="1" indent="-342900" algn="just">
              <a:lnSpc>
                <a:spcPct val="112000"/>
              </a:lnSpc>
              <a:spcAft>
                <a:spcPts val="0"/>
              </a:spcAft>
              <a:buFont typeface="Wingdings" panose="05000000000000000000" pitchFamily="2" charset="2"/>
              <a:buChar char="Ø"/>
              <a:defRPr/>
            </a:pPr>
            <a:endParaRPr lang="fr-FR" altLang="fr-FR" sz="2200" dirty="0">
              <a:solidFill>
                <a:srgbClr val="00368B"/>
              </a:solidFill>
              <a:ea typeface="Calibri" panose="020F0502020204030204" pitchFamily="34" charset="0"/>
            </a:endParaRPr>
          </a:p>
          <a:p>
            <a:pPr marL="342900" marR="0" lvl="1" indent="-342900" algn="just" defTabSz="457200" rtl="0" eaLnBrk="1" fontAlgn="base" latinLnBrk="0" hangingPunct="1">
              <a:lnSpc>
                <a:spcPct val="112000"/>
              </a:lnSpc>
              <a:spcBef>
                <a:spcPct val="0"/>
              </a:spcBef>
              <a:spcAft>
                <a:spcPts val="0"/>
              </a:spcAft>
              <a:buClrTx/>
              <a:buSzTx/>
              <a:buFont typeface="Wingdings" panose="05000000000000000000" pitchFamily="2" charset="2"/>
              <a:buChar char="Ø"/>
              <a:tabLst/>
              <a:defRPr/>
            </a:pPr>
            <a:r>
              <a:rPr kumimoji="0" lang="fr-FR" altLang="fr-FR" sz="2200" i="0" u="none" strike="noStrike" kern="1200" cap="none" spc="0" normalizeH="0" baseline="0" noProof="0" dirty="0">
                <a:ln>
                  <a:noFill/>
                </a:ln>
                <a:solidFill>
                  <a:srgbClr val="00368B"/>
                </a:solidFill>
                <a:effectLst/>
                <a:uLnTx/>
                <a:uFillTx/>
                <a:latin typeface="Calibri" pitchFamily="34" charset="0"/>
                <a:ea typeface="Calibri" panose="020F0502020204030204" pitchFamily="34" charset="0"/>
                <a:cs typeface="Arial" charset="0"/>
              </a:rPr>
              <a:t>Audits réguliers de la comptabilité nationale par Eurostat (voir l’annexe 1 du rapport)</a:t>
            </a:r>
          </a:p>
        </p:txBody>
      </p:sp>
      <p:sp>
        <p:nvSpPr>
          <p:cNvPr id="6" name="Espace réservé du contenu 2"/>
          <p:cNvSpPr>
            <a:spLocks noGrp="1"/>
          </p:cNvSpPr>
          <p:nvPr>
            <p:ph idx="13"/>
          </p:nvPr>
        </p:nvSpPr>
        <p:spPr bwMode="auto">
          <a:xfrm>
            <a:off x="1009650" y="51925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altLang="fr-FR" sz="2600" dirty="0"/>
              <a:t>La définition comptable des ressources du système de retraite</a:t>
            </a:r>
          </a:p>
        </p:txBody>
      </p:sp>
    </p:spTree>
    <p:extLst>
      <p:ext uri="{BB962C8B-B14F-4D97-AF65-F5344CB8AC3E}">
        <p14:creationId xmlns:p14="http://schemas.microsoft.com/office/powerpoint/2010/main" val="1631333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0F8796BE-54CB-0C02-BC12-3B94B7F2CB75}"/>
              </a:ext>
            </a:extLst>
          </p:cNvPr>
          <p:cNvPicPr>
            <a:picLocks noChangeAspect="1"/>
          </p:cNvPicPr>
          <p:nvPr/>
        </p:nvPicPr>
        <p:blipFill>
          <a:blip r:embed="rId2"/>
          <a:stretch>
            <a:fillRect/>
          </a:stretch>
        </p:blipFill>
        <p:spPr>
          <a:xfrm>
            <a:off x="999367" y="2287404"/>
            <a:ext cx="7798022" cy="3845384"/>
          </a:xfrm>
          <a:prstGeom prst="rect">
            <a:avLst/>
          </a:prstGeom>
        </p:spPr>
      </p:pic>
      <p:sp>
        <p:nvSpPr>
          <p:cNvPr id="4" name="Espace réservé du contenu 5"/>
          <p:cNvSpPr txBox="1">
            <a:spLocks/>
          </p:cNvSpPr>
          <p:nvPr/>
        </p:nvSpPr>
        <p:spPr>
          <a:xfrm>
            <a:off x="940075" y="574935"/>
            <a:ext cx="8058451"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Les ressources du système de retraite sont en baisse dans le PIB sur la période de projection</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34</a:t>
            </a:fld>
            <a:endParaRPr lang="fr-FR" dirty="0"/>
          </a:p>
        </p:txBody>
      </p:sp>
      <p:sp>
        <p:nvSpPr>
          <p:cNvPr id="14" name="Rectangle 13"/>
          <p:cNvSpPr/>
          <p:nvPr/>
        </p:nvSpPr>
        <p:spPr>
          <a:xfrm>
            <a:off x="999366" y="1869988"/>
            <a:ext cx="7753945" cy="400110"/>
          </a:xfrm>
          <a:prstGeom prst="rect">
            <a:avLst/>
          </a:prstGeom>
        </p:spPr>
        <p:txBody>
          <a:bodyPr wrap="square">
            <a:spAutoFit/>
          </a:bodyPr>
          <a:lstStyle/>
          <a:p>
            <a:pPr algn="ctr"/>
            <a:r>
              <a:rPr lang="fr-FR" sz="2000" b="1" dirty="0">
                <a:solidFill>
                  <a:schemeClr val="tx1">
                    <a:lumMod val="65000"/>
                    <a:lumOff val="35000"/>
                  </a:schemeClr>
                </a:solidFill>
              </a:rPr>
              <a:t>Part des ressources du système de retraite dans le PIB</a:t>
            </a:r>
          </a:p>
        </p:txBody>
      </p:sp>
      <p:sp>
        <p:nvSpPr>
          <p:cNvPr id="8" name="Rectangle 7"/>
          <p:cNvSpPr/>
          <p:nvPr/>
        </p:nvSpPr>
        <p:spPr>
          <a:xfrm rot="16200000">
            <a:off x="-1568042" y="3864016"/>
            <a:ext cx="4333371" cy="50603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Sources : rapports à la CCSS 2002-2024 ; comptabilité nationale Insee base 2020 et projections COR juin 2025</a:t>
            </a:r>
            <a:endParaRPr lang="fr-FR" dirty="0">
              <a:effectLst/>
              <a:latin typeface="+mn-lt"/>
              <a:ea typeface="Calibri" panose="020F0502020204030204" pitchFamily="34" charset="0"/>
            </a:endParaRPr>
          </a:p>
        </p:txBody>
      </p:sp>
      <p:sp>
        <p:nvSpPr>
          <p:cNvPr id="2" name="Flèche : droite 1">
            <a:extLst>
              <a:ext uri="{FF2B5EF4-FFF2-40B4-BE49-F238E27FC236}">
                <a16:creationId xmlns:a16="http://schemas.microsoft.com/office/drawing/2014/main" id="{5A84E69A-8C30-F914-6E8E-0F8503EB79BF}"/>
              </a:ext>
            </a:extLst>
          </p:cNvPr>
          <p:cNvSpPr/>
          <p:nvPr/>
        </p:nvSpPr>
        <p:spPr>
          <a:xfrm rot="-1320000">
            <a:off x="4035720" y="3404957"/>
            <a:ext cx="751557" cy="468000"/>
          </a:xfrm>
          <a:prstGeom prst="rightArrow">
            <a:avLst/>
          </a:prstGeom>
          <a:solidFill>
            <a:schemeClr val="bg1"/>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800" dirty="0">
                <a:solidFill>
                  <a:srgbClr val="C00000"/>
                </a:solidFill>
              </a:rPr>
              <a:t>+12 points CNRACL</a:t>
            </a:r>
          </a:p>
        </p:txBody>
      </p:sp>
      <p:sp>
        <p:nvSpPr>
          <p:cNvPr id="7" name="Flèche : bas 6">
            <a:extLst>
              <a:ext uri="{FF2B5EF4-FFF2-40B4-BE49-F238E27FC236}">
                <a16:creationId xmlns:a16="http://schemas.microsoft.com/office/drawing/2014/main" id="{DD352629-0BAC-73F4-DE76-844E916B07AB}"/>
              </a:ext>
            </a:extLst>
          </p:cNvPr>
          <p:cNvSpPr/>
          <p:nvPr/>
        </p:nvSpPr>
        <p:spPr>
          <a:xfrm rot="-4620000">
            <a:off x="6477759" y="1983170"/>
            <a:ext cx="611424" cy="2940606"/>
          </a:xfrm>
          <a:prstGeom prst="downArrow">
            <a:avLst/>
          </a:prstGeom>
          <a:solidFill>
            <a:schemeClr val="bg1"/>
          </a:solidFill>
          <a:ln>
            <a:solidFill>
              <a:srgbClr val="C00000"/>
            </a:solidFill>
          </a:ln>
          <a:effectLst/>
        </p:spPr>
        <p:style>
          <a:lnRef idx="1">
            <a:schemeClr val="accent1"/>
          </a:lnRef>
          <a:fillRef idx="3">
            <a:schemeClr val="accent1"/>
          </a:fillRef>
          <a:effectRef idx="2">
            <a:schemeClr val="accent1"/>
          </a:effectRef>
          <a:fontRef idx="minor">
            <a:schemeClr val="lt1"/>
          </a:fontRef>
        </p:style>
        <p:txBody>
          <a:bodyPr vert="vert" rtlCol="0" anchor="ctr"/>
          <a:lstStyle/>
          <a:p>
            <a:pPr algn="ctr"/>
            <a:r>
              <a:rPr lang="fr-FR" sz="1200" dirty="0">
                <a:solidFill>
                  <a:srgbClr val="C00000"/>
                </a:solidFill>
              </a:rPr>
              <a:t>Effet de la baisse contribution de l’État</a:t>
            </a:r>
          </a:p>
        </p:txBody>
      </p:sp>
    </p:spTree>
    <p:extLst>
      <p:ext uri="{BB962C8B-B14F-4D97-AF65-F5344CB8AC3E}">
        <p14:creationId xmlns:p14="http://schemas.microsoft.com/office/powerpoint/2010/main" val="30250065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335963"/>
            <a:ext cx="7870372" cy="4708981"/>
          </a:xfrm>
          <a:prstGeom prst="rect">
            <a:avLst/>
          </a:prstGeom>
          <a:noFill/>
        </p:spPr>
        <p:txBody>
          <a:bodyPr wrap="square" rtlCol="0">
            <a:spAutoFit/>
          </a:bodyPr>
          <a:lstStyle/>
          <a:p>
            <a:r>
              <a:rPr lang="fr-FR" sz="4000" b="1" dirty="0">
                <a:solidFill>
                  <a:srgbClr val="00368B"/>
                </a:solidFill>
              </a:rPr>
              <a:t>3. La situation financière</a:t>
            </a:r>
          </a:p>
          <a:p>
            <a:pPr marL="1076325" lvl="1" indent="-619125">
              <a:buFont typeface="Wingdings" panose="05000000000000000000" pitchFamily="2" charset="2"/>
              <a:buChar char="Ø"/>
            </a:pPr>
            <a:r>
              <a:rPr lang="fr-FR" sz="3600" b="1" dirty="0">
                <a:solidFill>
                  <a:srgbClr val="00368B"/>
                </a:solidFill>
              </a:rPr>
              <a:t>Les dépenses</a:t>
            </a:r>
          </a:p>
          <a:p>
            <a:pPr marL="1076325" lvl="1" indent="-619125">
              <a:buFont typeface="Wingdings" panose="05000000000000000000" pitchFamily="2" charset="2"/>
              <a:buChar char="Ø"/>
            </a:pPr>
            <a:r>
              <a:rPr lang="fr-FR" sz="3600" b="1" dirty="0">
                <a:solidFill>
                  <a:srgbClr val="00368B"/>
                </a:solidFill>
              </a:rPr>
              <a:t>Les ressources</a:t>
            </a:r>
          </a:p>
          <a:p>
            <a:pPr marL="1076325" lvl="1" indent="-619125">
              <a:buFont typeface="Wingdings" panose="05000000000000000000" pitchFamily="2" charset="2"/>
              <a:buChar char="Ø"/>
            </a:pPr>
            <a:r>
              <a:rPr lang="fr-FR" sz="3600" b="1" dirty="0">
                <a:solidFill>
                  <a:srgbClr val="00368B"/>
                </a:solidFill>
              </a:rPr>
              <a:t>Le solde</a:t>
            </a:r>
          </a:p>
          <a:p>
            <a:pPr marL="1076325" lvl="1" indent="-619125">
              <a:buFont typeface="Wingdings" panose="05000000000000000000" pitchFamily="2" charset="2"/>
              <a:buChar char="Ø"/>
            </a:pPr>
            <a:r>
              <a:rPr lang="fr-FR" sz="3600" b="1" dirty="0">
                <a:solidFill>
                  <a:schemeClr val="accent1">
                    <a:lumMod val="40000"/>
                    <a:lumOff val="60000"/>
                  </a:schemeClr>
                </a:solidFill>
              </a:rPr>
              <a:t>Les ajustements nécessaires</a:t>
            </a:r>
          </a:p>
          <a:p>
            <a:pPr marL="1076325" lvl="1" indent="-619125">
              <a:buFont typeface="Wingdings" panose="05000000000000000000" pitchFamily="2" charset="2"/>
              <a:buChar char="Ø"/>
            </a:pPr>
            <a:r>
              <a:rPr lang="fr-FR" sz="3600" b="1" dirty="0">
                <a:solidFill>
                  <a:schemeClr val="accent1">
                    <a:lumMod val="40000"/>
                    <a:lumOff val="60000"/>
                  </a:schemeClr>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35</a:t>
            </a:fld>
            <a:endParaRPr lang="fr-FR" dirty="0"/>
          </a:p>
        </p:txBody>
      </p:sp>
    </p:spTree>
    <p:extLst>
      <p:ext uri="{BB962C8B-B14F-4D97-AF65-F5344CB8AC3E}">
        <p14:creationId xmlns:p14="http://schemas.microsoft.com/office/powerpoint/2010/main" val="42205341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467CB4ED-C4F0-4BE4-B4AC-8A395D5C1AD8}" type="slidenum">
              <a:rPr lang="fr-FR" smtClean="0"/>
              <a:t>36</a:t>
            </a:fld>
            <a:endParaRPr lang="fr-FR" dirty="0"/>
          </a:p>
        </p:txBody>
      </p:sp>
      <p:sp>
        <p:nvSpPr>
          <p:cNvPr id="7" name="Rectangle 6"/>
          <p:cNvSpPr/>
          <p:nvPr/>
        </p:nvSpPr>
        <p:spPr>
          <a:xfrm>
            <a:off x="233647" y="1847305"/>
            <a:ext cx="8718708" cy="584775"/>
          </a:xfrm>
          <a:prstGeom prst="rect">
            <a:avLst/>
          </a:prstGeom>
        </p:spPr>
        <p:txBody>
          <a:bodyPr wrap="square">
            <a:spAutoFit/>
          </a:bodyPr>
          <a:lstStyle/>
          <a:p>
            <a:pPr algn="ctr"/>
            <a:r>
              <a:rPr lang="fr-FR" sz="1600" b="1" dirty="0">
                <a:solidFill>
                  <a:schemeClr val="tx1">
                    <a:lumMod val="65000"/>
                    <a:lumOff val="35000"/>
                  </a:schemeClr>
                </a:solidFill>
              </a:rPr>
              <a:t>Solde, dépenses et ressources du système de retraite en part de PIB</a:t>
            </a:r>
            <a:br>
              <a:rPr lang="fr-FR" sz="1600" b="1" dirty="0">
                <a:solidFill>
                  <a:schemeClr val="tx1">
                    <a:lumMod val="65000"/>
                    <a:lumOff val="35000"/>
                  </a:schemeClr>
                </a:solidFill>
              </a:rPr>
            </a:br>
            <a:r>
              <a:rPr lang="fr-FR" sz="1600" b="1" dirty="0">
                <a:solidFill>
                  <a:schemeClr val="tx1">
                    <a:lumMod val="65000"/>
                    <a:lumOff val="35000"/>
                  </a:schemeClr>
                </a:solidFill>
              </a:rPr>
              <a:t>dans le scénario de référence</a:t>
            </a:r>
          </a:p>
        </p:txBody>
      </p:sp>
      <p:sp>
        <p:nvSpPr>
          <p:cNvPr id="9" name="Rectangle 8"/>
          <p:cNvSpPr/>
          <p:nvPr/>
        </p:nvSpPr>
        <p:spPr>
          <a:xfrm>
            <a:off x="4632355" y="2453028"/>
            <a:ext cx="4320000" cy="338554"/>
          </a:xfrm>
          <a:prstGeom prst="rect">
            <a:avLst/>
          </a:prstGeom>
        </p:spPr>
        <p:txBody>
          <a:bodyPr wrap="square">
            <a:spAutoFit/>
          </a:bodyPr>
          <a:lstStyle/>
          <a:p>
            <a:pPr algn="ctr"/>
            <a:r>
              <a:rPr lang="fr-FR" sz="1600" b="1" dirty="0">
                <a:solidFill>
                  <a:schemeClr val="tx1">
                    <a:lumMod val="65000"/>
                    <a:lumOff val="35000"/>
                  </a:schemeClr>
                </a:solidFill>
              </a:rPr>
              <a:t>Dépenses et ressources</a:t>
            </a:r>
          </a:p>
        </p:txBody>
      </p:sp>
      <p:sp>
        <p:nvSpPr>
          <p:cNvPr id="10" name="Rectangle 9"/>
          <p:cNvSpPr/>
          <p:nvPr/>
        </p:nvSpPr>
        <p:spPr>
          <a:xfrm>
            <a:off x="288103" y="2453028"/>
            <a:ext cx="4284000" cy="338554"/>
          </a:xfrm>
          <a:prstGeom prst="rect">
            <a:avLst/>
          </a:prstGeom>
        </p:spPr>
        <p:txBody>
          <a:bodyPr wrap="square">
            <a:spAutoFit/>
          </a:bodyPr>
          <a:lstStyle/>
          <a:p>
            <a:pPr algn="ctr"/>
            <a:r>
              <a:rPr lang="fr-FR" sz="1600" b="1" dirty="0">
                <a:solidFill>
                  <a:schemeClr val="tx1">
                    <a:lumMod val="65000"/>
                    <a:lumOff val="35000"/>
                  </a:schemeClr>
                </a:solidFill>
              </a:rPr>
              <a:t>Solde</a:t>
            </a:r>
          </a:p>
        </p:txBody>
      </p:sp>
      <p:sp>
        <p:nvSpPr>
          <p:cNvPr id="8" name="Rectangle 7"/>
          <p:cNvSpPr/>
          <p:nvPr/>
        </p:nvSpPr>
        <p:spPr>
          <a:xfrm>
            <a:off x="254773" y="5681813"/>
            <a:ext cx="8390860" cy="461665"/>
          </a:xfrm>
          <a:prstGeom prst="rect">
            <a:avLst/>
          </a:prstGeom>
        </p:spPr>
        <p:txBody>
          <a:bodyPr wrap="square">
            <a:spAutoFit/>
          </a:bodyPr>
          <a:lstStyle/>
          <a:p>
            <a:r>
              <a:rPr lang="fr-FR" sz="1200" i="1" dirty="0"/>
              <a:t>Champ : ensemble des régimes de retraite français légalement obligatoires, y compris FSV hors RAFP. </a:t>
            </a:r>
          </a:p>
          <a:p>
            <a:r>
              <a:rPr lang="fr-FR" sz="1200" i="1" dirty="0"/>
              <a:t>Sources : comptes nationaux de l’Insee, rapports à la CCSS 2002-2024, projections COR juin 2025</a:t>
            </a:r>
          </a:p>
        </p:txBody>
      </p:sp>
      <p:sp>
        <p:nvSpPr>
          <p:cNvPr id="11"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Le déficit du système de retraite se creuserait dès 2024 et resterait durable sur la période</a:t>
            </a:r>
            <a:endParaRPr lang="fr-FR" sz="2800" b="1" dirty="0">
              <a:solidFill>
                <a:srgbClr val="00368B"/>
              </a:solidFill>
            </a:endParaRPr>
          </a:p>
        </p:txBody>
      </p:sp>
      <p:pic>
        <p:nvPicPr>
          <p:cNvPr id="2" name="Image 1">
            <a:extLst>
              <a:ext uri="{FF2B5EF4-FFF2-40B4-BE49-F238E27FC236}">
                <a16:creationId xmlns:a16="http://schemas.microsoft.com/office/drawing/2014/main" id="{96E220E8-F2A5-15AA-F991-87C73DAD368A}"/>
              </a:ext>
            </a:extLst>
          </p:cNvPr>
          <p:cNvPicPr>
            <a:picLocks noChangeAspect="1"/>
          </p:cNvPicPr>
          <p:nvPr/>
        </p:nvPicPr>
        <p:blipFill>
          <a:blip r:embed="rId2"/>
          <a:stretch>
            <a:fillRect/>
          </a:stretch>
        </p:blipFill>
        <p:spPr>
          <a:xfrm>
            <a:off x="233647" y="2819425"/>
            <a:ext cx="8748425" cy="2862388"/>
          </a:xfrm>
          <a:prstGeom prst="rect">
            <a:avLst/>
          </a:prstGeom>
        </p:spPr>
      </p:pic>
    </p:spTree>
    <p:extLst>
      <p:ext uri="{BB962C8B-B14F-4D97-AF65-F5344CB8AC3E}">
        <p14:creationId xmlns:p14="http://schemas.microsoft.com/office/powerpoint/2010/main" val="4140833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4"/>
            <a:ext cx="8337177" cy="9490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a:solidFill>
                  <a:srgbClr val="00368B"/>
                </a:solidFill>
              </a:rPr>
              <a:t>Les réserves du système de retraite s’élevaient à 214 milliards d’euros fin 2024</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37</a:t>
            </a:fld>
            <a:endParaRPr lang="fr-FR" dirty="0"/>
          </a:p>
        </p:txBody>
      </p:sp>
      <p:sp>
        <p:nvSpPr>
          <p:cNvPr id="5" name="Rectangle 4"/>
          <p:cNvSpPr/>
          <p:nvPr/>
        </p:nvSpPr>
        <p:spPr>
          <a:xfrm>
            <a:off x="699247" y="5985150"/>
            <a:ext cx="6139702" cy="506036"/>
          </a:xfrm>
          <a:prstGeom prst="rect">
            <a:avLst/>
          </a:prstGeom>
        </p:spPr>
        <p:txBody>
          <a:bodyPr wrap="square">
            <a:spAutoFit/>
          </a:bodyPr>
          <a:lstStyle/>
          <a:p>
            <a:pPr algn="just">
              <a:lnSpc>
                <a:spcPct val="112000"/>
              </a:lnSpc>
              <a:spcAft>
                <a:spcPts val="0"/>
              </a:spcAft>
            </a:pPr>
            <a:r>
              <a:rPr lang="fr-FR" sz="1200" i="1" dirty="0">
                <a:latin typeface="+mj-lt"/>
                <a:ea typeface="Calibri" panose="020F0502020204030204" pitchFamily="34" charset="0"/>
              </a:rPr>
              <a:t>Source : données des régimes et Insee.</a:t>
            </a:r>
            <a:endParaRPr lang="fr-FR" sz="1200" dirty="0">
              <a:latin typeface="+mj-lt"/>
              <a:ea typeface="Calibri" panose="020F0502020204030204" pitchFamily="34" charset="0"/>
            </a:endParaRPr>
          </a:p>
          <a:p>
            <a:pPr algn="just">
              <a:lnSpc>
                <a:spcPct val="112000"/>
              </a:lnSpc>
              <a:spcAft>
                <a:spcPts val="0"/>
              </a:spcAft>
            </a:pPr>
            <a:endParaRPr lang="fr-FR" sz="1200" dirty="0">
              <a:effectLst/>
              <a:latin typeface="+mj-lt"/>
              <a:ea typeface="Calibri" panose="020F0502020204030204" pitchFamily="34" charset="0"/>
            </a:endParaRPr>
          </a:p>
        </p:txBody>
      </p:sp>
      <p:pic>
        <p:nvPicPr>
          <p:cNvPr id="7" name="Image 6">
            <a:extLst>
              <a:ext uri="{FF2B5EF4-FFF2-40B4-BE49-F238E27FC236}">
                <a16:creationId xmlns:a16="http://schemas.microsoft.com/office/drawing/2014/main" id="{99E01DAC-F1A0-EDC8-22C2-135F4283771D}"/>
              </a:ext>
            </a:extLst>
          </p:cNvPr>
          <p:cNvPicPr>
            <a:picLocks noChangeAspect="1"/>
          </p:cNvPicPr>
          <p:nvPr/>
        </p:nvPicPr>
        <p:blipFill>
          <a:blip r:embed="rId2"/>
          <a:stretch>
            <a:fillRect/>
          </a:stretch>
        </p:blipFill>
        <p:spPr>
          <a:xfrm>
            <a:off x="1038225" y="1708425"/>
            <a:ext cx="7219950" cy="4276725"/>
          </a:xfrm>
          <a:prstGeom prst="rect">
            <a:avLst/>
          </a:prstGeom>
        </p:spPr>
      </p:pic>
    </p:spTree>
    <p:extLst>
      <p:ext uri="{BB962C8B-B14F-4D97-AF65-F5344CB8AC3E}">
        <p14:creationId xmlns:p14="http://schemas.microsoft.com/office/powerpoint/2010/main" val="2594135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4"/>
            <a:ext cx="8337177" cy="9490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800" b="1" dirty="0">
                <a:solidFill>
                  <a:srgbClr val="00368B"/>
                </a:solidFill>
              </a:rPr>
              <a:t>La situation patrimoniale nette du système de retraite représentait 6,9 % du PIB fin 2024</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38</a:t>
            </a:fld>
            <a:endParaRPr lang="fr-FR" dirty="0"/>
          </a:p>
        </p:txBody>
      </p:sp>
      <p:sp>
        <p:nvSpPr>
          <p:cNvPr id="5" name="Rectangle 4"/>
          <p:cNvSpPr/>
          <p:nvPr/>
        </p:nvSpPr>
        <p:spPr>
          <a:xfrm>
            <a:off x="699247" y="5479114"/>
            <a:ext cx="6139702" cy="506036"/>
          </a:xfrm>
          <a:prstGeom prst="rect">
            <a:avLst/>
          </a:prstGeom>
        </p:spPr>
        <p:txBody>
          <a:bodyPr wrap="square">
            <a:spAutoFit/>
          </a:bodyPr>
          <a:lstStyle/>
          <a:p>
            <a:pPr algn="just">
              <a:lnSpc>
                <a:spcPct val="112000"/>
              </a:lnSpc>
              <a:spcAft>
                <a:spcPts val="0"/>
              </a:spcAft>
            </a:pPr>
            <a:r>
              <a:rPr lang="fr-FR" sz="1200" i="1" dirty="0">
                <a:latin typeface="+mj-lt"/>
                <a:ea typeface="Calibri" panose="020F0502020204030204" pitchFamily="34" charset="0"/>
              </a:rPr>
              <a:t>Source : données des régimes et Insee, comptes nationaux.</a:t>
            </a:r>
            <a:endParaRPr lang="fr-FR" sz="1200" dirty="0">
              <a:latin typeface="+mj-lt"/>
              <a:ea typeface="Calibri" panose="020F0502020204030204" pitchFamily="34" charset="0"/>
            </a:endParaRPr>
          </a:p>
          <a:p>
            <a:pPr algn="just">
              <a:lnSpc>
                <a:spcPct val="112000"/>
              </a:lnSpc>
              <a:spcAft>
                <a:spcPts val="0"/>
              </a:spcAft>
            </a:pPr>
            <a:endParaRPr lang="fr-FR" sz="1200" dirty="0">
              <a:effectLst/>
              <a:latin typeface="+mj-lt"/>
              <a:ea typeface="Calibri" panose="020F0502020204030204" pitchFamily="34" charset="0"/>
            </a:endParaRPr>
          </a:p>
        </p:txBody>
      </p:sp>
      <p:pic>
        <p:nvPicPr>
          <p:cNvPr id="6" name="Image 5">
            <a:extLst>
              <a:ext uri="{FF2B5EF4-FFF2-40B4-BE49-F238E27FC236}">
                <a16:creationId xmlns:a16="http://schemas.microsoft.com/office/drawing/2014/main" id="{96E6378E-3505-5CAC-177F-887EC292FCE9}"/>
              </a:ext>
            </a:extLst>
          </p:cNvPr>
          <p:cNvPicPr>
            <a:picLocks noChangeAspect="1"/>
          </p:cNvPicPr>
          <p:nvPr/>
        </p:nvPicPr>
        <p:blipFill>
          <a:blip r:embed="rId2"/>
          <a:stretch>
            <a:fillRect/>
          </a:stretch>
        </p:blipFill>
        <p:spPr>
          <a:xfrm>
            <a:off x="699247" y="2077599"/>
            <a:ext cx="7944597" cy="3361176"/>
          </a:xfrm>
          <a:prstGeom prst="rect">
            <a:avLst/>
          </a:prstGeom>
        </p:spPr>
      </p:pic>
    </p:spTree>
    <p:extLst>
      <p:ext uri="{BB962C8B-B14F-4D97-AF65-F5344CB8AC3E}">
        <p14:creationId xmlns:p14="http://schemas.microsoft.com/office/powerpoint/2010/main" val="15634437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4"/>
          </p:nvPr>
        </p:nvSpPr>
        <p:spPr/>
        <p:txBody>
          <a:bodyPr/>
          <a:lstStyle/>
          <a:p>
            <a:pPr>
              <a:defRPr/>
            </a:pPr>
            <a:fld id="{3C9F837A-1064-489C-8EF4-21EE41019901}" type="slidenum">
              <a:rPr lang="en-US" smtClean="0"/>
              <a:pPr>
                <a:defRPr/>
              </a:pPr>
              <a:t>39</a:t>
            </a:fld>
            <a:endParaRPr lang="en-US" dirty="0"/>
          </a:p>
        </p:txBody>
      </p:sp>
      <p:sp>
        <p:nvSpPr>
          <p:cNvPr id="6" name="Espace réservé du contenu 5"/>
          <p:cNvSpPr txBox="1">
            <a:spLocks/>
          </p:cNvSpPr>
          <p:nvPr/>
        </p:nvSpPr>
        <p:spPr>
          <a:xfrm>
            <a:off x="940075" y="574935"/>
            <a:ext cx="8058451" cy="644265"/>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Les écarts entre le RA 2025 et les résultats de la mission flash de la Cour des Comptes</a:t>
            </a:r>
            <a:endParaRPr lang="fr-FR" b="1" i="1" dirty="0">
              <a:solidFill>
                <a:srgbClr val="00368B"/>
              </a:solidFill>
            </a:endParaRPr>
          </a:p>
          <a:p>
            <a:pPr marL="0" indent="0">
              <a:buNone/>
            </a:pPr>
            <a:endParaRPr lang="fr-FR" b="1" dirty="0">
              <a:solidFill>
                <a:srgbClr val="00368B"/>
              </a:solidFill>
            </a:endParaRPr>
          </a:p>
        </p:txBody>
      </p:sp>
      <p:sp>
        <p:nvSpPr>
          <p:cNvPr id="5" name="ZoneTexte 4">
            <a:extLst>
              <a:ext uri="{FF2B5EF4-FFF2-40B4-BE49-F238E27FC236}">
                <a16:creationId xmlns:a16="http://schemas.microsoft.com/office/drawing/2014/main" id="{B9E16F82-198A-FD8A-9699-4C702F187A6C}"/>
              </a:ext>
            </a:extLst>
          </p:cNvPr>
          <p:cNvSpPr txBox="1"/>
          <p:nvPr/>
        </p:nvSpPr>
        <p:spPr>
          <a:xfrm>
            <a:off x="116899" y="2148987"/>
            <a:ext cx="2542437" cy="4108497"/>
          </a:xfrm>
          <a:prstGeom prst="rect">
            <a:avLst/>
          </a:prstGeom>
          <a:noFill/>
        </p:spPr>
        <p:txBody>
          <a:bodyPr wrap="square">
            <a:spAutoFit/>
          </a:bodyPr>
          <a:lstStyle/>
          <a:p>
            <a:pPr>
              <a:lnSpc>
                <a:spcPct val="112000"/>
              </a:lnSpc>
            </a:pPr>
            <a:r>
              <a:rPr lang="fr-FR" sz="1800" dirty="0">
                <a:effectLst/>
                <a:latin typeface="+mn-lt"/>
                <a:ea typeface="Calibri" panose="020F0502020204030204" pitchFamily="34" charset="0"/>
              </a:rPr>
              <a:t>Peu d’écarts entre le rapport annuel du COR et celui estimé par le SG-COR pour la mission flash de la Cour des Comptes de février 2025 : l’amélioration des comptes et du PIB de 2024 permet de compenser la détérioration conjoncturelle plus importante</a:t>
            </a:r>
            <a:endParaRPr lang="fr-FR" sz="2000" dirty="0">
              <a:effectLst/>
              <a:latin typeface="+mn-lt"/>
              <a:ea typeface="Calibri" panose="020F0502020204030204" pitchFamily="34" charset="0"/>
            </a:endParaRPr>
          </a:p>
        </p:txBody>
      </p:sp>
      <p:sp>
        <p:nvSpPr>
          <p:cNvPr id="2" name="Rectangle 1">
            <a:extLst>
              <a:ext uri="{FF2B5EF4-FFF2-40B4-BE49-F238E27FC236}">
                <a16:creationId xmlns:a16="http://schemas.microsoft.com/office/drawing/2014/main" id="{516B4379-9B22-6B24-65A4-68A29DD330F5}"/>
              </a:ext>
            </a:extLst>
          </p:cNvPr>
          <p:cNvSpPr/>
          <p:nvPr/>
        </p:nvSpPr>
        <p:spPr>
          <a:xfrm>
            <a:off x="2659336" y="6197340"/>
            <a:ext cx="6367765" cy="276999"/>
          </a:xfrm>
          <a:prstGeom prst="rect">
            <a:avLst/>
          </a:prstGeom>
        </p:spPr>
        <p:txBody>
          <a:bodyPr wrap="square">
            <a:spAutoFit/>
          </a:bodyPr>
          <a:lstStyle/>
          <a:p>
            <a:r>
              <a:rPr lang="fr-FR" sz="1200" i="1" dirty="0"/>
              <a:t>Sources : Cour des Comptes projections SG-COR février 2025 et projections COR juin 2025</a:t>
            </a:r>
          </a:p>
        </p:txBody>
      </p:sp>
      <p:pic>
        <p:nvPicPr>
          <p:cNvPr id="8" name="Image 7">
            <a:extLst>
              <a:ext uri="{FF2B5EF4-FFF2-40B4-BE49-F238E27FC236}">
                <a16:creationId xmlns:a16="http://schemas.microsoft.com/office/drawing/2014/main" id="{8D71D152-2195-9CFA-2770-A4F519B6167D}"/>
              </a:ext>
            </a:extLst>
          </p:cNvPr>
          <p:cNvPicPr>
            <a:picLocks noChangeAspect="1"/>
          </p:cNvPicPr>
          <p:nvPr/>
        </p:nvPicPr>
        <p:blipFill>
          <a:blip r:embed="rId2"/>
          <a:stretch>
            <a:fillRect/>
          </a:stretch>
        </p:blipFill>
        <p:spPr>
          <a:xfrm>
            <a:off x="2692136" y="2130739"/>
            <a:ext cx="6367765" cy="4066601"/>
          </a:xfrm>
          <a:prstGeom prst="rect">
            <a:avLst/>
          </a:prstGeom>
        </p:spPr>
      </p:pic>
    </p:spTree>
    <p:extLst>
      <p:ext uri="{BB962C8B-B14F-4D97-AF65-F5344CB8AC3E}">
        <p14:creationId xmlns:p14="http://schemas.microsoft.com/office/powerpoint/2010/main" val="92904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1"/>
          <p:cNvSpPr>
            <a:spLocks noGrp="1"/>
          </p:cNvSpPr>
          <p:nvPr>
            <p:ph idx="1"/>
          </p:nvPr>
        </p:nvSpPr>
        <p:spPr bwMode="auto">
          <a:xfrm>
            <a:off x="455613" y="1685925"/>
            <a:ext cx="8488362" cy="43227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lnSpc>
                <a:spcPct val="112000"/>
              </a:lnSpc>
              <a:spcAft>
                <a:spcPts val="0"/>
              </a:spcAft>
              <a:buFont typeface="Wingdings" panose="05000000000000000000" pitchFamily="2" charset="2"/>
              <a:buChar char="Ø"/>
            </a:pPr>
            <a:r>
              <a:rPr lang="fr-FR" dirty="0">
                <a:ea typeface="Times New Roman" panose="02020603050405020304" pitchFamily="18" charset="0"/>
              </a:rPr>
              <a:t>Un rapport annuel qui fait suite à la mission flash de la Cour des Comptes sollicitée par le Premier ministre et qui intervient alors que des discussions entre partenaires sociaux sont toujours en cours dans le cadre de la Délégation paritaire permanente</a:t>
            </a:r>
          </a:p>
          <a:p>
            <a:pPr algn="just">
              <a:lnSpc>
                <a:spcPct val="112000"/>
              </a:lnSpc>
              <a:spcBef>
                <a:spcPts val="1200"/>
              </a:spcBef>
              <a:spcAft>
                <a:spcPts val="0"/>
              </a:spcAft>
              <a:buFont typeface="Wingdings" panose="05000000000000000000" pitchFamily="2" charset="2"/>
              <a:buChar char="Ø"/>
            </a:pPr>
            <a:r>
              <a:rPr lang="fr-FR" dirty="0">
                <a:ea typeface="Times New Roman" panose="02020603050405020304" pitchFamily="18" charset="0"/>
              </a:rPr>
              <a:t>Stabilité du cadre d’analyse pour faciliter la lisibilité et l’appropriation des résultats dans le débat public</a:t>
            </a:r>
          </a:p>
          <a:p>
            <a:pPr algn="just">
              <a:lnSpc>
                <a:spcPct val="112000"/>
              </a:lnSpc>
              <a:spcBef>
                <a:spcPts val="1200"/>
              </a:spcBef>
              <a:spcAft>
                <a:spcPts val="0"/>
              </a:spcAft>
              <a:buFont typeface="Wingdings" panose="05000000000000000000" pitchFamily="2" charset="2"/>
              <a:buChar char="Ø"/>
            </a:pPr>
            <a:r>
              <a:rPr lang="fr-FR" dirty="0">
                <a:ea typeface="Times New Roman" panose="02020603050405020304" pitchFamily="18" charset="0"/>
              </a:rPr>
              <a:t>Les membres du COR rediscuteront des hypothèses démographiques et économiques qui servent de base au diagnostic du COR en amont du prochain rapport annuel</a:t>
            </a:r>
            <a:endParaRPr lang="fr-FR" altLang="fr-FR" i="1" dirty="0">
              <a:solidFill>
                <a:schemeClr val="bg1">
                  <a:lumMod val="50000"/>
                </a:schemeClr>
              </a:solidFill>
            </a:endParaRPr>
          </a:p>
        </p:txBody>
      </p:sp>
      <p:sp>
        <p:nvSpPr>
          <p:cNvPr id="6147" name="Espace réservé du contenu 2"/>
          <p:cNvSpPr>
            <a:spLocks noGrp="1"/>
          </p:cNvSpPr>
          <p:nvPr>
            <p:ph idx="13"/>
          </p:nvPr>
        </p:nvSpPr>
        <p:spPr bwMode="auto">
          <a:xfrm>
            <a:off x="91440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fr-FR" altLang="fr-FR" dirty="0"/>
              <a:t>Le rapport annuel du COR de 2025</a:t>
            </a:r>
          </a:p>
        </p:txBody>
      </p:sp>
      <p:sp>
        <p:nvSpPr>
          <p:cNvPr id="4" name="Espace réservé du numéro de diapositive 3"/>
          <p:cNvSpPr>
            <a:spLocks noGrp="1"/>
          </p:cNvSpPr>
          <p:nvPr>
            <p:ph type="sldNum" sz="quarter" idx="14"/>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4</a:t>
            </a:fld>
            <a:endParaRPr lang="en-US" altLang="fr-FR">
              <a:solidFill>
                <a:schemeClr val="bg1"/>
              </a:solidFill>
            </a:endParaRPr>
          </a:p>
        </p:txBody>
      </p:sp>
    </p:spTree>
    <p:extLst>
      <p:ext uri="{BB962C8B-B14F-4D97-AF65-F5344CB8AC3E}">
        <p14:creationId xmlns:p14="http://schemas.microsoft.com/office/powerpoint/2010/main" val="9889900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0C6226-0BF7-7A26-649E-A2DB92C98C57}"/>
              </a:ext>
            </a:extLst>
          </p:cNvPr>
          <p:cNvSpPr>
            <a:spLocks noGrp="1"/>
          </p:cNvSpPr>
          <p:nvPr>
            <p:ph idx="13"/>
          </p:nvPr>
        </p:nvSpPr>
        <p:spPr/>
        <p:txBody>
          <a:bodyPr/>
          <a:lstStyle/>
          <a:p>
            <a:r>
              <a:rPr lang="fr-FR" dirty="0"/>
              <a:t>Écarts entre les différents exercices (RA 2024, Cour des Comptes et RA 2025)</a:t>
            </a:r>
          </a:p>
        </p:txBody>
      </p:sp>
      <p:sp>
        <p:nvSpPr>
          <p:cNvPr id="4" name="Espace réservé du numéro de diapositive 3">
            <a:extLst>
              <a:ext uri="{FF2B5EF4-FFF2-40B4-BE49-F238E27FC236}">
                <a16:creationId xmlns:a16="http://schemas.microsoft.com/office/drawing/2014/main" id="{30D55544-BCB8-A3F2-B877-42A453FE3EBA}"/>
              </a:ext>
            </a:extLst>
          </p:cNvPr>
          <p:cNvSpPr>
            <a:spLocks noGrp="1"/>
          </p:cNvSpPr>
          <p:nvPr>
            <p:ph type="sldNum" sz="quarter" idx="14"/>
          </p:nvPr>
        </p:nvSpPr>
        <p:spPr/>
        <p:txBody>
          <a:bodyPr/>
          <a:lstStyle/>
          <a:p>
            <a:pPr>
              <a:defRPr/>
            </a:pPr>
            <a:fld id="{3C9F837A-1064-489C-8EF4-21EE41019901}" type="slidenum">
              <a:rPr lang="en-US" smtClean="0"/>
              <a:pPr>
                <a:defRPr/>
              </a:pPr>
              <a:t>40</a:t>
            </a:fld>
            <a:endParaRPr lang="en-US" dirty="0"/>
          </a:p>
        </p:txBody>
      </p:sp>
      <p:pic>
        <p:nvPicPr>
          <p:cNvPr id="5" name="Image 4">
            <a:extLst>
              <a:ext uri="{FF2B5EF4-FFF2-40B4-BE49-F238E27FC236}">
                <a16:creationId xmlns:a16="http://schemas.microsoft.com/office/drawing/2014/main" id="{D613F403-7048-D7D4-7780-BFA141BB62F0}"/>
              </a:ext>
            </a:extLst>
          </p:cNvPr>
          <p:cNvPicPr>
            <a:picLocks noChangeAspect="1"/>
          </p:cNvPicPr>
          <p:nvPr/>
        </p:nvPicPr>
        <p:blipFill>
          <a:blip r:embed="rId2"/>
          <a:stretch>
            <a:fillRect/>
          </a:stretch>
        </p:blipFill>
        <p:spPr>
          <a:xfrm>
            <a:off x="128587" y="3765659"/>
            <a:ext cx="8886825" cy="2038350"/>
          </a:xfrm>
          <a:prstGeom prst="rect">
            <a:avLst/>
          </a:prstGeom>
        </p:spPr>
      </p:pic>
      <p:pic>
        <p:nvPicPr>
          <p:cNvPr id="6" name="Image 5">
            <a:extLst>
              <a:ext uri="{FF2B5EF4-FFF2-40B4-BE49-F238E27FC236}">
                <a16:creationId xmlns:a16="http://schemas.microsoft.com/office/drawing/2014/main" id="{8479AEF2-2933-7BAD-CE2A-26C8462A1EFD}"/>
              </a:ext>
            </a:extLst>
          </p:cNvPr>
          <p:cNvPicPr>
            <a:picLocks noChangeAspect="1"/>
          </p:cNvPicPr>
          <p:nvPr/>
        </p:nvPicPr>
        <p:blipFill>
          <a:blip r:embed="rId3"/>
          <a:stretch>
            <a:fillRect/>
          </a:stretch>
        </p:blipFill>
        <p:spPr>
          <a:xfrm>
            <a:off x="4700587" y="2445626"/>
            <a:ext cx="4314825" cy="800100"/>
          </a:xfrm>
          <a:prstGeom prst="rect">
            <a:avLst/>
          </a:prstGeom>
        </p:spPr>
      </p:pic>
      <p:sp>
        <p:nvSpPr>
          <p:cNvPr id="8" name="Rectangle 7">
            <a:extLst>
              <a:ext uri="{FF2B5EF4-FFF2-40B4-BE49-F238E27FC236}">
                <a16:creationId xmlns:a16="http://schemas.microsoft.com/office/drawing/2014/main" id="{06234E45-40FF-8898-E247-3CFA49EBB12F}"/>
              </a:ext>
            </a:extLst>
          </p:cNvPr>
          <p:cNvSpPr/>
          <p:nvPr/>
        </p:nvSpPr>
        <p:spPr>
          <a:xfrm>
            <a:off x="128586" y="1922518"/>
            <a:ext cx="8886825" cy="369332"/>
          </a:xfrm>
          <a:prstGeom prst="rect">
            <a:avLst/>
          </a:prstGeom>
        </p:spPr>
        <p:txBody>
          <a:bodyPr wrap="square">
            <a:spAutoFit/>
          </a:bodyPr>
          <a:lstStyle/>
          <a:p>
            <a:pPr algn="ctr"/>
            <a:r>
              <a:rPr lang="fr-FR" b="1" dirty="0">
                <a:solidFill>
                  <a:schemeClr val="tx1">
                    <a:lumMod val="65000"/>
                    <a:lumOff val="35000"/>
                  </a:schemeClr>
                </a:solidFill>
              </a:rPr>
              <a:t>Écarts de solde en Mds d’euros </a:t>
            </a:r>
          </a:p>
        </p:txBody>
      </p:sp>
      <p:sp>
        <p:nvSpPr>
          <p:cNvPr id="9" name="Rectangle 8">
            <a:extLst>
              <a:ext uri="{FF2B5EF4-FFF2-40B4-BE49-F238E27FC236}">
                <a16:creationId xmlns:a16="http://schemas.microsoft.com/office/drawing/2014/main" id="{941FCF0D-7BA4-9D87-46DE-D09026557601}"/>
              </a:ext>
            </a:extLst>
          </p:cNvPr>
          <p:cNvSpPr/>
          <p:nvPr/>
        </p:nvSpPr>
        <p:spPr>
          <a:xfrm>
            <a:off x="128586" y="3377297"/>
            <a:ext cx="8774891" cy="369332"/>
          </a:xfrm>
          <a:prstGeom prst="rect">
            <a:avLst/>
          </a:prstGeom>
        </p:spPr>
        <p:txBody>
          <a:bodyPr wrap="square">
            <a:spAutoFit/>
          </a:bodyPr>
          <a:lstStyle/>
          <a:p>
            <a:pPr algn="ctr"/>
            <a:r>
              <a:rPr lang="fr-FR" b="1" dirty="0">
                <a:solidFill>
                  <a:schemeClr val="tx1">
                    <a:lumMod val="65000"/>
                    <a:lumOff val="35000"/>
                  </a:schemeClr>
                </a:solidFill>
              </a:rPr>
              <a:t>Décomposition des écarts de solde en part de PIB</a:t>
            </a:r>
          </a:p>
        </p:txBody>
      </p:sp>
      <p:pic>
        <p:nvPicPr>
          <p:cNvPr id="10" name="Image 9">
            <a:extLst>
              <a:ext uri="{FF2B5EF4-FFF2-40B4-BE49-F238E27FC236}">
                <a16:creationId xmlns:a16="http://schemas.microsoft.com/office/drawing/2014/main" id="{3C9CC08B-0767-1B69-4EF5-6EC12FA58F7A}"/>
              </a:ext>
            </a:extLst>
          </p:cNvPr>
          <p:cNvPicPr>
            <a:picLocks noChangeAspect="1"/>
          </p:cNvPicPr>
          <p:nvPr/>
        </p:nvPicPr>
        <p:blipFill>
          <a:blip r:embed="rId4"/>
          <a:stretch>
            <a:fillRect/>
          </a:stretch>
        </p:blipFill>
        <p:spPr>
          <a:xfrm>
            <a:off x="128587" y="2445626"/>
            <a:ext cx="4314825" cy="800100"/>
          </a:xfrm>
          <a:prstGeom prst="rect">
            <a:avLst/>
          </a:prstGeom>
        </p:spPr>
      </p:pic>
    </p:spTree>
    <p:extLst>
      <p:ext uri="{BB962C8B-B14F-4D97-AF65-F5344CB8AC3E}">
        <p14:creationId xmlns:p14="http://schemas.microsoft.com/office/powerpoint/2010/main" val="20465275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335963"/>
            <a:ext cx="7870372" cy="4708981"/>
          </a:xfrm>
          <a:prstGeom prst="rect">
            <a:avLst/>
          </a:prstGeom>
          <a:noFill/>
        </p:spPr>
        <p:txBody>
          <a:bodyPr wrap="square" rtlCol="0">
            <a:spAutoFit/>
          </a:bodyPr>
          <a:lstStyle/>
          <a:p>
            <a:r>
              <a:rPr lang="fr-FR" sz="4000" b="1" dirty="0">
                <a:solidFill>
                  <a:srgbClr val="00368B"/>
                </a:solidFill>
              </a:rPr>
              <a:t>3. La situation financière</a:t>
            </a:r>
          </a:p>
          <a:p>
            <a:pPr marL="1076325" lvl="1" indent="-619125">
              <a:buFont typeface="Wingdings" panose="05000000000000000000" pitchFamily="2" charset="2"/>
              <a:buChar char="Ø"/>
            </a:pPr>
            <a:r>
              <a:rPr lang="fr-FR" sz="3600" b="1" dirty="0">
                <a:solidFill>
                  <a:srgbClr val="00368B"/>
                </a:solidFill>
              </a:rPr>
              <a:t>Les dépenses</a:t>
            </a:r>
          </a:p>
          <a:p>
            <a:pPr marL="1076325" lvl="1" indent="-619125">
              <a:buFont typeface="Wingdings" panose="05000000000000000000" pitchFamily="2" charset="2"/>
              <a:buChar char="Ø"/>
            </a:pPr>
            <a:r>
              <a:rPr lang="fr-FR" sz="3600" b="1" dirty="0">
                <a:solidFill>
                  <a:srgbClr val="00368B"/>
                </a:solidFill>
              </a:rPr>
              <a:t>Les ressources</a:t>
            </a:r>
          </a:p>
          <a:p>
            <a:pPr marL="1076325" lvl="1" indent="-619125">
              <a:buFont typeface="Wingdings" panose="05000000000000000000" pitchFamily="2" charset="2"/>
              <a:buChar char="Ø"/>
            </a:pPr>
            <a:r>
              <a:rPr lang="fr-FR" sz="3600" b="1" dirty="0">
                <a:solidFill>
                  <a:srgbClr val="00368B"/>
                </a:solidFill>
              </a:rPr>
              <a:t>Le solde</a:t>
            </a:r>
          </a:p>
          <a:p>
            <a:pPr marL="1076325" lvl="1" indent="-619125">
              <a:buFont typeface="Wingdings" panose="05000000000000000000" pitchFamily="2" charset="2"/>
              <a:buChar char="Ø"/>
            </a:pPr>
            <a:r>
              <a:rPr lang="fr-FR" sz="3600" b="1" dirty="0">
                <a:solidFill>
                  <a:srgbClr val="00368B"/>
                </a:solidFill>
              </a:rPr>
              <a:t>Les ajustements nécessaires</a:t>
            </a:r>
          </a:p>
          <a:p>
            <a:pPr marL="1076325" lvl="1" indent="-619125">
              <a:buFont typeface="Wingdings" panose="05000000000000000000" pitchFamily="2" charset="2"/>
              <a:buChar char="Ø"/>
            </a:pPr>
            <a:r>
              <a:rPr lang="fr-FR" sz="3600" b="1" dirty="0">
                <a:solidFill>
                  <a:schemeClr val="accent1">
                    <a:lumMod val="40000"/>
                    <a:lumOff val="60000"/>
                  </a:schemeClr>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41</a:t>
            </a:fld>
            <a:endParaRPr lang="fr-FR" dirty="0"/>
          </a:p>
        </p:txBody>
      </p:sp>
    </p:spTree>
    <p:extLst>
      <p:ext uri="{BB962C8B-B14F-4D97-AF65-F5344CB8AC3E}">
        <p14:creationId xmlns:p14="http://schemas.microsoft.com/office/powerpoint/2010/main" val="19186568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699247" y="574935"/>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sz="2200" b="1" dirty="0">
                <a:solidFill>
                  <a:srgbClr val="00368B"/>
                </a:solidFill>
              </a:rPr>
              <a:t>A</a:t>
            </a:r>
            <a:r>
              <a:rPr lang="fr-FR" sz="2200" b="1" dirty="0" smtClean="0">
                <a:solidFill>
                  <a:srgbClr val="00368B"/>
                </a:solidFill>
              </a:rPr>
              <a:t>justements statiques des leviers pour équilibrer structurellement le système de retraite chaque année (sans bouclage macroéconomique)</a:t>
            </a:r>
            <a:endParaRPr lang="fr-FR" sz="2200" b="1" dirty="0">
              <a:solidFill>
                <a:srgbClr val="00368B"/>
              </a:solidFill>
            </a:endParaRPr>
          </a:p>
        </p:txBody>
      </p:sp>
      <p:sp>
        <p:nvSpPr>
          <p:cNvPr id="3" name="Espace réservé du numéro de diapositive 2"/>
          <p:cNvSpPr>
            <a:spLocks noGrp="1"/>
          </p:cNvSpPr>
          <p:nvPr>
            <p:ph type="sldNum" sz="quarter" idx="4294967295"/>
          </p:nvPr>
        </p:nvSpPr>
        <p:spPr>
          <a:xfrm>
            <a:off x="0" y="0"/>
            <a:ext cx="0" cy="0"/>
          </a:xfrm>
        </p:spPr>
        <p:txBody>
          <a:bodyPr/>
          <a:lstStyle/>
          <a:p>
            <a:fld id="{467CB4ED-C4F0-4BE4-B4AC-8A395D5C1AD8}" type="slidenum">
              <a:rPr lang="fr-FR" smtClean="0"/>
              <a:t>42</a:t>
            </a:fld>
            <a:endParaRPr lang="fr-FR" dirty="0"/>
          </a:p>
        </p:txBody>
      </p:sp>
      <p:sp>
        <p:nvSpPr>
          <p:cNvPr id="8" name="ZoneTexte 7">
            <a:extLst>
              <a:ext uri="{FF2B5EF4-FFF2-40B4-BE49-F238E27FC236}">
                <a16:creationId xmlns:a16="http://schemas.microsoft.com/office/drawing/2014/main" id="{F0CC52D9-639B-3607-5FAD-436D9F8D3F4C}"/>
              </a:ext>
            </a:extLst>
          </p:cNvPr>
          <p:cNvSpPr txBox="1"/>
          <p:nvPr/>
        </p:nvSpPr>
        <p:spPr>
          <a:xfrm>
            <a:off x="75391" y="5408609"/>
            <a:ext cx="8423316" cy="712887"/>
          </a:xfrm>
          <a:prstGeom prst="rect">
            <a:avLst/>
          </a:prstGeom>
          <a:noFill/>
        </p:spPr>
        <p:txBody>
          <a:bodyPr wrap="square">
            <a:spAutoFit/>
          </a:bodyPr>
          <a:lstStyle/>
          <a:p>
            <a:pPr algn="just">
              <a:lnSpc>
                <a:spcPct val="112000"/>
              </a:lnSpc>
            </a:pPr>
            <a:r>
              <a:rPr lang="fr-FR" sz="1200" i="1" dirty="0">
                <a:latin typeface="+mn-lt"/>
                <a:ea typeface="Calibri" panose="020F0502020204030204" pitchFamily="34" charset="0"/>
              </a:rPr>
              <a:t>Champ : ensemble des régimes de retraite français légalement obligatoires, y compris FSV, hors RAFP. Retraités ayant au moins un droit propre de retraite</a:t>
            </a:r>
            <a:r>
              <a:rPr lang="fr-FR" sz="1200" i="1" dirty="0" smtClean="0">
                <a:latin typeface="+mn-lt"/>
                <a:ea typeface="Calibri" panose="020F0502020204030204" pitchFamily="34" charset="0"/>
              </a:rPr>
              <a:t>.</a:t>
            </a:r>
          </a:p>
          <a:p>
            <a:pPr algn="just">
              <a:lnSpc>
                <a:spcPct val="112000"/>
              </a:lnSpc>
            </a:pPr>
            <a:r>
              <a:rPr lang="fr-FR" sz="1200" i="1" dirty="0" smtClean="0">
                <a:effectLst/>
                <a:latin typeface="+mn-lt"/>
                <a:ea typeface="Calibri" panose="020F0502020204030204" pitchFamily="34" charset="0"/>
              </a:rPr>
              <a:t>Sources : projections COR – juin 2025.</a:t>
            </a:r>
            <a:endParaRPr lang="fr-FR" sz="1200" i="1" dirty="0">
              <a:effectLst/>
              <a:latin typeface="+mn-lt"/>
              <a:ea typeface="Calibri" panose="020F0502020204030204" pitchFamily="34" charset="0"/>
            </a:endParaRPr>
          </a:p>
        </p:txBody>
      </p:sp>
      <p:sp>
        <p:nvSpPr>
          <p:cNvPr id="10" name="ZoneTexte 9">
            <a:extLst>
              <a:ext uri="{FF2B5EF4-FFF2-40B4-BE49-F238E27FC236}">
                <a16:creationId xmlns:a16="http://schemas.microsoft.com/office/drawing/2014/main" id="{1E0F9E57-E062-DFE4-5002-30C1CFD3D720}"/>
              </a:ext>
            </a:extLst>
          </p:cNvPr>
          <p:cNvSpPr txBox="1"/>
          <p:nvPr/>
        </p:nvSpPr>
        <p:spPr>
          <a:xfrm>
            <a:off x="247810" y="1567012"/>
            <a:ext cx="2804489" cy="353302"/>
          </a:xfrm>
          <a:prstGeom prst="rect">
            <a:avLst/>
          </a:prstGeom>
          <a:noFill/>
        </p:spPr>
        <p:txBody>
          <a:bodyPr wrap="square">
            <a:spAutoFit/>
          </a:bodyPr>
          <a:lstStyle/>
          <a:p>
            <a:pPr algn="ctr">
              <a:lnSpc>
                <a:spcPct val="112000"/>
              </a:lnSpc>
            </a:pPr>
            <a:r>
              <a:rPr lang="fr-FR" sz="1600" b="1" dirty="0" smtClean="0">
                <a:solidFill>
                  <a:schemeClr val="tx1">
                    <a:lumMod val="65000"/>
                    <a:lumOff val="35000"/>
                  </a:schemeClr>
                </a:solidFill>
                <a:effectLst/>
                <a:latin typeface="+mn-lt"/>
                <a:ea typeface="Calibri" panose="020F0502020204030204" pitchFamily="34" charset="0"/>
              </a:rPr>
              <a:t>Âge moyen de départ</a:t>
            </a:r>
            <a:endParaRPr lang="fr-FR" sz="1600" b="1" dirty="0">
              <a:solidFill>
                <a:schemeClr val="tx1">
                  <a:lumMod val="65000"/>
                  <a:lumOff val="35000"/>
                </a:schemeClr>
              </a:solidFill>
              <a:effectLst/>
              <a:latin typeface="+mn-lt"/>
              <a:ea typeface="Calibri" panose="020F0502020204030204" pitchFamily="34" charset="0"/>
            </a:endParaRPr>
          </a:p>
        </p:txBody>
      </p:sp>
      <p:pic>
        <p:nvPicPr>
          <p:cNvPr id="6" name="Image 5"/>
          <p:cNvPicPr>
            <a:picLocks noChangeAspect="1"/>
          </p:cNvPicPr>
          <p:nvPr/>
        </p:nvPicPr>
        <p:blipFill>
          <a:blip r:embed="rId2"/>
          <a:stretch>
            <a:fillRect/>
          </a:stretch>
        </p:blipFill>
        <p:spPr>
          <a:xfrm>
            <a:off x="75391" y="2025525"/>
            <a:ext cx="8993219" cy="3382766"/>
          </a:xfrm>
          <a:prstGeom prst="rect">
            <a:avLst/>
          </a:prstGeom>
        </p:spPr>
      </p:pic>
      <p:sp>
        <p:nvSpPr>
          <p:cNvPr id="9" name="ZoneTexte 8">
            <a:extLst>
              <a:ext uri="{FF2B5EF4-FFF2-40B4-BE49-F238E27FC236}">
                <a16:creationId xmlns:a16="http://schemas.microsoft.com/office/drawing/2014/main" id="{1E0F9E57-E062-DFE4-5002-30C1CFD3D720}"/>
              </a:ext>
            </a:extLst>
          </p:cNvPr>
          <p:cNvSpPr txBox="1"/>
          <p:nvPr/>
        </p:nvSpPr>
        <p:spPr>
          <a:xfrm>
            <a:off x="3169756" y="1567012"/>
            <a:ext cx="2804489" cy="353302"/>
          </a:xfrm>
          <a:prstGeom prst="rect">
            <a:avLst/>
          </a:prstGeom>
          <a:noFill/>
        </p:spPr>
        <p:txBody>
          <a:bodyPr wrap="square">
            <a:spAutoFit/>
          </a:bodyPr>
          <a:lstStyle/>
          <a:p>
            <a:pPr algn="ctr">
              <a:lnSpc>
                <a:spcPct val="112000"/>
              </a:lnSpc>
            </a:pPr>
            <a:r>
              <a:rPr lang="fr-FR" sz="1600" b="1" dirty="0" smtClean="0">
                <a:solidFill>
                  <a:schemeClr val="tx1">
                    <a:lumMod val="65000"/>
                    <a:lumOff val="35000"/>
                  </a:schemeClr>
                </a:solidFill>
                <a:effectLst/>
                <a:latin typeface="+mn-lt"/>
                <a:ea typeface="Calibri" panose="020F0502020204030204" pitchFamily="34" charset="0"/>
              </a:rPr>
              <a:t>Pension relative</a:t>
            </a:r>
            <a:endParaRPr lang="fr-FR" sz="1600" b="1" dirty="0">
              <a:solidFill>
                <a:schemeClr val="tx1">
                  <a:lumMod val="65000"/>
                  <a:lumOff val="35000"/>
                </a:schemeClr>
              </a:solidFill>
              <a:effectLst/>
              <a:latin typeface="+mn-lt"/>
              <a:ea typeface="Calibri" panose="020F0502020204030204" pitchFamily="34" charset="0"/>
            </a:endParaRPr>
          </a:p>
        </p:txBody>
      </p:sp>
      <p:sp>
        <p:nvSpPr>
          <p:cNvPr id="11" name="ZoneTexte 10">
            <a:extLst>
              <a:ext uri="{FF2B5EF4-FFF2-40B4-BE49-F238E27FC236}">
                <a16:creationId xmlns:a16="http://schemas.microsoft.com/office/drawing/2014/main" id="{1E0F9E57-E062-DFE4-5002-30C1CFD3D720}"/>
              </a:ext>
            </a:extLst>
          </p:cNvPr>
          <p:cNvSpPr txBox="1"/>
          <p:nvPr/>
        </p:nvSpPr>
        <p:spPr>
          <a:xfrm>
            <a:off x="6091702" y="1567330"/>
            <a:ext cx="2804489" cy="353302"/>
          </a:xfrm>
          <a:prstGeom prst="rect">
            <a:avLst/>
          </a:prstGeom>
          <a:noFill/>
        </p:spPr>
        <p:txBody>
          <a:bodyPr wrap="square">
            <a:spAutoFit/>
          </a:bodyPr>
          <a:lstStyle/>
          <a:p>
            <a:pPr algn="ctr">
              <a:lnSpc>
                <a:spcPct val="112000"/>
              </a:lnSpc>
            </a:pPr>
            <a:r>
              <a:rPr lang="fr-FR" sz="1600" b="1" dirty="0" smtClean="0">
                <a:solidFill>
                  <a:schemeClr val="tx1">
                    <a:lumMod val="65000"/>
                    <a:lumOff val="35000"/>
                  </a:schemeClr>
                </a:solidFill>
                <a:effectLst/>
                <a:latin typeface="+mn-lt"/>
                <a:ea typeface="Calibri" panose="020F0502020204030204" pitchFamily="34" charset="0"/>
              </a:rPr>
              <a:t>Taux de prélèvement</a:t>
            </a:r>
            <a:endParaRPr lang="fr-FR" sz="1600" b="1" dirty="0">
              <a:solidFill>
                <a:schemeClr val="tx1">
                  <a:lumMod val="65000"/>
                  <a:lumOff val="35000"/>
                </a:schemeClr>
              </a:solidFill>
              <a:effectLst/>
              <a:latin typeface="+mn-lt"/>
              <a:ea typeface="Calibri" panose="020F0502020204030204" pitchFamily="34" charset="0"/>
            </a:endParaRPr>
          </a:p>
        </p:txBody>
      </p:sp>
    </p:spTree>
    <p:extLst>
      <p:ext uri="{BB962C8B-B14F-4D97-AF65-F5344CB8AC3E}">
        <p14:creationId xmlns:p14="http://schemas.microsoft.com/office/powerpoint/2010/main" val="21439765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335963"/>
            <a:ext cx="7870372" cy="4708981"/>
          </a:xfrm>
          <a:prstGeom prst="rect">
            <a:avLst/>
          </a:prstGeom>
          <a:noFill/>
        </p:spPr>
        <p:txBody>
          <a:bodyPr wrap="square" rtlCol="0">
            <a:spAutoFit/>
          </a:bodyPr>
          <a:lstStyle/>
          <a:p>
            <a:r>
              <a:rPr lang="fr-FR" sz="4000" b="1" dirty="0">
                <a:solidFill>
                  <a:srgbClr val="00368B"/>
                </a:solidFill>
              </a:rPr>
              <a:t>3. La situation financière</a:t>
            </a:r>
          </a:p>
          <a:p>
            <a:pPr marL="1076325" lvl="1" indent="-619125">
              <a:buFont typeface="Wingdings" panose="05000000000000000000" pitchFamily="2" charset="2"/>
              <a:buChar char="Ø"/>
            </a:pPr>
            <a:r>
              <a:rPr lang="fr-FR" sz="3600" b="1" dirty="0">
                <a:solidFill>
                  <a:srgbClr val="00368B"/>
                </a:solidFill>
              </a:rPr>
              <a:t>Les dépenses</a:t>
            </a:r>
          </a:p>
          <a:p>
            <a:pPr marL="1076325" lvl="1" indent="-619125">
              <a:buFont typeface="Wingdings" panose="05000000000000000000" pitchFamily="2" charset="2"/>
              <a:buChar char="Ø"/>
            </a:pPr>
            <a:r>
              <a:rPr lang="fr-FR" sz="3600" b="1" dirty="0">
                <a:solidFill>
                  <a:srgbClr val="00368B"/>
                </a:solidFill>
              </a:rPr>
              <a:t>Les ressources</a:t>
            </a:r>
          </a:p>
          <a:p>
            <a:pPr marL="1076325" lvl="1" indent="-619125">
              <a:buFont typeface="Wingdings" panose="05000000000000000000" pitchFamily="2" charset="2"/>
              <a:buChar char="Ø"/>
            </a:pPr>
            <a:r>
              <a:rPr lang="fr-FR" sz="3600" b="1" dirty="0">
                <a:solidFill>
                  <a:srgbClr val="00368B"/>
                </a:solidFill>
              </a:rPr>
              <a:t>Le solde</a:t>
            </a:r>
          </a:p>
          <a:p>
            <a:pPr marL="1076325" lvl="1" indent="-619125">
              <a:buFont typeface="Wingdings" panose="05000000000000000000" pitchFamily="2" charset="2"/>
              <a:buChar char="Ø"/>
            </a:pPr>
            <a:r>
              <a:rPr lang="fr-FR" sz="3600" b="1" dirty="0">
                <a:solidFill>
                  <a:srgbClr val="00368B"/>
                </a:solidFill>
              </a:rPr>
              <a:t>Les ajustements nécessaires</a:t>
            </a:r>
          </a:p>
          <a:p>
            <a:pPr marL="1076325" lvl="1" indent="-619125">
              <a:buFont typeface="Wingdings" panose="05000000000000000000" pitchFamily="2" charset="2"/>
              <a:buChar char="Ø"/>
            </a:pPr>
            <a:r>
              <a:rPr lang="fr-FR" sz="3600" b="1" dirty="0">
                <a:solidFill>
                  <a:srgbClr val="00368B"/>
                </a:solidFill>
              </a:rPr>
              <a:t>La sensibilité aux hypothèses</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43</a:t>
            </a:fld>
            <a:endParaRPr lang="fr-FR" dirty="0"/>
          </a:p>
        </p:txBody>
      </p:sp>
    </p:spTree>
    <p:extLst>
      <p:ext uri="{BB962C8B-B14F-4D97-AF65-F5344CB8AC3E}">
        <p14:creationId xmlns:p14="http://schemas.microsoft.com/office/powerpoint/2010/main" val="26888280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1009650" y="649149"/>
            <a:ext cx="8337177"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La sensibilité des résultats aux hypothèses</a:t>
            </a: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44</a:t>
            </a:fld>
            <a:endParaRPr lang="fr-FR"/>
          </a:p>
        </p:txBody>
      </p:sp>
      <p:sp>
        <p:nvSpPr>
          <p:cNvPr id="12" name="Rectangle 11"/>
          <p:cNvSpPr/>
          <p:nvPr/>
        </p:nvSpPr>
        <p:spPr>
          <a:xfrm>
            <a:off x="299382" y="5750141"/>
            <a:ext cx="6975729" cy="288156"/>
          </a:xfrm>
          <a:prstGeom prst="rect">
            <a:avLst/>
          </a:prstGeom>
        </p:spPr>
        <p:txBody>
          <a:bodyPr wrap="square">
            <a:spAutoFit/>
          </a:bodyPr>
          <a:lstStyle/>
          <a:p>
            <a:pPr algn="just">
              <a:lnSpc>
                <a:spcPct val="112000"/>
              </a:lnSpc>
              <a:spcAft>
                <a:spcPts val="0"/>
              </a:spcAft>
            </a:pPr>
            <a:r>
              <a:rPr lang="fr-FR" sz="1200" i="1" dirty="0">
                <a:latin typeface="+mn-lt"/>
                <a:ea typeface="Calibri" panose="020F0502020204030204" pitchFamily="34" charset="0"/>
              </a:rPr>
              <a:t>Source : projections COR juin 2025</a:t>
            </a:r>
            <a:endParaRPr lang="fr-FR" dirty="0">
              <a:effectLst/>
              <a:latin typeface="+mn-lt"/>
              <a:ea typeface="Calibri" panose="020F0502020204030204" pitchFamily="34" charset="0"/>
            </a:endParaRPr>
          </a:p>
        </p:txBody>
      </p:sp>
      <p:sp>
        <p:nvSpPr>
          <p:cNvPr id="13" name="Rectangle 12"/>
          <p:cNvSpPr/>
          <p:nvPr/>
        </p:nvSpPr>
        <p:spPr>
          <a:xfrm>
            <a:off x="269281" y="1865556"/>
            <a:ext cx="8526780" cy="646331"/>
          </a:xfrm>
          <a:prstGeom prst="rect">
            <a:avLst/>
          </a:prstGeom>
        </p:spPr>
        <p:txBody>
          <a:bodyPr wrap="square">
            <a:spAutoFit/>
          </a:bodyPr>
          <a:lstStyle/>
          <a:p>
            <a:pPr algn="ctr"/>
            <a:r>
              <a:rPr lang="fr-FR" b="1" dirty="0">
                <a:solidFill>
                  <a:schemeClr val="tx1">
                    <a:lumMod val="65000"/>
                    <a:lumOff val="35000"/>
                  </a:schemeClr>
                </a:solidFill>
              </a:rPr>
              <a:t>Sensibilité de la part des dépenses et du solde du système de retraite dans le PIB aux hypothèses démographiques et économiques</a:t>
            </a:r>
          </a:p>
        </p:txBody>
      </p:sp>
      <p:sp>
        <p:nvSpPr>
          <p:cNvPr id="14" name="Rectangle 13"/>
          <p:cNvSpPr/>
          <p:nvPr/>
        </p:nvSpPr>
        <p:spPr>
          <a:xfrm>
            <a:off x="334748" y="2598059"/>
            <a:ext cx="4132478" cy="338554"/>
          </a:xfrm>
          <a:prstGeom prst="rect">
            <a:avLst/>
          </a:prstGeom>
        </p:spPr>
        <p:txBody>
          <a:bodyPr wrap="square">
            <a:spAutoFit/>
          </a:bodyPr>
          <a:lstStyle/>
          <a:p>
            <a:pPr algn="ctr"/>
            <a:r>
              <a:rPr lang="fr-FR" sz="1600" b="1" dirty="0">
                <a:solidFill>
                  <a:schemeClr val="tx1">
                    <a:lumMod val="65000"/>
                    <a:lumOff val="35000"/>
                  </a:schemeClr>
                </a:solidFill>
              </a:rPr>
              <a:t>Écart de dépenses</a:t>
            </a:r>
          </a:p>
        </p:txBody>
      </p:sp>
      <p:sp>
        <p:nvSpPr>
          <p:cNvPr id="15" name="Rectangle 14"/>
          <p:cNvSpPr/>
          <p:nvPr/>
        </p:nvSpPr>
        <p:spPr>
          <a:xfrm>
            <a:off x="4495801" y="2625969"/>
            <a:ext cx="4070070" cy="338554"/>
          </a:xfrm>
          <a:prstGeom prst="rect">
            <a:avLst/>
          </a:prstGeom>
        </p:spPr>
        <p:txBody>
          <a:bodyPr wrap="square">
            <a:spAutoFit/>
          </a:bodyPr>
          <a:lstStyle/>
          <a:p>
            <a:pPr algn="ctr"/>
            <a:r>
              <a:rPr lang="fr-FR" sz="1600" b="1" dirty="0">
                <a:solidFill>
                  <a:schemeClr val="tx1">
                    <a:lumMod val="65000"/>
                    <a:lumOff val="35000"/>
                  </a:schemeClr>
                </a:solidFill>
              </a:rPr>
              <a:t>Écart de solde</a:t>
            </a:r>
          </a:p>
        </p:txBody>
      </p:sp>
      <p:pic>
        <p:nvPicPr>
          <p:cNvPr id="5" name="Image 4">
            <a:extLst>
              <a:ext uri="{FF2B5EF4-FFF2-40B4-BE49-F238E27FC236}">
                <a16:creationId xmlns:a16="http://schemas.microsoft.com/office/drawing/2014/main" id="{C6714928-71BE-2480-65AD-AFF6B4AF753B}"/>
              </a:ext>
            </a:extLst>
          </p:cNvPr>
          <p:cNvPicPr>
            <a:picLocks noChangeAspect="1"/>
          </p:cNvPicPr>
          <p:nvPr/>
        </p:nvPicPr>
        <p:blipFill>
          <a:blip r:embed="rId2"/>
          <a:stretch>
            <a:fillRect/>
          </a:stretch>
        </p:blipFill>
        <p:spPr>
          <a:xfrm>
            <a:off x="334747" y="2955064"/>
            <a:ext cx="8231124" cy="2796540"/>
          </a:xfrm>
          <a:prstGeom prst="rect">
            <a:avLst/>
          </a:prstGeom>
        </p:spPr>
      </p:pic>
    </p:spTree>
    <p:extLst>
      <p:ext uri="{BB962C8B-B14F-4D97-AF65-F5344CB8AC3E}">
        <p14:creationId xmlns:p14="http://schemas.microsoft.com/office/powerpoint/2010/main" val="12391758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0" y="2663825"/>
            <a:ext cx="9144000" cy="1019175"/>
          </a:xfrm>
        </p:spPr>
        <p:txBody>
          <a:bodyPr anchor="t"/>
          <a:lstStyle/>
          <a:p>
            <a:pPr algn="ctr" eaLnBrk="1" hangingPunct="1"/>
            <a:r>
              <a:rPr lang="fr-FR" altLang="fr-FR" sz="3600" dirty="0">
                <a:solidFill>
                  <a:srgbClr val="003A88"/>
                </a:solidFill>
                <a:cs typeface="Calibri" pitchFamily="34" charset="0"/>
              </a:rPr>
              <a:t>Merci de votre attention</a:t>
            </a:r>
            <a:endParaRPr lang="fr-FR" altLang="fr-FR" sz="3600" dirty="0">
              <a:solidFill>
                <a:srgbClr val="003A88"/>
              </a:solidFill>
            </a:endParaRPr>
          </a:p>
        </p:txBody>
      </p:sp>
      <p:sp>
        <p:nvSpPr>
          <p:cNvPr id="43011" name="Subtitle 3"/>
          <p:cNvSpPr>
            <a:spLocks noGrp="1"/>
          </p:cNvSpPr>
          <p:nvPr>
            <p:ph type="subTitle" idx="1"/>
          </p:nvPr>
        </p:nvSpPr>
        <p:spPr>
          <a:xfrm>
            <a:off x="0" y="3806825"/>
            <a:ext cx="9144000" cy="1238250"/>
          </a:xfrm>
        </p:spPr>
        <p:txBody>
          <a:bodyPr/>
          <a:lstStyle/>
          <a:p>
            <a:pPr algn="ctr" eaLnBrk="1" hangingPunct="1"/>
            <a:r>
              <a:rPr lang="fr-FR" altLang="fr-FR" sz="2000" dirty="0">
                <a:solidFill>
                  <a:schemeClr val="tx1"/>
                </a:solidFill>
              </a:rPr>
              <a:t>Suivez l’actualité et les travaux du COR </a:t>
            </a:r>
            <a:br>
              <a:rPr lang="fr-FR" altLang="fr-FR" sz="2000" dirty="0">
                <a:solidFill>
                  <a:schemeClr val="tx1"/>
                </a:solidFill>
              </a:rPr>
            </a:br>
            <a:r>
              <a:rPr lang="fr-FR" altLang="fr-FR" sz="2000" dirty="0">
                <a:solidFill>
                  <a:schemeClr val="tx1"/>
                </a:solidFill>
              </a:rPr>
              <a:t>sur </a:t>
            </a:r>
            <a:r>
              <a:rPr lang="fr-FR" altLang="fr-FR" sz="2000" b="1" dirty="0">
                <a:solidFill>
                  <a:srgbClr val="003A88"/>
                </a:solidFill>
              </a:rPr>
              <a:t>www.cor-retraites.fr</a:t>
            </a:r>
            <a:r>
              <a:rPr lang="fr-FR" altLang="fr-FR" sz="2000" dirty="0">
                <a:solidFill>
                  <a:schemeClr val="tx1"/>
                </a:solidFill>
              </a:rPr>
              <a:t> et twitter </a:t>
            </a:r>
            <a:r>
              <a:rPr lang="fr-FR" altLang="fr-FR" sz="2000" b="1" dirty="0">
                <a:solidFill>
                  <a:srgbClr val="003A88"/>
                </a:solidFill>
              </a:rPr>
              <a:t>@COR_Retraites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1"/>
          <p:cNvSpPr>
            <a:spLocks noGrp="1"/>
          </p:cNvSpPr>
          <p:nvPr>
            <p:ph idx="1"/>
          </p:nvPr>
        </p:nvSpPr>
        <p:spPr bwMode="auto">
          <a:xfrm>
            <a:off x="455613" y="1285875"/>
            <a:ext cx="8488362" cy="47228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lnSpc>
                <a:spcPct val="112000"/>
              </a:lnSpc>
              <a:spcBef>
                <a:spcPts val="0"/>
              </a:spcBef>
              <a:spcAft>
                <a:spcPts val="0"/>
              </a:spcAft>
              <a:buFont typeface="Wingdings" panose="05000000000000000000" pitchFamily="2" charset="2"/>
              <a:buChar char="Ø"/>
            </a:pPr>
            <a:r>
              <a:rPr lang="fr-FR" dirty="0">
                <a:ea typeface="Times New Roman" panose="02020603050405020304" pitchFamily="18" charset="0"/>
              </a:rPr>
              <a:t>Stabilité du cadre d’analyse : le scénario de référence repose sur le jeu d’hypothèses de long terme retenues par la Cour des Comptes :</a:t>
            </a:r>
          </a:p>
          <a:p>
            <a:pPr lvl="2" algn="just">
              <a:spcBef>
                <a:spcPts val="0"/>
              </a:spcBef>
              <a:spcAft>
                <a:spcPts val="0"/>
              </a:spcAft>
              <a:buFont typeface="Wingdings" panose="05000000000000000000" pitchFamily="2" charset="2"/>
              <a:buChar char="§"/>
            </a:pPr>
            <a:r>
              <a:rPr lang="fr-FR" sz="2000" dirty="0">
                <a:ea typeface="Times New Roman" panose="02020603050405020304" pitchFamily="18" charset="0"/>
              </a:rPr>
              <a:t>Hypothèses démographiques centrales de l’Insee </a:t>
            </a:r>
          </a:p>
          <a:p>
            <a:pPr lvl="2" algn="just">
              <a:spcBef>
                <a:spcPts val="0"/>
              </a:spcBef>
              <a:spcAft>
                <a:spcPts val="0"/>
              </a:spcAft>
              <a:buFont typeface="Wingdings" panose="05000000000000000000" pitchFamily="2" charset="2"/>
              <a:buChar char="§"/>
            </a:pPr>
            <a:r>
              <a:rPr lang="fr-FR" sz="2000" dirty="0">
                <a:ea typeface="Times New Roman" panose="02020603050405020304" pitchFamily="18" charset="0"/>
              </a:rPr>
              <a:t>Cible d’évolution de la productivité horaire annuelle de 0,7 % (à partir de 2040)</a:t>
            </a:r>
          </a:p>
          <a:p>
            <a:pPr lvl="2" algn="just">
              <a:spcBef>
                <a:spcPts val="0"/>
              </a:spcBef>
              <a:spcAft>
                <a:spcPts val="0"/>
              </a:spcAft>
              <a:buFont typeface="Wingdings" panose="05000000000000000000" pitchFamily="2" charset="2"/>
              <a:buChar char="§"/>
            </a:pPr>
            <a:r>
              <a:rPr lang="fr-FR" sz="2000" dirty="0">
                <a:ea typeface="Times New Roman" panose="02020603050405020304" pitchFamily="18" charset="0"/>
              </a:rPr>
              <a:t>Cible d’un taux de chômage de 7,0 % à long terme (atteint dès 2032). </a:t>
            </a:r>
          </a:p>
          <a:p>
            <a:pPr algn="just">
              <a:lnSpc>
                <a:spcPct val="112000"/>
              </a:lnSpc>
              <a:spcBef>
                <a:spcPts val="1800"/>
              </a:spcBef>
              <a:spcAft>
                <a:spcPts val="0"/>
              </a:spcAft>
              <a:buFont typeface="Wingdings" panose="05000000000000000000" pitchFamily="2" charset="2"/>
              <a:buChar char="Ø"/>
            </a:pPr>
            <a:r>
              <a:rPr lang="fr-FR" dirty="0">
                <a:ea typeface="Times New Roman" panose="02020603050405020304" pitchFamily="18" charset="0"/>
              </a:rPr>
              <a:t>Sur un même horizon, le scénario de référence diffère de celui de la Cour des Comptes </a:t>
            </a:r>
          </a:p>
          <a:p>
            <a:pPr lvl="1" algn="just">
              <a:spcBef>
                <a:spcPts val="0"/>
              </a:spcBef>
              <a:spcAft>
                <a:spcPts val="0"/>
              </a:spcAft>
              <a:buFont typeface="Wingdings" panose="05000000000000000000" pitchFamily="2" charset="2"/>
              <a:buChar char="§"/>
            </a:pPr>
            <a:r>
              <a:rPr lang="fr-FR" dirty="0">
                <a:ea typeface="Times New Roman" panose="02020603050405020304" pitchFamily="18" charset="0"/>
              </a:rPr>
              <a:t>Prise en prise en compte des dernières informations conjoncturelles contenues dans le Rapport d’avancement annuel (RAA) d’avril 2025</a:t>
            </a:r>
          </a:p>
          <a:p>
            <a:pPr lvl="1" algn="just">
              <a:spcBef>
                <a:spcPts val="0"/>
              </a:spcBef>
              <a:spcAft>
                <a:spcPts val="0"/>
              </a:spcAft>
              <a:buFont typeface="Wingdings" panose="05000000000000000000" pitchFamily="2" charset="2"/>
              <a:buChar char="§"/>
            </a:pPr>
            <a:r>
              <a:rPr lang="fr-FR" dirty="0">
                <a:ea typeface="Times New Roman" panose="02020603050405020304" pitchFamily="18" charset="0"/>
              </a:rPr>
              <a:t>Intégration des comptes définitifs des régimes et du PIB pour 2024.</a:t>
            </a:r>
            <a:endParaRPr lang="fr-FR" altLang="fr-FR" dirty="0"/>
          </a:p>
          <a:p>
            <a:pPr marL="85725" indent="0">
              <a:buFont typeface="Arial" panose="020B0604020202020204" pitchFamily="34" charset="0"/>
              <a:buNone/>
              <a:defRPr/>
            </a:pPr>
            <a:endParaRPr lang="fr-FR" altLang="fr-FR" i="1" dirty="0">
              <a:solidFill>
                <a:schemeClr val="bg1">
                  <a:lumMod val="50000"/>
                </a:schemeClr>
              </a:solidFill>
            </a:endParaRPr>
          </a:p>
        </p:txBody>
      </p:sp>
      <p:sp>
        <p:nvSpPr>
          <p:cNvPr id="6147" name="Espace réservé du contenu 2"/>
          <p:cNvSpPr>
            <a:spLocks noGrp="1"/>
          </p:cNvSpPr>
          <p:nvPr>
            <p:ph idx="13"/>
          </p:nvPr>
        </p:nvSpPr>
        <p:spPr bwMode="auto">
          <a:xfrm>
            <a:off x="91440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fr-FR" altLang="fr-FR" dirty="0"/>
              <a:t>Le rapport annuel du COR de 2025</a:t>
            </a:r>
          </a:p>
        </p:txBody>
      </p:sp>
      <p:sp>
        <p:nvSpPr>
          <p:cNvPr id="4" name="Espace réservé du numéro de diapositive 3"/>
          <p:cNvSpPr>
            <a:spLocks noGrp="1"/>
          </p:cNvSpPr>
          <p:nvPr>
            <p:ph type="sldNum" sz="quarter" idx="14"/>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5</a:t>
            </a:fld>
            <a:endParaRPr lang="en-US" altLang="fr-FR">
              <a:solidFill>
                <a:schemeClr val="bg1"/>
              </a:solidFill>
            </a:endParaRPr>
          </a:p>
        </p:txBody>
      </p:sp>
    </p:spTree>
    <p:extLst>
      <p:ext uri="{BB962C8B-B14F-4D97-AF65-F5344CB8AC3E}">
        <p14:creationId xmlns:p14="http://schemas.microsoft.com/office/powerpoint/2010/main" val="202056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contenu 1"/>
          <p:cNvSpPr>
            <a:spLocks noGrp="1"/>
          </p:cNvSpPr>
          <p:nvPr>
            <p:ph idx="1"/>
          </p:nvPr>
        </p:nvSpPr>
        <p:spPr bwMode="auto">
          <a:xfrm>
            <a:off x="455613" y="1476375"/>
            <a:ext cx="8488362" cy="45323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Ø"/>
              <a:defRPr/>
            </a:pPr>
            <a:r>
              <a:rPr lang="fr-FR" altLang="fr-FR" b="1" dirty="0"/>
              <a:t>L’horizon de la projection, 2070, est conservé</a:t>
            </a:r>
          </a:p>
          <a:p>
            <a:pPr lvl="1" algn="just">
              <a:buFont typeface="Wingdings" panose="05000000000000000000" pitchFamily="2" charset="2"/>
              <a:buChar char="§"/>
            </a:pPr>
            <a:r>
              <a:rPr lang="fr-FR" dirty="0">
                <a:ea typeface="Calibri" panose="020F0502020204030204" pitchFamily="34" charset="0"/>
              </a:rPr>
              <a:t>Certains leviers de réformes ne jouent pleinement que sur le temps long</a:t>
            </a:r>
          </a:p>
          <a:p>
            <a:pPr lvl="1" algn="just">
              <a:buFont typeface="Wingdings" panose="05000000000000000000" pitchFamily="2" charset="2"/>
              <a:buChar char="§"/>
            </a:pPr>
            <a:r>
              <a:rPr lang="fr-FR" dirty="0">
                <a:ea typeface="Calibri" panose="020F0502020204030204" pitchFamily="34" charset="0"/>
              </a:rPr>
              <a:t>Redonner confiance aux assurés, notamment les plus jeunes</a:t>
            </a:r>
          </a:p>
          <a:p>
            <a:pPr algn="just">
              <a:lnSpc>
                <a:spcPct val="112000"/>
              </a:lnSpc>
            </a:pPr>
            <a:endParaRPr lang="fr-FR" sz="1800" dirty="0">
              <a:ea typeface="Calibri" panose="020F0502020204030204" pitchFamily="34" charset="0"/>
            </a:endParaRPr>
          </a:p>
          <a:p>
            <a:pPr algn="just">
              <a:lnSpc>
                <a:spcPct val="112000"/>
              </a:lnSpc>
              <a:buFont typeface="Wingdings" panose="05000000000000000000" pitchFamily="2" charset="2"/>
              <a:buChar char="Ø"/>
            </a:pPr>
            <a:r>
              <a:rPr lang="fr-FR" b="1" dirty="0">
                <a:effectLst/>
                <a:ea typeface="Calibri" panose="020F0502020204030204" pitchFamily="34" charset="0"/>
              </a:rPr>
              <a:t>Un horizon de court et moyen terme (2030, à </a:t>
            </a:r>
            <a:r>
              <a:rPr lang="fr-FR" b="1" dirty="0">
                <a:ea typeface="Calibri" panose="020F0502020204030204" pitchFamily="34" charset="0"/>
              </a:rPr>
              <a:t>15 ans ou 20 ans)</a:t>
            </a:r>
            <a:r>
              <a:rPr lang="fr-FR" b="1" dirty="0">
                <a:effectLst/>
                <a:ea typeface="Calibri" panose="020F0502020204030204" pitchFamily="34" charset="0"/>
              </a:rPr>
              <a:t> est toujours présenté :</a:t>
            </a:r>
          </a:p>
          <a:p>
            <a:pPr lvl="1" algn="just">
              <a:lnSpc>
                <a:spcPct val="112000"/>
              </a:lnSpc>
              <a:buFont typeface="Wingdings" panose="05000000000000000000" pitchFamily="2" charset="2"/>
              <a:buChar char="§"/>
            </a:pPr>
            <a:r>
              <a:rPr lang="fr-FR" dirty="0">
                <a:ea typeface="Calibri" panose="020F0502020204030204" pitchFamily="34" charset="0"/>
              </a:rPr>
              <a:t>Horizon </a:t>
            </a:r>
            <a:r>
              <a:rPr lang="fr-FR" dirty="0">
                <a:effectLst/>
                <a:ea typeface="Calibri" panose="020F0502020204030204" pitchFamily="34" charset="0"/>
              </a:rPr>
              <a:t>nécessaire au pilotage des régimes</a:t>
            </a:r>
            <a:endParaRPr lang="fr-FR" altLang="fr-FR" dirty="0"/>
          </a:p>
          <a:p>
            <a:pPr>
              <a:buFont typeface="Arial" charset="0"/>
              <a:buChar char="•"/>
              <a:defRPr/>
            </a:pPr>
            <a:endParaRPr lang="fr-FR" altLang="fr-FR" b="1" dirty="0"/>
          </a:p>
        </p:txBody>
      </p:sp>
      <p:sp>
        <p:nvSpPr>
          <p:cNvPr id="6147" name="Espace réservé du contenu 2"/>
          <p:cNvSpPr>
            <a:spLocks noGrp="1"/>
          </p:cNvSpPr>
          <p:nvPr>
            <p:ph idx="13"/>
          </p:nvPr>
        </p:nvSpPr>
        <p:spPr bwMode="auto">
          <a:xfrm>
            <a:off x="914400" y="574675"/>
            <a:ext cx="7893050" cy="71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r>
              <a:rPr lang="fr-FR" altLang="fr-FR" dirty="0"/>
              <a:t>Le rapport annuel du COR de 2025</a:t>
            </a:r>
          </a:p>
        </p:txBody>
      </p:sp>
      <p:sp>
        <p:nvSpPr>
          <p:cNvPr id="4" name="Espace réservé du numéro de diapositive 3"/>
          <p:cNvSpPr>
            <a:spLocks noGrp="1"/>
          </p:cNvSpPr>
          <p:nvPr>
            <p:ph type="sldNum" sz="quarter" idx="14"/>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6658FA7-F953-4DB8-9A5C-006B50E3806F}" type="slidenum">
              <a:rPr lang="en-US" altLang="fr-FR">
                <a:solidFill>
                  <a:schemeClr val="bg1"/>
                </a:solidFill>
              </a:rPr>
              <a:pPr eaLnBrk="1" hangingPunct="1"/>
              <a:t>6</a:t>
            </a:fld>
            <a:endParaRPr lang="en-US" altLang="fr-FR">
              <a:solidFill>
                <a:schemeClr val="bg1"/>
              </a:solidFill>
            </a:endParaRPr>
          </a:p>
        </p:txBody>
      </p:sp>
    </p:spTree>
    <p:extLst>
      <p:ext uri="{BB962C8B-B14F-4D97-AF65-F5344CB8AC3E}">
        <p14:creationId xmlns:p14="http://schemas.microsoft.com/office/powerpoint/2010/main" val="200113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653142" y="1412163"/>
            <a:ext cx="7870372" cy="1938992"/>
          </a:xfrm>
          <a:prstGeom prst="rect">
            <a:avLst/>
          </a:prstGeom>
          <a:noFill/>
        </p:spPr>
        <p:txBody>
          <a:bodyPr wrap="square" rtlCol="0">
            <a:spAutoFit/>
          </a:bodyPr>
          <a:lstStyle/>
          <a:p>
            <a:r>
              <a:rPr lang="fr-FR" sz="4000" b="1" dirty="0">
                <a:solidFill>
                  <a:srgbClr val="00368B"/>
                </a:solidFill>
              </a:rPr>
              <a:t>2. Les hypothèses de projection</a:t>
            </a:r>
          </a:p>
          <a:p>
            <a:pPr algn="ctr"/>
            <a:r>
              <a:rPr lang="fr-FR" sz="4000" i="1" dirty="0">
                <a:solidFill>
                  <a:srgbClr val="00368B"/>
                </a:solidFill>
              </a:rPr>
              <a:t>	</a:t>
            </a:r>
          </a:p>
          <a:p>
            <a:pPr algn="ctr"/>
            <a:endParaRPr lang="fr-FR" sz="4000" b="1" dirty="0">
              <a:solidFill>
                <a:srgbClr val="00368B"/>
              </a:solidFill>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7</a:t>
            </a:fld>
            <a:endParaRPr lang="fr-FR" dirty="0"/>
          </a:p>
        </p:txBody>
      </p:sp>
    </p:spTree>
    <p:extLst>
      <p:ext uri="{BB962C8B-B14F-4D97-AF65-F5344CB8AC3E}">
        <p14:creationId xmlns:p14="http://schemas.microsoft.com/office/powerpoint/2010/main" val="390399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idx="13"/>
          </p:nvPr>
        </p:nvSpPr>
        <p:spPr>
          <a:xfrm>
            <a:off x="1009650" y="574935"/>
            <a:ext cx="7893828" cy="710940"/>
          </a:xfrm>
        </p:spPr>
        <p:txBody>
          <a:bodyPr/>
          <a:lstStyle/>
          <a:p>
            <a:r>
              <a:rPr lang="fr-FR" dirty="0"/>
              <a:t>La démographie : une hypothèse centrale et des analyses de sensibilité</a:t>
            </a:r>
          </a:p>
        </p:txBody>
      </p:sp>
      <p:sp>
        <p:nvSpPr>
          <p:cNvPr id="6" name="Espace réservé du contenu 1"/>
          <p:cNvSpPr txBox="1">
            <a:spLocks/>
          </p:cNvSpPr>
          <p:nvPr/>
        </p:nvSpPr>
        <p:spPr bwMode="auto">
          <a:xfrm>
            <a:off x="1009650" y="1436221"/>
            <a:ext cx="7426138" cy="35783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kern="1200">
                <a:solidFill>
                  <a:srgbClr val="00368B"/>
                </a:solidFill>
                <a:latin typeface="+mn-lt"/>
                <a:ea typeface="+mn-ea"/>
                <a:cs typeface="+mn-cs"/>
              </a:defRPr>
            </a:lvl1pPr>
            <a:lvl2pPr marL="628650" indent="-266700" algn="l" defTabSz="457200" rtl="0" eaLnBrk="0" fontAlgn="base" hangingPunct="0">
              <a:spcBef>
                <a:spcPct val="20000"/>
              </a:spcBef>
              <a:spcAft>
                <a:spcPct val="0"/>
              </a:spcAft>
              <a:buFont typeface="Calibri" panose="020F0502020204030204" pitchFamily="34" charset="0"/>
              <a:buChar char="–"/>
              <a:defRPr sz="2000" b="0" kern="1200">
                <a:solidFill>
                  <a:schemeClr val="tx1"/>
                </a:solidFill>
                <a:latin typeface="+mn-lt"/>
                <a:ea typeface="+mn-ea"/>
                <a:cs typeface="+mn-cs"/>
              </a:defRPr>
            </a:lvl2pPr>
            <a:lvl3pPr marL="714375" indent="-352425" algn="l" defTabSz="457200" rtl="0" eaLnBrk="0" fontAlgn="base" hangingPunct="0">
              <a:spcBef>
                <a:spcPct val="20000"/>
              </a:spcBef>
              <a:spcAft>
                <a:spcPct val="0"/>
              </a:spcAft>
              <a:buFont typeface="Calibri" panose="020F0502020204030204" pitchFamily="34" charset="0"/>
              <a:buChar char="–"/>
              <a:defRPr sz="2400" kern="1200">
                <a:solidFill>
                  <a:schemeClr val="tx1">
                    <a:lumMod val="85000"/>
                    <a:lumOff val="15000"/>
                  </a:schemeClr>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lumMod val="85000"/>
                    <a:lumOff val="15000"/>
                  </a:schemeClr>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lumMod val="85000"/>
                    <a:lumOff val="1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defRPr/>
            </a:pPr>
            <a:r>
              <a:rPr lang="fr-FR" sz="2000" b="1" i="1" dirty="0"/>
              <a:t>Projections de l’Insee </a:t>
            </a:r>
          </a:p>
          <a:p>
            <a:pPr marL="88900" indent="0">
              <a:spcBef>
                <a:spcPts val="0"/>
              </a:spcBef>
              <a:buNone/>
              <a:defRPr/>
            </a:pPr>
            <a:endParaRPr lang="fr-FR" sz="2000" b="1" i="1" dirty="0"/>
          </a:p>
        </p:txBody>
      </p:sp>
      <p:graphicFrame>
        <p:nvGraphicFramePr>
          <p:cNvPr id="2" name="Tableau 1"/>
          <p:cNvGraphicFramePr>
            <a:graphicFrameLocks noGrp="1"/>
          </p:cNvGraphicFramePr>
          <p:nvPr>
            <p:extLst>
              <p:ext uri="{D42A27DB-BD31-4B8C-83A1-F6EECF244321}">
                <p14:modId xmlns:p14="http://schemas.microsoft.com/office/powerpoint/2010/main" val="3089241280"/>
              </p:ext>
            </p:extLst>
          </p:nvPr>
        </p:nvGraphicFramePr>
        <p:xfrm>
          <a:off x="636565" y="2460908"/>
          <a:ext cx="8010382" cy="3154680"/>
        </p:xfrm>
        <a:graphic>
          <a:graphicData uri="http://schemas.openxmlformats.org/drawingml/2006/table">
            <a:tbl>
              <a:tblPr firstRow="1" firstCol="1" bandRow="1">
                <a:tableStyleId>{5C22544A-7EE6-4342-B048-85BDC9FD1C3A}</a:tableStyleId>
              </a:tblPr>
              <a:tblGrid>
                <a:gridCol w="2455781">
                  <a:extLst>
                    <a:ext uri="{9D8B030D-6E8A-4147-A177-3AD203B41FA5}">
                      <a16:colId xmlns:a16="http://schemas.microsoft.com/office/drawing/2014/main" val="3668508092"/>
                    </a:ext>
                  </a:extLst>
                </a:gridCol>
                <a:gridCol w="1852191">
                  <a:extLst>
                    <a:ext uri="{9D8B030D-6E8A-4147-A177-3AD203B41FA5}">
                      <a16:colId xmlns:a16="http://schemas.microsoft.com/office/drawing/2014/main" val="395164765"/>
                    </a:ext>
                  </a:extLst>
                </a:gridCol>
                <a:gridCol w="1852191">
                  <a:extLst>
                    <a:ext uri="{9D8B030D-6E8A-4147-A177-3AD203B41FA5}">
                      <a16:colId xmlns:a16="http://schemas.microsoft.com/office/drawing/2014/main" val="3800671091"/>
                    </a:ext>
                  </a:extLst>
                </a:gridCol>
                <a:gridCol w="1850219">
                  <a:extLst>
                    <a:ext uri="{9D8B030D-6E8A-4147-A177-3AD203B41FA5}">
                      <a16:colId xmlns:a16="http://schemas.microsoft.com/office/drawing/2014/main" val="4005828976"/>
                    </a:ext>
                  </a:extLst>
                </a:gridCol>
              </a:tblGrid>
              <a:tr h="146050">
                <a:tc>
                  <a:txBody>
                    <a:bodyPr/>
                    <a:lstStyle/>
                    <a:p>
                      <a:pPr>
                        <a:lnSpc>
                          <a:spcPct val="115000"/>
                        </a:lnSpc>
                        <a:spcAft>
                          <a:spcPts val="0"/>
                        </a:spcAft>
                      </a:pPr>
                      <a:r>
                        <a:rPr lang="fr-FR" sz="1800" dirty="0">
                          <a:effectLst/>
                        </a:rPr>
                        <a:t>Hypothèses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Central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Bas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a:effectLst/>
                        </a:rPr>
                        <a:t>Haut</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2996568"/>
                  </a:ext>
                </a:extLst>
              </a:tr>
              <a:tr h="598805">
                <a:tc>
                  <a:txBody>
                    <a:bodyPr/>
                    <a:lstStyle/>
                    <a:p>
                      <a:pPr>
                        <a:lnSpc>
                          <a:spcPct val="115000"/>
                        </a:lnSpc>
                        <a:spcAft>
                          <a:spcPts val="0"/>
                        </a:spcAft>
                      </a:pPr>
                      <a:r>
                        <a:rPr lang="fr-FR" sz="1800">
                          <a:effectLst/>
                        </a:rPr>
                        <a:t>Fécondité</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1,8 enfant</a:t>
                      </a:r>
                      <a:br>
                        <a:rPr lang="fr-FR" sz="1800" dirty="0">
                          <a:solidFill>
                            <a:srgbClr val="00368B"/>
                          </a:solidFill>
                          <a:effectLst/>
                        </a:rPr>
                      </a:br>
                      <a:r>
                        <a:rPr lang="fr-FR" sz="1800" dirty="0">
                          <a:solidFill>
                            <a:srgbClr val="00368B"/>
                          </a:solidFill>
                          <a:effectLst/>
                        </a:rPr>
                        <a:t>à partir de 2023</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a:solidFill>
                            <a:srgbClr val="00368B"/>
                          </a:solidFill>
                          <a:effectLst/>
                        </a:rPr>
                        <a:t>1,6 enfant</a:t>
                      </a:r>
                      <a:br>
                        <a:rPr lang="fr-FR" sz="1800" dirty="0">
                          <a:solidFill>
                            <a:srgbClr val="00368B"/>
                          </a:solidFill>
                          <a:effectLst/>
                        </a:rPr>
                      </a:br>
                      <a:r>
                        <a:rPr lang="fr-FR" sz="1800" dirty="0">
                          <a:solidFill>
                            <a:srgbClr val="00368B"/>
                          </a:solidFill>
                          <a:effectLst/>
                        </a:rPr>
                        <a:t>à partir de 2030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2,0 enfants</a:t>
                      </a:r>
                      <a:br>
                        <a:rPr lang="fr-FR" sz="1800" dirty="0">
                          <a:solidFill>
                            <a:srgbClr val="00368B"/>
                          </a:solidFill>
                          <a:effectLst/>
                        </a:rPr>
                      </a:br>
                      <a:r>
                        <a:rPr lang="fr-FR" sz="1800" dirty="0">
                          <a:solidFill>
                            <a:srgbClr val="00368B"/>
                          </a:solidFill>
                          <a:effectLst/>
                        </a:rPr>
                        <a:t>à partir de 2030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3981654"/>
                  </a:ext>
                </a:extLst>
              </a:tr>
              <a:tr h="457835">
                <a:tc>
                  <a:txBody>
                    <a:bodyPr/>
                    <a:lstStyle/>
                    <a:p>
                      <a:pPr>
                        <a:lnSpc>
                          <a:spcPct val="115000"/>
                        </a:lnSpc>
                        <a:spcAft>
                          <a:spcPts val="0"/>
                        </a:spcAft>
                      </a:pPr>
                      <a:r>
                        <a:rPr lang="fr-FR" sz="1800" dirty="0">
                          <a:effectLst/>
                        </a:rPr>
                        <a:t>EV femmes à 65 ans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26,7 ans en 2070</a:t>
                      </a:r>
                    </a:p>
                    <a:p>
                      <a:pPr algn="ctr">
                        <a:lnSpc>
                          <a:spcPct val="115000"/>
                        </a:lnSpc>
                        <a:spcAft>
                          <a:spcPts val="0"/>
                        </a:spcAft>
                      </a:pPr>
                      <a:r>
                        <a:rPr lang="fr-FR" sz="1800" i="1"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rPr>
                        <a:t>(+3,1 ans)</a:t>
                      </a:r>
                    </a:p>
                  </a:txBody>
                  <a:tcPr marL="68580" marR="68580" marT="0" marB="0" anchor="ctr">
                    <a:solidFill>
                      <a:srgbClr val="E9EDF4"/>
                    </a:solidFill>
                  </a:tcPr>
                </a:tc>
                <a:tc>
                  <a:txBody>
                    <a:bodyPr/>
                    <a:lstStyle/>
                    <a:p>
                      <a:pPr algn="ctr">
                        <a:lnSpc>
                          <a:spcPct val="115000"/>
                        </a:lnSpc>
                        <a:spcAft>
                          <a:spcPts val="0"/>
                        </a:spcAft>
                      </a:pPr>
                      <a:r>
                        <a:rPr lang="fr-FR" sz="1800" dirty="0">
                          <a:solidFill>
                            <a:srgbClr val="00368B"/>
                          </a:solidFill>
                          <a:effectLst/>
                        </a:rPr>
                        <a:t>24,1 ans en 2070</a:t>
                      </a:r>
                    </a:p>
                  </a:txBody>
                  <a:tcPr marL="68580" marR="68580" marT="0" marB="0" anchor="ctr"/>
                </a:tc>
                <a:tc>
                  <a:txBody>
                    <a:bodyPr/>
                    <a:lstStyle/>
                    <a:p>
                      <a:pPr algn="ctr">
                        <a:lnSpc>
                          <a:spcPct val="115000"/>
                        </a:lnSpc>
                        <a:spcAft>
                          <a:spcPts val="0"/>
                        </a:spcAft>
                      </a:pPr>
                      <a:r>
                        <a:rPr lang="fr-FR" sz="1800" dirty="0">
                          <a:solidFill>
                            <a:srgbClr val="00368B"/>
                          </a:solidFill>
                          <a:effectLst/>
                        </a:rPr>
                        <a:t>29,7 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3158442"/>
                  </a:ext>
                </a:extLst>
              </a:tr>
              <a:tr h="457835">
                <a:tc>
                  <a:txBody>
                    <a:bodyPr/>
                    <a:lstStyle/>
                    <a:p>
                      <a:pPr>
                        <a:lnSpc>
                          <a:spcPct val="115000"/>
                        </a:lnSpc>
                        <a:spcAft>
                          <a:spcPts val="0"/>
                        </a:spcAft>
                      </a:pPr>
                      <a:r>
                        <a:rPr lang="fr-FR" sz="1800" dirty="0">
                          <a:effectLst/>
                        </a:rPr>
                        <a:t>EV hommes à 65 ans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24,8 ans en 2070</a:t>
                      </a:r>
                    </a:p>
                    <a:p>
                      <a:pPr algn="ctr">
                        <a:lnSpc>
                          <a:spcPct val="115000"/>
                        </a:lnSpc>
                        <a:spcAft>
                          <a:spcPts val="0"/>
                        </a:spcAft>
                      </a:pPr>
                      <a:r>
                        <a:rPr lang="fr-FR" sz="1800" i="1"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rPr>
                        <a:t>(+5,0 ans)</a:t>
                      </a:r>
                    </a:p>
                  </a:txBody>
                  <a:tcPr marL="68580" marR="68580" marT="0" marB="0" anchor="ctr">
                    <a:solidFill>
                      <a:srgbClr val="E9EDF4"/>
                    </a:solidFill>
                  </a:tcPr>
                </a:tc>
                <a:tc>
                  <a:txBody>
                    <a:bodyPr/>
                    <a:lstStyle/>
                    <a:p>
                      <a:pPr algn="ctr">
                        <a:lnSpc>
                          <a:spcPct val="115000"/>
                        </a:lnSpc>
                        <a:spcAft>
                          <a:spcPts val="0"/>
                        </a:spcAft>
                      </a:pPr>
                      <a:r>
                        <a:rPr lang="fr-FR" sz="1800" dirty="0">
                          <a:solidFill>
                            <a:srgbClr val="00368B"/>
                          </a:solidFill>
                          <a:effectLst/>
                        </a:rPr>
                        <a:t>22,2 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tc>
                  <a:txBody>
                    <a:bodyPr/>
                    <a:lstStyle/>
                    <a:p>
                      <a:pPr algn="ctr">
                        <a:lnSpc>
                          <a:spcPct val="115000"/>
                        </a:lnSpc>
                        <a:spcAft>
                          <a:spcPts val="0"/>
                        </a:spcAft>
                      </a:pPr>
                      <a:r>
                        <a:rPr lang="fr-FR" sz="1800" dirty="0">
                          <a:solidFill>
                            <a:srgbClr val="00368B"/>
                          </a:solidFill>
                          <a:effectLst/>
                        </a:rPr>
                        <a:t>27,7 ans en 2070</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E9EDF4"/>
                    </a:solidFill>
                  </a:tcPr>
                </a:tc>
                <a:extLst>
                  <a:ext uri="{0D108BD9-81ED-4DB2-BD59-A6C34878D82A}">
                    <a16:rowId xmlns:a16="http://schemas.microsoft.com/office/drawing/2014/main" val="3515814623"/>
                  </a:ext>
                </a:extLst>
              </a:tr>
              <a:tr h="534035">
                <a:tc>
                  <a:txBody>
                    <a:bodyPr/>
                    <a:lstStyle/>
                    <a:p>
                      <a:pPr>
                        <a:lnSpc>
                          <a:spcPct val="115000"/>
                        </a:lnSpc>
                        <a:spcAft>
                          <a:spcPts val="0"/>
                        </a:spcAft>
                      </a:pPr>
                      <a:r>
                        <a:rPr lang="fr-FR" sz="1800" dirty="0">
                          <a:effectLst/>
                        </a:rPr>
                        <a:t>Solde migratoire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fr-FR" sz="1800" dirty="0">
                          <a:solidFill>
                            <a:srgbClr val="00368B"/>
                          </a:solidFill>
                          <a:effectLst/>
                        </a:rPr>
                        <a:t> + 70 000 par an</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a:solidFill>
                            <a:srgbClr val="00368B"/>
                          </a:solidFill>
                          <a:effectLst/>
                        </a:rPr>
                        <a:t> + 20 000 par an </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tc>
                  <a:txBody>
                    <a:bodyPr/>
                    <a:lstStyle/>
                    <a:p>
                      <a:pPr algn="ctr">
                        <a:lnSpc>
                          <a:spcPct val="115000"/>
                        </a:lnSpc>
                        <a:spcAft>
                          <a:spcPts val="0"/>
                        </a:spcAft>
                      </a:pPr>
                      <a:r>
                        <a:rPr lang="fr-FR" sz="1800" dirty="0">
                          <a:solidFill>
                            <a:srgbClr val="00368B"/>
                          </a:solidFill>
                          <a:effectLst/>
                        </a:rPr>
                        <a:t> + 120 000 par an </a:t>
                      </a:r>
                      <a:br>
                        <a:rPr lang="fr-FR" sz="1800" dirty="0">
                          <a:solidFill>
                            <a:srgbClr val="00368B"/>
                          </a:solidFill>
                          <a:effectLst/>
                        </a:rPr>
                      </a:br>
                      <a:r>
                        <a:rPr lang="fr-FR" sz="1800" dirty="0">
                          <a:solidFill>
                            <a:srgbClr val="00368B"/>
                          </a:solidFill>
                          <a:effectLst/>
                        </a:rPr>
                        <a:t>sur toute la période</a:t>
                      </a:r>
                      <a:endParaRPr lang="fr-FR" sz="1800" dirty="0">
                        <a:solidFill>
                          <a:srgbClr val="00368B"/>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D0D8E8"/>
                    </a:solidFill>
                  </a:tcPr>
                </a:tc>
                <a:extLst>
                  <a:ext uri="{0D108BD9-81ED-4DB2-BD59-A6C34878D82A}">
                    <a16:rowId xmlns:a16="http://schemas.microsoft.com/office/drawing/2014/main" val="355829766"/>
                  </a:ext>
                </a:extLst>
              </a:tr>
            </a:tbl>
          </a:graphicData>
        </a:graphic>
      </p:graphicFrame>
      <p:sp>
        <p:nvSpPr>
          <p:cNvPr id="3" name="Rectangle 1"/>
          <p:cNvSpPr>
            <a:spLocks noChangeArrowheads="1"/>
          </p:cNvSpPr>
          <p:nvPr/>
        </p:nvSpPr>
        <p:spPr bwMode="auto">
          <a:xfrm>
            <a:off x="636565" y="2064344"/>
            <a:ext cx="801038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ja-JP" sz="1600" b="1" i="0" u="none" strike="noStrike" cap="none" normalizeH="0" baseline="0" dirty="0">
                <a:ln>
                  <a:noFill/>
                </a:ln>
                <a:solidFill>
                  <a:schemeClr val="tx1">
                    <a:lumMod val="65000"/>
                    <a:lumOff val="35000"/>
                  </a:schemeClr>
                </a:solidFill>
                <a:effectLst/>
                <a:latin typeface="+mn-lt"/>
                <a:ea typeface="Calibri" panose="020F0502020204030204" pitchFamily="34" charset="0"/>
                <a:cs typeface="Times New Roman" panose="02020603050405020304" pitchFamily="18" charset="0"/>
              </a:rPr>
              <a:t>Hypothèses des projections de population de l’Insee de 2021</a:t>
            </a:r>
            <a:endParaRPr kumimoji="0" lang="fr-FR" altLang="ja-JP" sz="2800" b="1" i="0" u="none" strike="noStrike" cap="none" normalizeH="0" baseline="0" dirty="0">
              <a:ln>
                <a:noFill/>
              </a:ln>
              <a:solidFill>
                <a:schemeClr val="tx1">
                  <a:lumMod val="65000"/>
                  <a:lumOff val="35000"/>
                </a:schemeClr>
              </a:solidFill>
              <a:effectLst/>
              <a:latin typeface="+mn-lt"/>
            </a:endParaRPr>
          </a:p>
        </p:txBody>
      </p:sp>
      <p:sp>
        <p:nvSpPr>
          <p:cNvPr id="4" name="Rectangle 3"/>
          <p:cNvSpPr/>
          <p:nvPr/>
        </p:nvSpPr>
        <p:spPr>
          <a:xfrm>
            <a:off x="706713" y="5643378"/>
            <a:ext cx="4167040" cy="276999"/>
          </a:xfrm>
          <a:prstGeom prst="rect">
            <a:avLst/>
          </a:prstGeom>
        </p:spPr>
        <p:txBody>
          <a:bodyPr wrap="square">
            <a:spAutoFit/>
          </a:bodyPr>
          <a:lstStyle/>
          <a:p>
            <a:pPr lvl="0" algn="just" defTabSz="914400" eaLnBrk="0" hangingPunct="0"/>
            <a:r>
              <a:rPr lang="fr-FR" altLang="ja-JP" sz="1200" i="1" dirty="0">
                <a:latin typeface="+mn-lt"/>
                <a:ea typeface="Calibri" panose="020F0502020204030204" pitchFamily="34" charset="0"/>
                <a:cs typeface="Times New Roman" panose="02020603050405020304" pitchFamily="18" charset="0"/>
              </a:rPr>
              <a:t>Source : Insee, projections de population 2021 - 2070</a:t>
            </a:r>
            <a:endParaRPr lang="fr-FR" sz="1200" i="1" dirty="0">
              <a:latin typeface="+mn-lt"/>
            </a:endParaRPr>
          </a:p>
        </p:txBody>
      </p:sp>
      <p:sp>
        <p:nvSpPr>
          <p:cNvPr id="5" name="Rectangle 4"/>
          <p:cNvSpPr/>
          <p:nvPr/>
        </p:nvSpPr>
        <p:spPr>
          <a:xfrm>
            <a:off x="4947420" y="2460908"/>
            <a:ext cx="3690383" cy="3575745"/>
          </a:xfrm>
          <a:prstGeom prst="rect">
            <a:avLst/>
          </a:prstGeom>
          <a:solidFill>
            <a:schemeClr val="tx2">
              <a:alpha val="26000"/>
            </a:schemeClr>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fr-FR" dirty="0">
                <a:solidFill>
                  <a:srgbClr val="00368B"/>
                </a:solidFill>
              </a:rPr>
              <a:t>Analyses de sensibilité</a:t>
            </a:r>
          </a:p>
        </p:txBody>
      </p:sp>
      <p:sp>
        <p:nvSpPr>
          <p:cNvPr id="8" name="Espace réservé du numéro de diapositive 2"/>
          <p:cNvSpPr>
            <a:spLocks noGrp="1"/>
          </p:cNvSpPr>
          <p:nvPr>
            <p:ph type="sldNum" sz="quarter" idx="4294967295"/>
          </p:nvPr>
        </p:nvSpPr>
        <p:spPr>
          <a:xfrm>
            <a:off x="3505200" y="6565900"/>
            <a:ext cx="2133600" cy="168275"/>
          </a:xfrm>
          <a:prstGeom prst="rect">
            <a:avLst/>
          </a:prstGeom>
        </p:spPr>
        <p:txBody>
          <a:bodyPr/>
          <a:lstStyle/>
          <a:p>
            <a:pPr algn="ctr"/>
            <a:fld id="{467CB4ED-C4F0-4BE4-B4AC-8A395D5C1AD8}" type="slidenum">
              <a:rPr lang="fr-FR" b="1" smtClean="0">
                <a:solidFill>
                  <a:schemeClr val="bg1"/>
                </a:solidFill>
              </a:rPr>
              <a:pPr algn="ctr"/>
              <a:t>8</a:t>
            </a:fld>
            <a:endParaRPr lang="fr-FR" b="1" dirty="0">
              <a:solidFill>
                <a:schemeClr val="bg1"/>
              </a:solidFill>
            </a:endParaRPr>
          </a:p>
        </p:txBody>
      </p:sp>
    </p:spTree>
    <p:extLst>
      <p:ext uri="{BB962C8B-B14F-4D97-AF65-F5344CB8AC3E}">
        <p14:creationId xmlns:p14="http://schemas.microsoft.com/office/powerpoint/2010/main" val="2165271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5"/>
          <p:cNvSpPr txBox="1">
            <a:spLocks/>
          </p:cNvSpPr>
          <p:nvPr/>
        </p:nvSpPr>
        <p:spPr>
          <a:xfrm>
            <a:off x="940076" y="574935"/>
            <a:ext cx="7893828" cy="71094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fr-FR" b="1" dirty="0">
                <a:solidFill>
                  <a:srgbClr val="00368B"/>
                </a:solidFill>
              </a:rPr>
              <a:t>Les hypothèses démographiques</a:t>
            </a:r>
          </a:p>
        </p:txBody>
      </p:sp>
      <p:graphicFrame>
        <p:nvGraphicFramePr>
          <p:cNvPr id="5" name="Tableau 4"/>
          <p:cNvGraphicFramePr>
            <a:graphicFrameLocks noGrp="1"/>
          </p:cNvGraphicFramePr>
          <p:nvPr>
            <p:extLst>
              <p:ext uri="{D42A27DB-BD31-4B8C-83A1-F6EECF244321}">
                <p14:modId xmlns:p14="http://schemas.microsoft.com/office/powerpoint/2010/main" val="1840259664"/>
              </p:ext>
            </p:extLst>
          </p:nvPr>
        </p:nvGraphicFramePr>
        <p:xfrm>
          <a:off x="142207" y="4871850"/>
          <a:ext cx="2934916" cy="871180"/>
        </p:xfrm>
        <a:graphic>
          <a:graphicData uri="http://schemas.openxmlformats.org/drawingml/2006/table">
            <a:tbl>
              <a:tblPr firstRow="1" firstCol="1" bandRow="1">
                <a:tableStyleId>{5C22544A-7EE6-4342-B048-85BDC9FD1C3A}</a:tableStyleId>
              </a:tblPr>
              <a:tblGrid>
                <a:gridCol w="1467458">
                  <a:extLst>
                    <a:ext uri="{9D8B030D-6E8A-4147-A177-3AD203B41FA5}">
                      <a16:colId xmlns:a16="http://schemas.microsoft.com/office/drawing/2014/main" val="4121580435"/>
                    </a:ext>
                  </a:extLst>
                </a:gridCol>
                <a:gridCol w="1467458">
                  <a:extLst>
                    <a:ext uri="{9D8B030D-6E8A-4147-A177-3AD203B41FA5}">
                      <a16:colId xmlns:a16="http://schemas.microsoft.com/office/drawing/2014/main" val="419528795"/>
                    </a:ext>
                  </a:extLst>
                </a:gridCol>
              </a:tblGrid>
              <a:tr h="290394">
                <a:tc gridSpan="2">
                  <a:txBody>
                    <a:bodyPr/>
                    <a:lstStyle/>
                    <a:p>
                      <a:pPr algn="ctr">
                        <a:spcAft>
                          <a:spcPts val="0"/>
                        </a:spcAft>
                      </a:pPr>
                      <a:r>
                        <a:rPr lang="fr-FR" sz="1400" dirty="0">
                          <a:effectLst/>
                        </a:rPr>
                        <a:t>Fécondité (ICF)</a:t>
                      </a: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3581140591"/>
                  </a:ext>
                </a:extLst>
              </a:tr>
              <a:tr h="580786">
                <a:tc>
                  <a:txBody>
                    <a:bodyPr/>
                    <a:lstStyle/>
                    <a:p>
                      <a:pPr algn="ctr">
                        <a:spcAft>
                          <a:spcPts val="0"/>
                        </a:spcAft>
                      </a:pPr>
                      <a:r>
                        <a:rPr lang="fr-FR" sz="1400" b="1" dirty="0">
                          <a:solidFill>
                            <a:srgbClr val="00368B"/>
                          </a:solidFill>
                          <a:effectLst/>
                          <a:latin typeface="+mj-lt"/>
                          <a:ea typeface="Times New Roman" panose="02020603050405020304" pitchFamily="18" charset="0"/>
                        </a:rPr>
                        <a:t>1,62</a:t>
                      </a:r>
                      <a:r>
                        <a:rPr lang="fr-FR" sz="1400" b="0" dirty="0">
                          <a:solidFill>
                            <a:srgbClr val="00368B"/>
                          </a:solidFill>
                          <a:effectLst/>
                          <a:latin typeface="+mj-lt"/>
                          <a:ea typeface="Times New Roman" panose="02020603050405020304" pitchFamily="18" charset="0"/>
                        </a:rPr>
                        <a:t> </a:t>
                      </a:r>
                    </a:p>
                    <a:p>
                      <a:pPr algn="ctr">
                        <a:spcAft>
                          <a:spcPts val="0"/>
                        </a:spcAft>
                      </a:pPr>
                      <a:r>
                        <a:rPr lang="fr-FR" sz="1400" b="0" dirty="0">
                          <a:solidFill>
                            <a:srgbClr val="00368B"/>
                          </a:solidFill>
                          <a:effectLst/>
                          <a:latin typeface="+mj-lt"/>
                          <a:ea typeface="Times New Roman" panose="02020603050405020304" pitchFamily="18" charset="0"/>
                        </a:rPr>
                        <a:t>en 2024</a:t>
                      </a: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a:solidFill>
                            <a:srgbClr val="00368B"/>
                          </a:solidFill>
                          <a:effectLst/>
                        </a:rPr>
                        <a:t>1,80 </a:t>
                      </a:r>
                    </a:p>
                    <a:p>
                      <a:pPr algn="ctr">
                        <a:spcAft>
                          <a:spcPts val="0"/>
                        </a:spcAft>
                      </a:pPr>
                      <a:r>
                        <a:rPr lang="fr-FR" sz="1400" b="0" dirty="0">
                          <a:solidFill>
                            <a:srgbClr val="00368B"/>
                          </a:solidFill>
                          <a:effectLst/>
                        </a:rPr>
                        <a:t>à partir de 2025</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341757375"/>
                  </a:ext>
                </a:extLst>
              </a:tr>
            </a:tbl>
          </a:graphicData>
        </a:graphic>
      </p:graphicFrame>
      <p:sp>
        <p:nvSpPr>
          <p:cNvPr id="13" name="ZoneTexte 12"/>
          <p:cNvSpPr txBox="1"/>
          <p:nvPr/>
        </p:nvSpPr>
        <p:spPr>
          <a:xfrm>
            <a:off x="191796" y="1565891"/>
            <a:ext cx="8902615" cy="584775"/>
          </a:xfrm>
          <a:prstGeom prst="rect">
            <a:avLst/>
          </a:prstGeom>
          <a:noFill/>
        </p:spPr>
        <p:txBody>
          <a:bodyPr wrap="square" rtlCol="0">
            <a:spAutoFit/>
          </a:bodyPr>
          <a:lstStyle/>
          <a:p>
            <a:pPr algn="ctr"/>
            <a:r>
              <a:rPr lang="fr-FR" sz="1600" b="1" dirty="0">
                <a:solidFill>
                  <a:schemeClr val="tx1">
                    <a:lumMod val="65000"/>
                    <a:lumOff val="35000"/>
                  </a:schemeClr>
                </a:solidFill>
              </a:rPr>
              <a:t>Hypothèses centrales des projections démographiques Insee (2021) </a:t>
            </a:r>
          </a:p>
          <a:p>
            <a:pPr algn="ctr"/>
            <a:r>
              <a:rPr lang="fr-FR" sz="1600" b="1" dirty="0">
                <a:solidFill>
                  <a:schemeClr val="tx1">
                    <a:lumMod val="65000"/>
                    <a:lumOff val="35000"/>
                  </a:schemeClr>
                </a:solidFill>
              </a:rPr>
              <a:t>et dernières observations </a:t>
            </a:r>
          </a:p>
        </p:txBody>
      </p:sp>
      <p:sp>
        <p:nvSpPr>
          <p:cNvPr id="14" name="ZoneTexte 1"/>
          <p:cNvSpPr txBox="1"/>
          <p:nvPr/>
        </p:nvSpPr>
        <p:spPr>
          <a:xfrm>
            <a:off x="154091" y="6042627"/>
            <a:ext cx="4767731" cy="27886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FR" sz="1200" i="1" dirty="0">
                <a:solidFill>
                  <a:schemeClr val="dk1"/>
                </a:solidFill>
                <a:effectLst/>
                <a:ea typeface="+mn-ea"/>
                <a:cs typeface="Times New Roman" panose="02020603050405020304" pitchFamily="18" charset="0"/>
              </a:rPr>
              <a:t>Source : Insee, projections démographiques 2021-2070 et 2013-2070.</a:t>
            </a:r>
            <a:endParaRPr lang="fr-FR" sz="1200" dirty="0">
              <a:solidFill>
                <a:schemeClr val="dk1"/>
              </a:solidFill>
              <a:effectLst/>
              <a:ea typeface="+mn-ea"/>
              <a:cs typeface="Times New Roman" panose="02020603050405020304" pitchFamily="18" charset="0"/>
            </a:endParaRPr>
          </a:p>
        </p:txBody>
      </p:sp>
      <p:sp>
        <p:nvSpPr>
          <p:cNvPr id="3" name="Espace réservé du numéro de diapositive 2"/>
          <p:cNvSpPr>
            <a:spLocks noGrp="1"/>
          </p:cNvSpPr>
          <p:nvPr>
            <p:ph type="sldNum" sz="quarter" idx="12"/>
          </p:nvPr>
        </p:nvSpPr>
        <p:spPr/>
        <p:txBody>
          <a:bodyPr/>
          <a:lstStyle/>
          <a:p>
            <a:fld id="{467CB4ED-C4F0-4BE4-B4AC-8A395D5C1AD8}" type="slidenum">
              <a:rPr lang="fr-FR" smtClean="0"/>
              <a:t>9</a:t>
            </a:fld>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1356654468"/>
              </p:ext>
            </p:extLst>
          </p:nvPr>
        </p:nvGraphicFramePr>
        <p:xfrm>
          <a:off x="3110483" y="4871850"/>
          <a:ext cx="2988000" cy="1134851"/>
        </p:xfrm>
        <a:graphic>
          <a:graphicData uri="http://schemas.openxmlformats.org/drawingml/2006/table">
            <a:tbl>
              <a:tblPr firstRow="1" firstCol="1" bandRow="1">
                <a:tableStyleId>{5C22544A-7EE6-4342-B048-85BDC9FD1C3A}</a:tableStyleId>
              </a:tblPr>
              <a:tblGrid>
                <a:gridCol w="1494000">
                  <a:extLst>
                    <a:ext uri="{9D8B030D-6E8A-4147-A177-3AD203B41FA5}">
                      <a16:colId xmlns:a16="http://schemas.microsoft.com/office/drawing/2014/main" val="4121580435"/>
                    </a:ext>
                  </a:extLst>
                </a:gridCol>
                <a:gridCol w="1494000">
                  <a:extLst>
                    <a:ext uri="{9D8B030D-6E8A-4147-A177-3AD203B41FA5}">
                      <a16:colId xmlns:a16="http://schemas.microsoft.com/office/drawing/2014/main" val="419528795"/>
                    </a:ext>
                  </a:extLst>
                </a:gridCol>
              </a:tblGrid>
              <a:tr h="226971">
                <a:tc gridSpan="2">
                  <a:txBody>
                    <a:bodyPr/>
                    <a:lstStyle/>
                    <a:p>
                      <a:pPr algn="ctr">
                        <a:spcAft>
                          <a:spcPts val="0"/>
                        </a:spcAft>
                      </a:pPr>
                      <a:r>
                        <a:rPr lang="fr-FR" sz="1400" dirty="0">
                          <a:effectLst/>
                        </a:rPr>
                        <a:t>Espérance de vie à 65 ans</a:t>
                      </a: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3964030431"/>
                  </a:ext>
                </a:extLst>
              </a:tr>
              <a:tr h="453940">
                <a:tc>
                  <a:txBody>
                    <a:bodyPr/>
                    <a:lstStyle/>
                    <a:p>
                      <a:pPr algn="ctr">
                        <a:spcAft>
                          <a:spcPts val="0"/>
                        </a:spcAft>
                      </a:pPr>
                      <a:r>
                        <a:rPr lang="fr-FR" sz="1400" dirty="0">
                          <a:solidFill>
                            <a:srgbClr val="00368B"/>
                          </a:solidFill>
                          <a:effectLst/>
                        </a:rPr>
                        <a:t>Femmes</a:t>
                      </a:r>
                    </a:p>
                    <a:p>
                      <a:pPr algn="ctr">
                        <a:spcAft>
                          <a:spcPts val="0"/>
                        </a:spcAft>
                      </a:pPr>
                      <a:r>
                        <a:rPr lang="fr-FR" sz="1400" b="0" kern="1200" dirty="0">
                          <a:solidFill>
                            <a:srgbClr val="00368B"/>
                          </a:solidFill>
                          <a:effectLst/>
                          <a:latin typeface="+mn-lt"/>
                          <a:ea typeface="Times New Roman" panose="02020603050405020304" pitchFamily="18" charset="0"/>
                          <a:cs typeface="+mn-cs"/>
                        </a:rPr>
                        <a:t>23,4 ans en 2024</a:t>
                      </a:r>
                    </a:p>
                  </a:txBody>
                  <a:tcPr marL="68580" marR="68580" marT="0" marB="0" anchor="ctr" anchorCtr="1">
                    <a:solidFill>
                      <a:schemeClr val="accent1">
                        <a:lumMod val="20000"/>
                        <a:lumOff val="80000"/>
                      </a:schemeClr>
                    </a:solidFill>
                  </a:tcPr>
                </a:tc>
                <a:tc>
                  <a:txBody>
                    <a:bodyPr/>
                    <a:lstStyle/>
                    <a:p>
                      <a:pPr algn="ctr">
                        <a:spcAft>
                          <a:spcPts val="0"/>
                        </a:spcAft>
                      </a:pPr>
                      <a:r>
                        <a:rPr lang="fr-FR" sz="1400" b="0" dirty="0">
                          <a:solidFill>
                            <a:srgbClr val="00368B"/>
                          </a:solidFill>
                          <a:effectLst/>
                        </a:rPr>
                        <a:t>26,7 ans </a:t>
                      </a:r>
                    </a:p>
                    <a:p>
                      <a:pPr algn="ctr">
                        <a:spcAft>
                          <a:spcPts val="0"/>
                        </a:spcAft>
                      </a:pPr>
                      <a:r>
                        <a:rPr lang="fr-FR" sz="1400" b="0" dirty="0">
                          <a:solidFill>
                            <a:srgbClr val="00368B"/>
                          </a:solidFill>
                          <a:effectLst/>
                        </a:rPr>
                        <a:t>en 2070</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4051298605"/>
                  </a:ext>
                </a:extLst>
              </a:tr>
              <a:tr h="453940">
                <a:tc>
                  <a:txBody>
                    <a:bodyPr/>
                    <a:lstStyle/>
                    <a:p>
                      <a:pPr algn="ctr">
                        <a:spcAft>
                          <a:spcPts val="0"/>
                        </a:spcAft>
                      </a:pPr>
                      <a:r>
                        <a:rPr lang="fr-FR" sz="1400" dirty="0">
                          <a:solidFill>
                            <a:srgbClr val="00368B"/>
                          </a:solidFill>
                          <a:effectLst/>
                        </a:rPr>
                        <a:t>Hommes</a:t>
                      </a:r>
                    </a:p>
                    <a:p>
                      <a:pPr marL="0" marR="0" lvl="0" indent="0" algn="ctr" defTabSz="457200" rtl="0" eaLnBrk="1" fontAlgn="auto" latinLnBrk="0" hangingPunct="1">
                        <a:lnSpc>
                          <a:spcPct val="100000"/>
                        </a:lnSpc>
                        <a:spcBef>
                          <a:spcPts val="0"/>
                        </a:spcBef>
                        <a:spcAft>
                          <a:spcPts val="0"/>
                        </a:spcAft>
                        <a:buClrTx/>
                        <a:buSzTx/>
                        <a:buFontTx/>
                        <a:buNone/>
                        <a:tabLst/>
                        <a:defRPr/>
                      </a:pPr>
                      <a:r>
                        <a:rPr lang="fr-FR" sz="1400" b="0" kern="1200" dirty="0">
                          <a:solidFill>
                            <a:srgbClr val="00368B"/>
                          </a:solidFill>
                          <a:effectLst/>
                          <a:latin typeface="+mn-lt"/>
                          <a:ea typeface="Times New Roman" panose="02020603050405020304" pitchFamily="18" charset="0"/>
                          <a:cs typeface="+mn-cs"/>
                        </a:rPr>
                        <a:t>19,7 ans en 2024</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0" dirty="0">
                          <a:solidFill>
                            <a:srgbClr val="00368B"/>
                          </a:solidFill>
                          <a:effectLst/>
                        </a:rPr>
                        <a:t>24,8 ans </a:t>
                      </a:r>
                    </a:p>
                    <a:p>
                      <a:pPr algn="ctr">
                        <a:spcAft>
                          <a:spcPts val="0"/>
                        </a:spcAft>
                      </a:pPr>
                      <a:r>
                        <a:rPr lang="fr-FR" sz="1400" b="0" dirty="0">
                          <a:solidFill>
                            <a:srgbClr val="00368B"/>
                          </a:solidFill>
                          <a:effectLst/>
                        </a:rPr>
                        <a:t>en 2070</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1625291179"/>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508861050"/>
              </p:ext>
            </p:extLst>
          </p:nvPr>
        </p:nvGraphicFramePr>
        <p:xfrm>
          <a:off x="6131843" y="4871850"/>
          <a:ext cx="2952000" cy="870542"/>
        </p:xfrm>
        <a:graphic>
          <a:graphicData uri="http://schemas.openxmlformats.org/drawingml/2006/table">
            <a:tbl>
              <a:tblPr firstRow="1" firstCol="1" bandRow="1">
                <a:tableStyleId>{5C22544A-7EE6-4342-B048-85BDC9FD1C3A}</a:tableStyleId>
              </a:tblPr>
              <a:tblGrid>
                <a:gridCol w="1476000">
                  <a:extLst>
                    <a:ext uri="{9D8B030D-6E8A-4147-A177-3AD203B41FA5}">
                      <a16:colId xmlns:a16="http://schemas.microsoft.com/office/drawing/2014/main" val="2894659868"/>
                    </a:ext>
                  </a:extLst>
                </a:gridCol>
                <a:gridCol w="1476000">
                  <a:extLst>
                    <a:ext uri="{9D8B030D-6E8A-4147-A177-3AD203B41FA5}">
                      <a16:colId xmlns:a16="http://schemas.microsoft.com/office/drawing/2014/main" val="3313264493"/>
                    </a:ext>
                  </a:extLst>
                </a:gridCol>
              </a:tblGrid>
              <a:tr h="290394">
                <a:tc gridSpan="2">
                  <a:txBody>
                    <a:bodyPr/>
                    <a:lstStyle/>
                    <a:p>
                      <a:pPr algn="ctr">
                        <a:spcAft>
                          <a:spcPts val="0"/>
                        </a:spcAft>
                      </a:pPr>
                      <a:r>
                        <a:rPr lang="fr-FR" sz="1400" dirty="0">
                          <a:effectLst/>
                        </a:rPr>
                        <a:t>Migration</a:t>
                      </a: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tc hMerge="1">
                  <a:txBody>
                    <a:bodyPr/>
                    <a:lstStyle/>
                    <a:p>
                      <a:pPr algn="ctr">
                        <a:spcAft>
                          <a:spcPts val="0"/>
                        </a:spcAft>
                      </a:pPr>
                      <a:endParaRPr lang="fr-FR" sz="1400" dirty="0">
                        <a:effectLst/>
                        <a:latin typeface="Times New Roman" panose="02020603050405020304" pitchFamily="18" charset="0"/>
                        <a:ea typeface="Times New Roman" panose="02020603050405020304" pitchFamily="18" charset="0"/>
                      </a:endParaRPr>
                    </a:p>
                  </a:txBody>
                  <a:tcPr marL="68580" marR="68580" marT="0" marB="0">
                    <a:lnR w="12700" cmpd="sng">
                      <a:noFill/>
                    </a:lnR>
                  </a:tcPr>
                </a:tc>
                <a:extLst>
                  <a:ext uri="{0D108BD9-81ED-4DB2-BD59-A6C34878D82A}">
                    <a16:rowId xmlns:a16="http://schemas.microsoft.com/office/drawing/2014/main" val="2605428959"/>
                  </a:ext>
                </a:extLst>
              </a:tr>
              <a:tr h="580148">
                <a:tc>
                  <a:txBody>
                    <a:bodyPr/>
                    <a:lstStyle/>
                    <a:p>
                      <a:pPr algn="ctr">
                        <a:spcAft>
                          <a:spcPts val="0"/>
                        </a:spcAft>
                      </a:pPr>
                      <a:r>
                        <a:rPr lang="fr-FR" sz="1400" b="0" dirty="0">
                          <a:solidFill>
                            <a:srgbClr val="00368B"/>
                          </a:solidFill>
                          <a:effectLst/>
                        </a:rPr>
                        <a:t>+ 152 000 (p) </a:t>
                      </a:r>
                    </a:p>
                    <a:p>
                      <a:pPr algn="ctr">
                        <a:spcAft>
                          <a:spcPts val="0"/>
                        </a:spcAft>
                      </a:pPr>
                      <a:r>
                        <a:rPr lang="fr-FR" sz="1400" b="0" dirty="0">
                          <a:solidFill>
                            <a:srgbClr val="00368B"/>
                          </a:solidFill>
                          <a:effectLst/>
                        </a:rPr>
                        <a:t>en</a:t>
                      </a:r>
                      <a:r>
                        <a:rPr lang="fr-FR" sz="1400" b="0" baseline="0" dirty="0">
                          <a:solidFill>
                            <a:srgbClr val="00368B"/>
                          </a:solidFill>
                          <a:effectLst/>
                        </a:rPr>
                        <a:t> 2024</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nchorCtr="1">
                    <a:solidFill>
                      <a:schemeClr val="accent1">
                        <a:lumMod val="20000"/>
                        <a:lumOff val="80000"/>
                      </a:schemeClr>
                    </a:solidFill>
                  </a:tcPr>
                </a:tc>
                <a:tc>
                  <a:txBody>
                    <a:bodyPr/>
                    <a:lstStyle/>
                    <a:p>
                      <a:pPr algn="ctr">
                        <a:spcAft>
                          <a:spcPts val="0"/>
                        </a:spcAft>
                      </a:pPr>
                      <a:r>
                        <a:rPr lang="fr-FR" sz="1400" b="1" dirty="0">
                          <a:solidFill>
                            <a:srgbClr val="00368B"/>
                          </a:solidFill>
                          <a:effectLst/>
                        </a:rPr>
                        <a:t>+ 70 000 </a:t>
                      </a:r>
                    </a:p>
                    <a:p>
                      <a:pPr algn="ctr">
                        <a:spcAft>
                          <a:spcPts val="0"/>
                        </a:spcAft>
                      </a:pPr>
                      <a:r>
                        <a:rPr lang="fr-FR" sz="1400" b="0" dirty="0">
                          <a:solidFill>
                            <a:srgbClr val="00368B"/>
                          </a:solidFill>
                          <a:effectLst/>
                        </a:rPr>
                        <a:t>à partir de 2025</a:t>
                      </a:r>
                      <a:endParaRPr lang="fr-FR" sz="1400" b="0" dirty="0">
                        <a:solidFill>
                          <a:srgbClr val="00368B"/>
                        </a:solidFill>
                        <a:effectLst/>
                        <a:latin typeface="Times New Roman" panose="02020603050405020304" pitchFamily="18" charset="0"/>
                        <a:ea typeface="Times New Roman" panose="02020603050405020304" pitchFamily="18" charset="0"/>
                      </a:endParaRPr>
                    </a:p>
                  </a:txBody>
                  <a:tcPr marL="68580" marR="68580" marT="0" marB="0" anchor="ctr">
                    <a:lnR w="12700" cmpd="sng">
                      <a:noFill/>
                    </a:lnR>
                    <a:solidFill>
                      <a:schemeClr val="accent1">
                        <a:lumMod val="20000"/>
                        <a:lumOff val="80000"/>
                      </a:schemeClr>
                    </a:solidFill>
                  </a:tcPr>
                </a:tc>
                <a:extLst>
                  <a:ext uri="{0D108BD9-81ED-4DB2-BD59-A6C34878D82A}">
                    <a16:rowId xmlns:a16="http://schemas.microsoft.com/office/drawing/2014/main" val="3298930967"/>
                  </a:ext>
                </a:extLst>
              </a:tr>
            </a:tbl>
          </a:graphicData>
        </a:graphic>
      </p:graphicFrame>
      <p:pic>
        <p:nvPicPr>
          <p:cNvPr id="16" name="Image 15">
            <a:extLst>
              <a:ext uri="{FF2B5EF4-FFF2-40B4-BE49-F238E27FC236}">
                <a16:creationId xmlns:a16="http://schemas.microsoft.com/office/drawing/2014/main" id="{CA79B612-24D5-927A-B886-377CAB516F8D}"/>
              </a:ext>
            </a:extLst>
          </p:cNvPr>
          <p:cNvPicPr>
            <a:picLocks noChangeAspect="1"/>
          </p:cNvPicPr>
          <p:nvPr/>
        </p:nvPicPr>
        <p:blipFill>
          <a:blip r:embed="rId2"/>
          <a:stretch>
            <a:fillRect/>
          </a:stretch>
        </p:blipFill>
        <p:spPr>
          <a:xfrm>
            <a:off x="142207" y="2164597"/>
            <a:ext cx="8952204" cy="2564447"/>
          </a:xfrm>
          <a:prstGeom prst="rect">
            <a:avLst/>
          </a:prstGeom>
        </p:spPr>
      </p:pic>
    </p:spTree>
    <p:extLst>
      <p:ext uri="{BB962C8B-B14F-4D97-AF65-F5344CB8AC3E}">
        <p14:creationId xmlns:p14="http://schemas.microsoft.com/office/powerpoint/2010/main" val="1053375331"/>
      </p:ext>
    </p:extLst>
  </p:cSld>
  <p:clrMapOvr>
    <a:masterClrMapping/>
  </p:clrMapOvr>
</p:sld>
</file>

<file path=ppt/theme/theme1.xml><?xml version="1.0" encoding="utf-8"?>
<a:theme xmlns:a="http://schemas.openxmlformats.org/drawingml/2006/main" name="PresentationCORv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PresentationCORv02</Template>
  <TotalTime>14546</TotalTime>
  <Words>2348</Words>
  <Application>Microsoft Office PowerPoint</Application>
  <PresentationFormat>Affichage à l'écran (4:3)</PresentationFormat>
  <Paragraphs>311</Paragraphs>
  <Slides>45</Slides>
  <Notes>11</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45</vt:i4>
      </vt:variant>
    </vt:vector>
  </HeadingPairs>
  <TitlesOfParts>
    <vt:vector size="53" baseType="lpstr">
      <vt:lpstr>ＭＳ Ｐゴシック</vt:lpstr>
      <vt:lpstr>Arial</vt:lpstr>
      <vt:lpstr>Calibri</vt:lpstr>
      <vt:lpstr>Courier New</vt:lpstr>
      <vt:lpstr>Times New Roman</vt:lpstr>
      <vt:lpstr>Wingdings</vt:lpstr>
      <vt:lpstr>PresentationCORv02</vt:lpstr>
      <vt:lpstr>1_Custom Design</vt:lpstr>
      <vt:lpstr>Évolutions et perspectives des retraites en France Rapport annuel du COR – Juin 2025</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FNR</dc:creator>
  <cp:lastModifiedBy>TAMPERE Rebecca</cp:lastModifiedBy>
  <cp:revision>1530</cp:revision>
  <cp:lastPrinted>2024-06-12T12:15:35Z</cp:lastPrinted>
  <dcterms:created xsi:type="dcterms:W3CDTF">2014-06-24T14:29:32Z</dcterms:created>
  <dcterms:modified xsi:type="dcterms:W3CDTF">2025-06-12T13:32:46Z</dcterms:modified>
</cp:coreProperties>
</file>