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52" r:id="rId2"/>
  </p:sldMasterIdLst>
  <p:notesMasterIdLst>
    <p:notesMasterId r:id="rId70"/>
  </p:notesMasterIdLst>
  <p:handoutMasterIdLst>
    <p:handoutMasterId r:id="rId71"/>
  </p:handoutMasterIdLst>
  <p:sldIdLst>
    <p:sldId id="258" r:id="rId3"/>
    <p:sldId id="1110" r:id="rId4"/>
    <p:sldId id="1111" r:id="rId5"/>
    <p:sldId id="1112" r:id="rId6"/>
    <p:sldId id="688" r:id="rId7"/>
    <p:sldId id="690" r:id="rId8"/>
    <p:sldId id="1101" r:id="rId9"/>
    <p:sldId id="670" r:id="rId10"/>
    <p:sldId id="763" r:id="rId11"/>
    <p:sldId id="1098" r:id="rId12"/>
    <p:sldId id="1081" r:id="rId13"/>
    <p:sldId id="672" r:id="rId14"/>
    <p:sldId id="1109" r:id="rId15"/>
    <p:sldId id="733" r:id="rId16"/>
    <p:sldId id="666" r:id="rId17"/>
    <p:sldId id="668" r:id="rId18"/>
    <p:sldId id="760" r:id="rId19"/>
    <p:sldId id="745" r:id="rId20"/>
    <p:sldId id="740" r:id="rId21"/>
    <p:sldId id="761" r:id="rId22"/>
    <p:sldId id="710" r:id="rId23"/>
    <p:sldId id="739" r:id="rId24"/>
    <p:sldId id="1073" r:id="rId25"/>
    <p:sldId id="1075" r:id="rId26"/>
    <p:sldId id="1076" r:id="rId27"/>
    <p:sldId id="1090" r:id="rId28"/>
    <p:sldId id="1091" r:id="rId29"/>
    <p:sldId id="1067" r:id="rId30"/>
    <p:sldId id="1071" r:id="rId31"/>
    <p:sldId id="1074" r:id="rId32"/>
    <p:sldId id="995" r:id="rId33"/>
    <p:sldId id="1082" r:id="rId34"/>
    <p:sldId id="1010" r:id="rId35"/>
    <p:sldId id="1099" r:id="rId36"/>
    <p:sldId id="1083" r:id="rId37"/>
    <p:sldId id="1092" r:id="rId38"/>
    <p:sldId id="998" r:id="rId39"/>
    <p:sldId id="1057" r:id="rId40"/>
    <p:sldId id="886" r:id="rId41"/>
    <p:sldId id="1093" r:id="rId42"/>
    <p:sldId id="1087" r:id="rId43"/>
    <p:sldId id="905" r:id="rId44"/>
    <p:sldId id="1077" r:id="rId45"/>
    <p:sldId id="1100" r:id="rId46"/>
    <p:sldId id="1094" r:id="rId47"/>
    <p:sldId id="1097" r:id="rId48"/>
    <p:sldId id="962" r:id="rId49"/>
    <p:sldId id="1037" r:id="rId50"/>
    <p:sldId id="1060" r:id="rId51"/>
    <p:sldId id="1095" r:id="rId52"/>
    <p:sldId id="1088" r:id="rId53"/>
    <p:sldId id="1062" r:id="rId54"/>
    <p:sldId id="1064" r:id="rId55"/>
    <p:sldId id="1108" r:id="rId56"/>
    <p:sldId id="1116" r:id="rId57"/>
    <p:sldId id="1117" r:id="rId58"/>
    <p:sldId id="1118" r:id="rId59"/>
    <p:sldId id="622" r:id="rId60"/>
    <p:sldId id="704" r:id="rId61"/>
    <p:sldId id="741" r:id="rId62"/>
    <p:sldId id="731" r:id="rId63"/>
    <p:sldId id="706" r:id="rId64"/>
    <p:sldId id="748" r:id="rId65"/>
    <p:sldId id="749" r:id="rId66"/>
    <p:sldId id="708" r:id="rId67"/>
    <p:sldId id="719" r:id="rId68"/>
    <p:sldId id="730" r:id="rId69"/>
  </p:sldIdLst>
  <p:sldSz cx="9144000" cy="6858000" type="screen4x3"/>
  <p:notesSz cx="9926638" cy="6797675"/>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UEGANO Yves" initials="G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03" autoAdjust="0"/>
    <p:restoredTop sz="95204" autoAdjust="0"/>
  </p:normalViewPr>
  <p:slideViewPr>
    <p:cSldViewPr snapToGrid="0" snapToObjects="1">
      <p:cViewPr varScale="1">
        <p:scale>
          <a:sx n="69" d="100"/>
          <a:sy n="69" d="100"/>
        </p:scale>
        <p:origin x="1494" y="54"/>
      </p:cViewPr>
      <p:guideLst>
        <p:guide orient="horz" pos="2160"/>
        <p:guide pos="2880"/>
      </p:guideLst>
    </p:cSldViewPr>
  </p:slideViewPr>
  <p:outlineViewPr>
    <p:cViewPr>
      <p:scale>
        <a:sx n="33" d="100"/>
        <a:sy n="33" d="100"/>
      </p:scale>
      <p:origin x="48" y="16506"/>
    </p:cViewPr>
  </p:outlineViewPr>
  <p:notesTextViewPr>
    <p:cViewPr>
      <p:scale>
        <a:sx n="100" d="100"/>
        <a:sy n="100" d="100"/>
      </p:scale>
      <p:origin x="0" y="0"/>
    </p:cViewPr>
  </p:notesTextViewPr>
  <p:sorterViewPr>
    <p:cViewPr>
      <p:scale>
        <a:sx n="100" d="100"/>
        <a:sy n="100" d="100"/>
      </p:scale>
      <p:origin x="0" y="-3318"/>
    </p:cViewPr>
  </p:sorterViewPr>
  <p:notesViewPr>
    <p:cSldViewPr snapToGrid="0" snapToObjects="1">
      <p:cViewPr varScale="1">
        <p:scale>
          <a:sx n="71" d="100"/>
          <a:sy n="71" d="100"/>
        </p:scale>
        <p:origin x="1698" y="54"/>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A414DB-D8A2-4CCA-B1BC-6D03B8FFC08A}"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fr-FR"/>
        </a:p>
      </dgm:t>
    </dgm:pt>
    <dgm:pt modelId="{8BD934B9-B658-4E6A-B88C-DF6F862C2592}">
      <dgm:prSet phldrT="[Texte]" custT="1"/>
      <dgm:spPr/>
      <dgm:t>
        <a:bodyPr/>
        <a:lstStyle/>
        <a:p>
          <a:r>
            <a:rPr lang="fr-FR" sz="1200" b="1" dirty="0"/>
            <a:t>Mai 2023</a:t>
          </a:r>
          <a:r>
            <a:rPr lang="fr-FR" sz="1200" dirty="0"/>
            <a:t>: Saisine du COR par la Première ministre</a:t>
          </a:r>
        </a:p>
      </dgm:t>
    </dgm:pt>
    <dgm:pt modelId="{F1A2631E-6BB3-413D-9648-8C88D091BF96}" type="parTrans" cxnId="{B8AA4B6D-C307-4FBA-935D-F1FCD07DA2C9}">
      <dgm:prSet/>
      <dgm:spPr/>
      <dgm:t>
        <a:bodyPr/>
        <a:lstStyle/>
        <a:p>
          <a:endParaRPr lang="fr-FR"/>
        </a:p>
      </dgm:t>
    </dgm:pt>
    <dgm:pt modelId="{487D07AB-6BB8-49D4-B9F9-F4851B9D5CDD}" type="sibTrans" cxnId="{B8AA4B6D-C307-4FBA-935D-F1FCD07DA2C9}">
      <dgm:prSet/>
      <dgm:spPr/>
      <dgm:t>
        <a:bodyPr/>
        <a:lstStyle/>
        <a:p>
          <a:endParaRPr lang="fr-FR"/>
        </a:p>
      </dgm:t>
    </dgm:pt>
    <dgm:pt modelId="{E2A480C2-CD8F-4C6F-9497-05CCD7D58FA8}">
      <dgm:prSet phldrT="[Texte]" custT="1"/>
      <dgm:spPr/>
      <dgm:t>
        <a:bodyPr/>
        <a:lstStyle/>
        <a:p>
          <a:r>
            <a:rPr lang="fr-FR" sz="1200" b="1" dirty="0"/>
            <a:t>Octobre 2023 </a:t>
          </a:r>
          <a:r>
            <a:rPr lang="fr-FR" sz="1200" dirty="0"/>
            <a:t>: Etat des lieux des droits familiaux et conjugaux</a:t>
          </a:r>
        </a:p>
      </dgm:t>
    </dgm:pt>
    <dgm:pt modelId="{48240A14-96AB-424C-ADFB-E80F76BC9A01}" type="parTrans" cxnId="{EB86AB9A-FF5A-47AC-AE4F-6A5114C8793B}">
      <dgm:prSet/>
      <dgm:spPr/>
      <dgm:t>
        <a:bodyPr/>
        <a:lstStyle/>
        <a:p>
          <a:endParaRPr lang="fr-FR"/>
        </a:p>
      </dgm:t>
    </dgm:pt>
    <dgm:pt modelId="{A4B44FC8-A615-49A2-9489-CDFD7BB9D0CF}" type="sibTrans" cxnId="{EB86AB9A-FF5A-47AC-AE4F-6A5114C8793B}">
      <dgm:prSet/>
      <dgm:spPr/>
      <dgm:t>
        <a:bodyPr/>
        <a:lstStyle/>
        <a:p>
          <a:endParaRPr lang="fr-FR"/>
        </a:p>
      </dgm:t>
    </dgm:pt>
    <dgm:pt modelId="{5BD2F91B-22EC-4A57-8454-49169ABD7E8E}">
      <dgm:prSet phldrT="[Texte]" custT="1"/>
      <dgm:spPr/>
      <dgm:t>
        <a:bodyPr/>
        <a:lstStyle/>
        <a:p>
          <a:r>
            <a:rPr lang="fr-FR" sz="1200" b="1" dirty="0"/>
            <a:t>Février 2024 </a:t>
          </a:r>
          <a:r>
            <a:rPr lang="fr-FR" sz="1200" dirty="0"/>
            <a:t>: Objectifs et leviers envisageables</a:t>
          </a:r>
        </a:p>
      </dgm:t>
    </dgm:pt>
    <dgm:pt modelId="{DCD65A46-3239-4C94-A1A5-7F63B4F6468A}" type="parTrans" cxnId="{026DFEE5-4CB1-4340-A390-4E306AF86317}">
      <dgm:prSet/>
      <dgm:spPr/>
      <dgm:t>
        <a:bodyPr/>
        <a:lstStyle/>
        <a:p>
          <a:endParaRPr lang="fr-FR"/>
        </a:p>
      </dgm:t>
    </dgm:pt>
    <dgm:pt modelId="{FD7F4D16-CEF2-43F7-8BA1-1399229448F7}" type="sibTrans" cxnId="{026DFEE5-4CB1-4340-A390-4E306AF86317}">
      <dgm:prSet/>
      <dgm:spPr/>
      <dgm:t>
        <a:bodyPr/>
        <a:lstStyle/>
        <a:p>
          <a:endParaRPr lang="fr-FR"/>
        </a:p>
      </dgm:t>
    </dgm:pt>
    <dgm:pt modelId="{04B4246F-B4DE-4028-9312-5D006A6C9B6B}">
      <dgm:prSet/>
      <dgm:spPr/>
      <dgm:t>
        <a:bodyPr/>
        <a:lstStyle/>
        <a:p>
          <a:endParaRPr lang="fr-FR"/>
        </a:p>
      </dgm:t>
    </dgm:pt>
    <dgm:pt modelId="{EB089B1D-E432-4FAC-B597-E379B347AC6F}" type="parTrans" cxnId="{E035A9F4-6E79-48D7-8810-6354101E6F92}">
      <dgm:prSet/>
      <dgm:spPr/>
      <dgm:t>
        <a:bodyPr/>
        <a:lstStyle/>
        <a:p>
          <a:endParaRPr lang="fr-FR"/>
        </a:p>
      </dgm:t>
    </dgm:pt>
    <dgm:pt modelId="{2D5FCB09-8973-4DFE-BCC3-C54176FF9B1F}" type="sibTrans" cxnId="{E035A9F4-6E79-48D7-8810-6354101E6F92}">
      <dgm:prSet/>
      <dgm:spPr/>
      <dgm:t>
        <a:bodyPr/>
        <a:lstStyle/>
        <a:p>
          <a:endParaRPr lang="fr-FR"/>
        </a:p>
      </dgm:t>
    </dgm:pt>
    <dgm:pt modelId="{32E7DE73-4047-4B35-84DA-C93F5D1A8943}">
      <dgm:prSet/>
      <dgm:spPr/>
      <dgm:t>
        <a:bodyPr/>
        <a:lstStyle/>
        <a:p>
          <a:endParaRPr lang="fr-FR"/>
        </a:p>
      </dgm:t>
    </dgm:pt>
    <dgm:pt modelId="{BA198173-60C6-48DC-93F3-06DC7740C486}" type="parTrans" cxnId="{DEA98FC5-9F21-401C-84B6-9286D8844669}">
      <dgm:prSet/>
      <dgm:spPr/>
      <dgm:t>
        <a:bodyPr/>
        <a:lstStyle/>
        <a:p>
          <a:endParaRPr lang="fr-FR"/>
        </a:p>
      </dgm:t>
    </dgm:pt>
    <dgm:pt modelId="{64E28F70-3595-4A42-83EB-0F95F97D47FC}" type="sibTrans" cxnId="{DEA98FC5-9F21-401C-84B6-9286D8844669}">
      <dgm:prSet/>
      <dgm:spPr/>
      <dgm:t>
        <a:bodyPr/>
        <a:lstStyle/>
        <a:p>
          <a:endParaRPr lang="fr-FR"/>
        </a:p>
      </dgm:t>
    </dgm:pt>
    <dgm:pt modelId="{C497E994-4DD2-4CE1-92D8-EF39CE169856}">
      <dgm:prSet/>
      <dgm:spPr/>
      <dgm:t>
        <a:bodyPr/>
        <a:lstStyle/>
        <a:p>
          <a:endParaRPr lang="fr-FR"/>
        </a:p>
      </dgm:t>
    </dgm:pt>
    <dgm:pt modelId="{232CD1EE-DE86-4585-88BE-0E57AA4AF1DF}" type="parTrans" cxnId="{7C77BD06-A93B-45A9-80D1-F4D7A94B276C}">
      <dgm:prSet/>
      <dgm:spPr/>
      <dgm:t>
        <a:bodyPr/>
        <a:lstStyle/>
        <a:p>
          <a:endParaRPr lang="fr-FR"/>
        </a:p>
      </dgm:t>
    </dgm:pt>
    <dgm:pt modelId="{A851DD01-D239-4738-8A9A-0CDBDC1A80AC}" type="sibTrans" cxnId="{7C77BD06-A93B-45A9-80D1-F4D7A94B276C}">
      <dgm:prSet/>
      <dgm:spPr/>
      <dgm:t>
        <a:bodyPr/>
        <a:lstStyle/>
        <a:p>
          <a:endParaRPr lang="fr-FR"/>
        </a:p>
      </dgm:t>
    </dgm:pt>
    <dgm:pt modelId="{5C25AB05-86F2-4ECE-AABE-4BCFC965E012}">
      <dgm:prSet/>
      <dgm:spPr/>
      <dgm:t>
        <a:bodyPr/>
        <a:lstStyle/>
        <a:p>
          <a:endParaRPr lang="fr-FR"/>
        </a:p>
      </dgm:t>
    </dgm:pt>
    <dgm:pt modelId="{CF0687C2-A0F8-4808-8047-7EEF46E50ECB}" type="parTrans" cxnId="{6A450BB5-0D36-4957-8D48-337942D79862}">
      <dgm:prSet/>
      <dgm:spPr/>
      <dgm:t>
        <a:bodyPr/>
        <a:lstStyle/>
        <a:p>
          <a:endParaRPr lang="fr-FR"/>
        </a:p>
      </dgm:t>
    </dgm:pt>
    <dgm:pt modelId="{B90BCFE5-62D6-4B92-8874-6786D0B6E80F}" type="sibTrans" cxnId="{6A450BB5-0D36-4957-8D48-337942D79862}">
      <dgm:prSet/>
      <dgm:spPr/>
      <dgm:t>
        <a:bodyPr/>
        <a:lstStyle/>
        <a:p>
          <a:endParaRPr lang="fr-FR"/>
        </a:p>
      </dgm:t>
    </dgm:pt>
    <dgm:pt modelId="{6B250058-E680-401A-985A-60627B2F3E34}">
      <dgm:prSet/>
      <dgm:spPr/>
      <dgm:t>
        <a:bodyPr/>
        <a:lstStyle/>
        <a:p>
          <a:endParaRPr lang="fr-FR"/>
        </a:p>
      </dgm:t>
    </dgm:pt>
    <dgm:pt modelId="{1A314108-4E78-45DE-ACE0-7664057E19DF}" type="parTrans" cxnId="{D576BEBA-3FEB-43CD-A073-48971ABB75C9}">
      <dgm:prSet/>
      <dgm:spPr/>
      <dgm:t>
        <a:bodyPr/>
        <a:lstStyle/>
        <a:p>
          <a:endParaRPr lang="fr-FR"/>
        </a:p>
      </dgm:t>
    </dgm:pt>
    <dgm:pt modelId="{87021D63-3A2E-412A-AE1B-7D02B6B34C55}" type="sibTrans" cxnId="{D576BEBA-3FEB-43CD-A073-48971ABB75C9}">
      <dgm:prSet/>
      <dgm:spPr/>
      <dgm:t>
        <a:bodyPr/>
        <a:lstStyle/>
        <a:p>
          <a:endParaRPr lang="fr-FR"/>
        </a:p>
      </dgm:t>
    </dgm:pt>
    <dgm:pt modelId="{18CA6605-E893-44BD-9D99-A6C508EA9700}" type="pres">
      <dgm:prSet presAssocID="{6AA414DB-D8A2-4CCA-B1BC-6D03B8FFC08A}" presName="Name0" presStyleCnt="0">
        <dgm:presLayoutVars>
          <dgm:dir/>
          <dgm:resizeHandles val="exact"/>
        </dgm:presLayoutVars>
      </dgm:prSet>
      <dgm:spPr/>
    </dgm:pt>
    <dgm:pt modelId="{38DF6466-D63E-46E6-9F93-1EC820351C3E}" type="pres">
      <dgm:prSet presAssocID="{6AA414DB-D8A2-4CCA-B1BC-6D03B8FFC08A}" presName="arrow" presStyleLbl="bgShp" presStyleIdx="0" presStyleCnt="1"/>
      <dgm:spPr/>
    </dgm:pt>
    <dgm:pt modelId="{5BBE9B87-0D9B-47A8-B164-9BB5330EA56D}" type="pres">
      <dgm:prSet presAssocID="{6AA414DB-D8A2-4CCA-B1BC-6D03B8FFC08A}" presName="points" presStyleCnt="0"/>
      <dgm:spPr/>
    </dgm:pt>
    <dgm:pt modelId="{B60CB9B6-EA7A-4164-9E10-5BF790ED820E}" type="pres">
      <dgm:prSet presAssocID="{8BD934B9-B658-4E6A-B88C-DF6F862C2592}" presName="compositeA" presStyleCnt="0"/>
      <dgm:spPr/>
    </dgm:pt>
    <dgm:pt modelId="{B69983B5-FE12-4ABF-A5D5-9BCDEEA55184}" type="pres">
      <dgm:prSet presAssocID="{8BD934B9-B658-4E6A-B88C-DF6F862C2592}" presName="textA" presStyleLbl="revTx" presStyleIdx="0" presStyleCnt="8">
        <dgm:presLayoutVars>
          <dgm:bulletEnabled val="1"/>
        </dgm:presLayoutVars>
      </dgm:prSet>
      <dgm:spPr/>
    </dgm:pt>
    <dgm:pt modelId="{15A65705-3C9C-4041-A7EF-6026B3AEEEAA}" type="pres">
      <dgm:prSet presAssocID="{8BD934B9-B658-4E6A-B88C-DF6F862C2592}" presName="circleA" presStyleLbl="node1" presStyleIdx="0" presStyleCnt="8"/>
      <dgm:spPr/>
    </dgm:pt>
    <dgm:pt modelId="{C838C401-5BF7-4C54-8582-DEDDF676FC27}" type="pres">
      <dgm:prSet presAssocID="{8BD934B9-B658-4E6A-B88C-DF6F862C2592}" presName="spaceA" presStyleCnt="0"/>
      <dgm:spPr/>
    </dgm:pt>
    <dgm:pt modelId="{B3E7E3E2-C77A-4929-BE50-185A774E3F03}" type="pres">
      <dgm:prSet presAssocID="{487D07AB-6BB8-49D4-B9F9-F4851B9D5CDD}" presName="space" presStyleCnt="0"/>
      <dgm:spPr/>
    </dgm:pt>
    <dgm:pt modelId="{EBC9824B-3EDF-4060-9CF6-226998504B1F}" type="pres">
      <dgm:prSet presAssocID="{E2A480C2-CD8F-4C6F-9497-05CCD7D58FA8}" presName="compositeB" presStyleCnt="0"/>
      <dgm:spPr/>
    </dgm:pt>
    <dgm:pt modelId="{F8F025A0-3383-47B7-BEFA-B2948CD87BA5}" type="pres">
      <dgm:prSet presAssocID="{E2A480C2-CD8F-4C6F-9497-05CCD7D58FA8}" presName="textB" presStyleLbl="revTx" presStyleIdx="1" presStyleCnt="8">
        <dgm:presLayoutVars>
          <dgm:bulletEnabled val="1"/>
        </dgm:presLayoutVars>
      </dgm:prSet>
      <dgm:spPr/>
    </dgm:pt>
    <dgm:pt modelId="{3D788260-9C47-4F03-ABA2-217E9344D448}" type="pres">
      <dgm:prSet presAssocID="{E2A480C2-CD8F-4C6F-9497-05CCD7D58FA8}" presName="circleB" presStyleLbl="node1" presStyleIdx="1" presStyleCnt="8"/>
      <dgm:spPr/>
    </dgm:pt>
    <dgm:pt modelId="{0B48D0E0-1277-4090-8FA9-939A3600D5A6}" type="pres">
      <dgm:prSet presAssocID="{E2A480C2-CD8F-4C6F-9497-05CCD7D58FA8}" presName="spaceB" presStyleCnt="0"/>
      <dgm:spPr/>
    </dgm:pt>
    <dgm:pt modelId="{070B0F6A-0C71-4814-9E7C-63172C095A00}" type="pres">
      <dgm:prSet presAssocID="{A4B44FC8-A615-49A2-9489-CDFD7BB9D0CF}" presName="space" presStyleCnt="0"/>
      <dgm:spPr/>
    </dgm:pt>
    <dgm:pt modelId="{DAFB7FBC-26F4-4A2D-BCD0-CFB586869F38}" type="pres">
      <dgm:prSet presAssocID="{5BD2F91B-22EC-4A57-8454-49169ABD7E8E}" presName="compositeA" presStyleCnt="0"/>
      <dgm:spPr/>
    </dgm:pt>
    <dgm:pt modelId="{09257C17-49C8-4D3F-AA50-3B9C34DA91D1}" type="pres">
      <dgm:prSet presAssocID="{5BD2F91B-22EC-4A57-8454-49169ABD7E8E}" presName="textA" presStyleLbl="revTx" presStyleIdx="2" presStyleCnt="8" custScaleX="115903">
        <dgm:presLayoutVars>
          <dgm:bulletEnabled val="1"/>
        </dgm:presLayoutVars>
      </dgm:prSet>
      <dgm:spPr/>
    </dgm:pt>
    <dgm:pt modelId="{8F487465-B9D6-4525-8779-510643099082}" type="pres">
      <dgm:prSet presAssocID="{5BD2F91B-22EC-4A57-8454-49169ABD7E8E}" presName="circleA" presStyleLbl="node1" presStyleIdx="2" presStyleCnt="8"/>
      <dgm:spPr/>
    </dgm:pt>
    <dgm:pt modelId="{065D3BF1-6497-48F1-AD2E-83218AE8822D}" type="pres">
      <dgm:prSet presAssocID="{5BD2F91B-22EC-4A57-8454-49169ABD7E8E}" presName="spaceA" presStyleCnt="0"/>
      <dgm:spPr/>
    </dgm:pt>
    <dgm:pt modelId="{65EBD040-ACE9-4877-A23A-4CD11E318F06}" type="pres">
      <dgm:prSet presAssocID="{FD7F4D16-CEF2-43F7-8BA1-1399229448F7}" presName="space" presStyleCnt="0"/>
      <dgm:spPr/>
    </dgm:pt>
    <dgm:pt modelId="{7D3818AA-9577-4707-BD6E-342D68C8975E}" type="pres">
      <dgm:prSet presAssocID="{04B4246F-B4DE-4028-9312-5D006A6C9B6B}" presName="compositeB" presStyleCnt="0"/>
      <dgm:spPr/>
    </dgm:pt>
    <dgm:pt modelId="{5AE1B178-6E17-4FB7-B203-8F00EC6A29C3}" type="pres">
      <dgm:prSet presAssocID="{04B4246F-B4DE-4028-9312-5D006A6C9B6B}" presName="textB" presStyleLbl="revTx" presStyleIdx="3" presStyleCnt="8">
        <dgm:presLayoutVars>
          <dgm:bulletEnabled val="1"/>
        </dgm:presLayoutVars>
      </dgm:prSet>
      <dgm:spPr/>
    </dgm:pt>
    <dgm:pt modelId="{4576A215-BB04-4F06-9C7A-F1D6C1146E00}" type="pres">
      <dgm:prSet presAssocID="{04B4246F-B4DE-4028-9312-5D006A6C9B6B}" presName="circleB" presStyleLbl="node1" presStyleIdx="3" presStyleCnt="8"/>
      <dgm:spPr/>
    </dgm:pt>
    <dgm:pt modelId="{B31124EC-BE1B-440A-BAE4-0BFF5F4E1041}" type="pres">
      <dgm:prSet presAssocID="{04B4246F-B4DE-4028-9312-5D006A6C9B6B}" presName="spaceB" presStyleCnt="0"/>
      <dgm:spPr/>
    </dgm:pt>
    <dgm:pt modelId="{D9A14E4D-FBBA-413F-80FA-5001F84063E3}" type="pres">
      <dgm:prSet presAssocID="{2D5FCB09-8973-4DFE-BCC3-C54176FF9B1F}" presName="space" presStyleCnt="0"/>
      <dgm:spPr/>
    </dgm:pt>
    <dgm:pt modelId="{D59D9D17-567B-47FC-8379-94AB8D33DB29}" type="pres">
      <dgm:prSet presAssocID="{32E7DE73-4047-4B35-84DA-C93F5D1A8943}" presName="compositeA" presStyleCnt="0"/>
      <dgm:spPr/>
    </dgm:pt>
    <dgm:pt modelId="{D718E43F-CE14-4409-AFB9-3EED111B45F2}" type="pres">
      <dgm:prSet presAssocID="{32E7DE73-4047-4B35-84DA-C93F5D1A8943}" presName="textA" presStyleLbl="revTx" presStyleIdx="4" presStyleCnt="8">
        <dgm:presLayoutVars>
          <dgm:bulletEnabled val="1"/>
        </dgm:presLayoutVars>
      </dgm:prSet>
      <dgm:spPr/>
    </dgm:pt>
    <dgm:pt modelId="{10007D8B-BE6A-4993-BCB8-6BA7BC40A7B3}" type="pres">
      <dgm:prSet presAssocID="{32E7DE73-4047-4B35-84DA-C93F5D1A8943}" presName="circleA" presStyleLbl="node1" presStyleIdx="4" presStyleCnt="8"/>
      <dgm:spPr/>
    </dgm:pt>
    <dgm:pt modelId="{8940214B-CD40-4F66-90A4-1BA289AAA83F}" type="pres">
      <dgm:prSet presAssocID="{32E7DE73-4047-4B35-84DA-C93F5D1A8943}" presName="spaceA" presStyleCnt="0"/>
      <dgm:spPr/>
    </dgm:pt>
    <dgm:pt modelId="{E8975DE6-F820-42DA-AE15-251235422747}" type="pres">
      <dgm:prSet presAssocID="{64E28F70-3595-4A42-83EB-0F95F97D47FC}" presName="space" presStyleCnt="0"/>
      <dgm:spPr/>
    </dgm:pt>
    <dgm:pt modelId="{ED20C648-3945-4AC0-B791-3530FE6D68CC}" type="pres">
      <dgm:prSet presAssocID="{C497E994-4DD2-4CE1-92D8-EF39CE169856}" presName="compositeB" presStyleCnt="0"/>
      <dgm:spPr/>
    </dgm:pt>
    <dgm:pt modelId="{768EA49B-33FE-42A2-9C4A-277448CD90C0}" type="pres">
      <dgm:prSet presAssocID="{C497E994-4DD2-4CE1-92D8-EF39CE169856}" presName="textB" presStyleLbl="revTx" presStyleIdx="5" presStyleCnt="8">
        <dgm:presLayoutVars>
          <dgm:bulletEnabled val="1"/>
        </dgm:presLayoutVars>
      </dgm:prSet>
      <dgm:spPr/>
    </dgm:pt>
    <dgm:pt modelId="{C1D8272F-0553-4F84-9945-16AD6D59FA7B}" type="pres">
      <dgm:prSet presAssocID="{C497E994-4DD2-4CE1-92D8-EF39CE169856}" presName="circleB" presStyleLbl="node1" presStyleIdx="5" presStyleCnt="8"/>
      <dgm:spPr/>
    </dgm:pt>
    <dgm:pt modelId="{7EF868C3-D9CD-46CF-8C3E-4ED1BAD2BCA9}" type="pres">
      <dgm:prSet presAssocID="{C497E994-4DD2-4CE1-92D8-EF39CE169856}" presName="spaceB" presStyleCnt="0"/>
      <dgm:spPr/>
    </dgm:pt>
    <dgm:pt modelId="{FB837449-A492-4575-BD34-7AEEAD754ACC}" type="pres">
      <dgm:prSet presAssocID="{A851DD01-D239-4738-8A9A-0CDBDC1A80AC}" presName="space" presStyleCnt="0"/>
      <dgm:spPr/>
    </dgm:pt>
    <dgm:pt modelId="{EB741CAF-0270-4D36-A35A-FCE5AC871B90}" type="pres">
      <dgm:prSet presAssocID="{5C25AB05-86F2-4ECE-AABE-4BCFC965E012}" presName="compositeA" presStyleCnt="0"/>
      <dgm:spPr/>
    </dgm:pt>
    <dgm:pt modelId="{3B22BBB3-7EEF-43F5-B8C9-9CB4D698B161}" type="pres">
      <dgm:prSet presAssocID="{5C25AB05-86F2-4ECE-AABE-4BCFC965E012}" presName="textA" presStyleLbl="revTx" presStyleIdx="6" presStyleCnt="8">
        <dgm:presLayoutVars>
          <dgm:bulletEnabled val="1"/>
        </dgm:presLayoutVars>
      </dgm:prSet>
      <dgm:spPr/>
    </dgm:pt>
    <dgm:pt modelId="{CFC62B59-9E83-4102-98F6-820EBD0367D0}" type="pres">
      <dgm:prSet presAssocID="{5C25AB05-86F2-4ECE-AABE-4BCFC965E012}" presName="circleA" presStyleLbl="node1" presStyleIdx="6" presStyleCnt="8"/>
      <dgm:spPr/>
    </dgm:pt>
    <dgm:pt modelId="{A37FE5CE-A8C6-4DC3-B119-3B8B0EE7C6BA}" type="pres">
      <dgm:prSet presAssocID="{5C25AB05-86F2-4ECE-AABE-4BCFC965E012}" presName="spaceA" presStyleCnt="0"/>
      <dgm:spPr/>
    </dgm:pt>
    <dgm:pt modelId="{270DBAE6-51F4-428E-B6B2-EEF672595454}" type="pres">
      <dgm:prSet presAssocID="{B90BCFE5-62D6-4B92-8874-6786D0B6E80F}" presName="space" presStyleCnt="0"/>
      <dgm:spPr/>
    </dgm:pt>
    <dgm:pt modelId="{0FD4E6B9-05E0-4D19-B8EC-47BC67C0435C}" type="pres">
      <dgm:prSet presAssocID="{6B250058-E680-401A-985A-60627B2F3E34}" presName="compositeB" presStyleCnt="0"/>
      <dgm:spPr/>
    </dgm:pt>
    <dgm:pt modelId="{6762E9C8-B96D-483B-90F7-406670CD71BB}" type="pres">
      <dgm:prSet presAssocID="{6B250058-E680-401A-985A-60627B2F3E34}" presName="textB" presStyleLbl="revTx" presStyleIdx="7" presStyleCnt="8">
        <dgm:presLayoutVars>
          <dgm:bulletEnabled val="1"/>
        </dgm:presLayoutVars>
      </dgm:prSet>
      <dgm:spPr/>
    </dgm:pt>
    <dgm:pt modelId="{A242697E-FBBC-4F91-8A3D-9D5E240E3CFD}" type="pres">
      <dgm:prSet presAssocID="{6B250058-E680-401A-985A-60627B2F3E34}" presName="circleB" presStyleLbl="node1" presStyleIdx="7" presStyleCnt="8"/>
      <dgm:spPr/>
    </dgm:pt>
    <dgm:pt modelId="{9F9B3F61-FD28-4B1A-AEE4-D625831820F9}" type="pres">
      <dgm:prSet presAssocID="{6B250058-E680-401A-985A-60627B2F3E34}" presName="spaceB" presStyleCnt="0"/>
      <dgm:spPr/>
    </dgm:pt>
  </dgm:ptLst>
  <dgm:cxnLst>
    <dgm:cxn modelId="{7C77BD06-A93B-45A9-80D1-F4D7A94B276C}" srcId="{6AA414DB-D8A2-4CCA-B1BC-6D03B8FFC08A}" destId="{C497E994-4DD2-4CE1-92D8-EF39CE169856}" srcOrd="5" destOrd="0" parTransId="{232CD1EE-DE86-4585-88BE-0E57AA4AF1DF}" sibTransId="{A851DD01-D239-4738-8A9A-0CDBDC1A80AC}"/>
    <dgm:cxn modelId="{02D8050B-ADB3-4846-BC81-B2F7DCC504E8}" type="presOf" srcId="{04B4246F-B4DE-4028-9312-5D006A6C9B6B}" destId="{5AE1B178-6E17-4FB7-B203-8F00EC6A29C3}" srcOrd="0" destOrd="0" presId="urn:microsoft.com/office/officeart/2005/8/layout/hProcess11"/>
    <dgm:cxn modelId="{C564E35E-66AC-4D83-87B4-D00719895FEF}" type="presOf" srcId="{5BD2F91B-22EC-4A57-8454-49169ABD7E8E}" destId="{09257C17-49C8-4D3F-AA50-3B9C34DA91D1}" srcOrd="0" destOrd="0" presId="urn:microsoft.com/office/officeart/2005/8/layout/hProcess11"/>
    <dgm:cxn modelId="{B8AA4B6D-C307-4FBA-935D-F1FCD07DA2C9}" srcId="{6AA414DB-D8A2-4CCA-B1BC-6D03B8FFC08A}" destId="{8BD934B9-B658-4E6A-B88C-DF6F862C2592}" srcOrd="0" destOrd="0" parTransId="{F1A2631E-6BB3-413D-9648-8C88D091BF96}" sibTransId="{487D07AB-6BB8-49D4-B9F9-F4851B9D5CDD}"/>
    <dgm:cxn modelId="{26E62654-45E7-496D-82A5-649964C39808}" type="presOf" srcId="{6B250058-E680-401A-985A-60627B2F3E34}" destId="{6762E9C8-B96D-483B-90F7-406670CD71BB}" srcOrd="0" destOrd="0" presId="urn:microsoft.com/office/officeart/2005/8/layout/hProcess11"/>
    <dgm:cxn modelId="{DF23DC54-C069-4D18-99F7-BB2F4613A5C2}" type="presOf" srcId="{6AA414DB-D8A2-4CCA-B1BC-6D03B8FFC08A}" destId="{18CA6605-E893-44BD-9D99-A6C508EA9700}" srcOrd="0" destOrd="0" presId="urn:microsoft.com/office/officeart/2005/8/layout/hProcess11"/>
    <dgm:cxn modelId="{EB86AB9A-FF5A-47AC-AE4F-6A5114C8793B}" srcId="{6AA414DB-D8A2-4CCA-B1BC-6D03B8FFC08A}" destId="{E2A480C2-CD8F-4C6F-9497-05CCD7D58FA8}" srcOrd="1" destOrd="0" parTransId="{48240A14-96AB-424C-ADFB-E80F76BC9A01}" sibTransId="{A4B44FC8-A615-49A2-9489-CDFD7BB9D0CF}"/>
    <dgm:cxn modelId="{25DA5BA6-2F3B-48FB-AD30-968EB1D88066}" type="presOf" srcId="{8BD934B9-B658-4E6A-B88C-DF6F862C2592}" destId="{B69983B5-FE12-4ABF-A5D5-9BCDEEA55184}" srcOrd="0" destOrd="0" presId="urn:microsoft.com/office/officeart/2005/8/layout/hProcess11"/>
    <dgm:cxn modelId="{6A450BB5-0D36-4957-8D48-337942D79862}" srcId="{6AA414DB-D8A2-4CCA-B1BC-6D03B8FFC08A}" destId="{5C25AB05-86F2-4ECE-AABE-4BCFC965E012}" srcOrd="6" destOrd="0" parTransId="{CF0687C2-A0F8-4808-8047-7EEF46E50ECB}" sibTransId="{B90BCFE5-62D6-4B92-8874-6786D0B6E80F}"/>
    <dgm:cxn modelId="{D576BEBA-3FEB-43CD-A073-48971ABB75C9}" srcId="{6AA414DB-D8A2-4CCA-B1BC-6D03B8FFC08A}" destId="{6B250058-E680-401A-985A-60627B2F3E34}" srcOrd="7" destOrd="0" parTransId="{1A314108-4E78-45DE-ACE0-7664057E19DF}" sibTransId="{87021D63-3A2E-412A-AE1B-7D02B6B34C55}"/>
    <dgm:cxn modelId="{C9C918BC-232C-4B7D-BC1F-2A570E52D6E2}" type="presOf" srcId="{32E7DE73-4047-4B35-84DA-C93F5D1A8943}" destId="{D718E43F-CE14-4409-AFB9-3EED111B45F2}" srcOrd="0" destOrd="0" presId="urn:microsoft.com/office/officeart/2005/8/layout/hProcess11"/>
    <dgm:cxn modelId="{DEA98FC5-9F21-401C-84B6-9286D8844669}" srcId="{6AA414DB-D8A2-4CCA-B1BC-6D03B8FFC08A}" destId="{32E7DE73-4047-4B35-84DA-C93F5D1A8943}" srcOrd="4" destOrd="0" parTransId="{BA198173-60C6-48DC-93F3-06DC7740C486}" sibTransId="{64E28F70-3595-4A42-83EB-0F95F97D47FC}"/>
    <dgm:cxn modelId="{029EE1DD-ECF0-485D-946C-EA1002523100}" type="presOf" srcId="{5C25AB05-86F2-4ECE-AABE-4BCFC965E012}" destId="{3B22BBB3-7EEF-43F5-B8C9-9CB4D698B161}" srcOrd="0" destOrd="0" presId="urn:microsoft.com/office/officeart/2005/8/layout/hProcess11"/>
    <dgm:cxn modelId="{026DFEE5-4CB1-4340-A390-4E306AF86317}" srcId="{6AA414DB-D8A2-4CCA-B1BC-6D03B8FFC08A}" destId="{5BD2F91B-22EC-4A57-8454-49169ABD7E8E}" srcOrd="2" destOrd="0" parTransId="{DCD65A46-3239-4C94-A1A5-7F63B4F6468A}" sibTransId="{FD7F4D16-CEF2-43F7-8BA1-1399229448F7}"/>
    <dgm:cxn modelId="{E035A9F4-6E79-48D7-8810-6354101E6F92}" srcId="{6AA414DB-D8A2-4CCA-B1BC-6D03B8FFC08A}" destId="{04B4246F-B4DE-4028-9312-5D006A6C9B6B}" srcOrd="3" destOrd="0" parTransId="{EB089B1D-E432-4FAC-B597-E379B347AC6F}" sibTransId="{2D5FCB09-8973-4DFE-BCC3-C54176FF9B1F}"/>
    <dgm:cxn modelId="{63D446F6-51BB-4FD6-A526-3E559A6282F1}" type="presOf" srcId="{C497E994-4DD2-4CE1-92D8-EF39CE169856}" destId="{768EA49B-33FE-42A2-9C4A-277448CD90C0}" srcOrd="0" destOrd="0" presId="urn:microsoft.com/office/officeart/2005/8/layout/hProcess11"/>
    <dgm:cxn modelId="{7ED18EFF-B148-47D5-8E10-3549562CC018}" type="presOf" srcId="{E2A480C2-CD8F-4C6F-9497-05CCD7D58FA8}" destId="{F8F025A0-3383-47B7-BEFA-B2948CD87BA5}" srcOrd="0" destOrd="0" presId="urn:microsoft.com/office/officeart/2005/8/layout/hProcess11"/>
    <dgm:cxn modelId="{1F36AF32-253A-4AD3-9495-C05D0FE4D7AE}" type="presParOf" srcId="{18CA6605-E893-44BD-9D99-A6C508EA9700}" destId="{38DF6466-D63E-46E6-9F93-1EC820351C3E}" srcOrd="0" destOrd="0" presId="urn:microsoft.com/office/officeart/2005/8/layout/hProcess11"/>
    <dgm:cxn modelId="{BCD42ECC-04A6-4A22-8FB3-2A6F0619615F}" type="presParOf" srcId="{18CA6605-E893-44BD-9D99-A6C508EA9700}" destId="{5BBE9B87-0D9B-47A8-B164-9BB5330EA56D}" srcOrd="1" destOrd="0" presId="urn:microsoft.com/office/officeart/2005/8/layout/hProcess11"/>
    <dgm:cxn modelId="{D08217AA-1B48-45F4-BE5F-7C82AA8BE4CC}" type="presParOf" srcId="{5BBE9B87-0D9B-47A8-B164-9BB5330EA56D}" destId="{B60CB9B6-EA7A-4164-9E10-5BF790ED820E}" srcOrd="0" destOrd="0" presId="urn:microsoft.com/office/officeart/2005/8/layout/hProcess11"/>
    <dgm:cxn modelId="{6E0AB127-1DC5-4BEA-AAD1-D8F75E02EBD0}" type="presParOf" srcId="{B60CB9B6-EA7A-4164-9E10-5BF790ED820E}" destId="{B69983B5-FE12-4ABF-A5D5-9BCDEEA55184}" srcOrd="0" destOrd="0" presId="urn:microsoft.com/office/officeart/2005/8/layout/hProcess11"/>
    <dgm:cxn modelId="{93D23ADD-1DBA-4453-855B-9AA2DEF22A07}" type="presParOf" srcId="{B60CB9B6-EA7A-4164-9E10-5BF790ED820E}" destId="{15A65705-3C9C-4041-A7EF-6026B3AEEEAA}" srcOrd="1" destOrd="0" presId="urn:microsoft.com/office/officeart/2005/8/layout/hProcess11"/>
    <dgm:cxn modelId="{E4BD5058-D1D5-4AB1-91A4-110D76700213}" type="presParOf" srcId="{B60CB9B6-EA7A-4164-9E10-5BF790ED820E}" destId="{C838C401-5BF7-4C54-8582-DEDDF676FC27}" srcOrd="2" destOrd="0" presId="urn:microsoft.com/office/officeart/2005/8/layout/hProcess11"/>
    <dgm:cxn modelId="{3CE001A7-3DB3-4E76-ACD8-F5045170E7EC}" type="presParOf" srcId="{5BBE9B87-0D9B-47A8-B164-9BB5330EA56D}" destId="{B3E7E3E2-C77A-4929-BE50-185A774E3F03}" srcOrd="1" destOrd="0" presId="urn:microsoft.com/office/officeart/2005/8/layout/hProcess11"/>
    <dgm:cxn modelId="{94EEAEF8-DD8E-4CD1-A149-D292865EA6F1}" type="presParOf" srcId="{5BBE9B87-0D9B-47A8-B164-9BB5330EA56D}" destId="{EBC9824B-3EDF-4060-9CF6-226998504B1F}" srcOrd="2" destOrd="0" presId="urn:microsoft.com/office/officeart/2005/8/layout/hProcess11"/>
    <dgm:cxn modelId="{33AC1F9B-F0E3-4DDF-8B2F-7CEC66C17FF2}" type="presParOf" srcId="{EBC9824B-3EDF-4060-9CF6-226998504B1F}" destId="{F8F025A0-3383-47B7-BEFA-B2948CD87BA5}" srcOrd="0" destOrd="0" presId="urn:microsoft.com/office/officeart/2005/8/layout/hProcess11"/>
    <dgm:cxn modelId="{387C8B48-1F96-49CB-A51F-A6D1E1FDB9CF}" type="presParOf" srcId="{EBC9824B-3EDF-4060-9CF6-226998504B1F}" destId="{3D788260-9C47-4F03-ABA2-217E9344D448}" srcOrd="1" destOrd="0" presId="urn:microsoft.com/office/officeart/2005/8/layout/hProcess11"/>
    <dgm:cxn modelId="{539A5170-2B52-4D06-9E65-20D78400FDFE}" type="presParOf" srcId="{EBC9824B-3EDF-4060-9CF6-226998504B1F}" destId="{0B48D0E0-1277-4090-8FA9-939A3600D5A6}" srcOrd="2" destOrd="0" presId="urn:microsoft.com/office/officeart/2005/8/layout/hProcess11"/>
    <dgm:cxn modelId="{15E1585C-F683-4617-B8E3-ABE0CF5393F9}" type="presParOf" srcId="{5BBE9B87-0D9B-47A8-B164-9BB5330EA56D}" destId="{070B0F6A-0C71-4814-9E7C-63172C095A00}" srcOrd="3" destOrd="0" presId="urn:microsoft.com/office/officeart/2005/8/layout/hProcess11"/>
    <dgm:cxn modelId="{0FFC4E31-196D-4379-8668-19526F65F1EF}" type="presParOf" srcId="{5BBE9B87-0D9B-47A8-B164-9BB5330EA56D}" destId="{DAFB7FBC-26F4-4A2D-BCD0-CFB586869F38}" srcOrd="4" destOrd="0" presId="urn:microsoft.com/office/officeart/2005/8/layout/hProcess11"/>
    <dgm:cxn modelId="{B7BE0406-8B82-4A67-91DC-3AC0390A2153}" type="presParOf" srcId="{DAFB7FBC-26F4-4A2D-BCD0-CFB586869F38}" destId="{09257C17-49C8-4D3F-AA50-3B9C34DA91D1}" srcOrd="0" destOrd="0" presId="urn:microsoft.com/office/officeart/2005/8/layout/hProcess11"/>
    <dgm:cxn modelId="{643B9F45-EC5E-4295-9B1D-120091094D89}" type="presParOf" srcId="{DAFB7FBC-26F4-4A2D-BCD0-CFB586869F38}" destId="{8F487465-B9D6-4525-8779-510643099082}" srcOrd="1" destOrd="0" presId="urn:microsoft.com/office/officeart/2005/8/layout/hProcess11"/>
    <dgm:cxn modelId="{A71CF3F0-97AE-490F-8F0F-C9A2CB90CC5C}" type="presParOf" srcId="{DAFB7FBC-26F4-4A2D-BCD0-CFB586869F38}" destId="{065D3BF1-6497-48F1-AD2E-83218AE8822D}" srcOrd="2" destOrd="0" presId="urn:microsoft.com/office/officeart/2005/8/layout/hProcess11"/>
    <dgm:cxn modelId="{7A854132-ED33-471A-8DC1-4F66DEBCBC8E}" type="presParOf" srcId="{5BBE9B87-0D9B-47A8-B164-9BB5330EA56D}" destId="{65EBD040-ACE9-4877-A23A-4CD11E318F06}" srcOrd="5" destOrd="0" presId="urn:microsoft.com/office/officeart/2005/8/layout/hProcess11"/>
    <dgm:cxn modelId="{22F26F00-2D50-40E7-AB96-96EAA6B7C9AD}" type="presParOf" srcId="{5BBE9B87-0D9B-47A8-B164-9BB5330EA56D}" destId="{7D3818AA-9577-4707-BD6E-342D68C8975E}" srcOrd="6" destOrd="0" presId="urn:microsoft.com/office/officeart/2005/8/layout/hProcess11"/>
    <dgm:cxn modelId="{CC11EB99-785F-43BD-922D-708410F1A45F}" type="presParOf" srcId="{7D3818AA-9577-4707-BD6E-342D68C8975E}" destId="{5AE1B178-6E17-4FB7-B203-8F00EC6A29C3}" srcOrd="0" destOrd="0" presId="urn:microsoft.com/office/officeart/2005/8/layout/hProcess11"/>
    <dgm:cxn modelId="{30AA96CD-92BC-40BB-9C25-8226AED4FBF3}" type="presParOf" srcId="{7D3818AA-9577-4707-BD6E-342D68C8975E}" destId="{4576A215-BB04-4F06-9C7A-F1D6C1146E00}" srcOrd="1" destOrd="0" presId="urn:microsoft.com/office/officeart/2005/8/layout/hProcess11"/>
    <dgm:cxn modelId="{B2F4D0B8-9440-483B-9329-2CBC56D4A183}" type="presParOf" srcId="{7D3818AA-9577-4707-BD6E-342D68C8975E}" destId="{B31124EC-BE1B-440A-BAE4-0BFF5F4E1041}" srcOrd="2" destOrd="0" presId="urn:microsoft.com/office/officeart/2005/8/layout/hProcess11"/>
    <dgm:cxn modelId="{D2F408D5-49DD-4DC3-984F-795E4D9F4896}" type="presParOf" srcId="{5BBE9B87-0D9B-47A8-B164-9BB5330EA56D}" destId="{D9A14E4D-FBBA-413F-80FA-5001F84063E3}" srcOrd="7" destOrd="0" presId="urn:microsoft.com/office/officeart/2005/8/layout/hProcess11"/>
    <dgm:cxn modelId="{2DD81D4E-C7AA-474B-8448-0B18F759DBDB}" type="presParOf" srcId="{5BBE9B87-0D9B-47A8-B164-9BB5330EA56D}" destId="{D59D9D17-567B-47FC-8379-94AB8D33DB29}" srcOrd="8" destOrd="0" presId="urn:microsoft.com/office/officeart/2005/8/layout/hProcess11"/>
    <dgm:cxn modelId="{1349DFC7-A24A-411E-B723-5DFC5694BF6F}" type="presParOf" srcId="{D59D9D17-567B-47FC-8379-94AB8D33DB29}" destId="{D718E43F-CE14-4409-AFB9-3EED111B45F2}" srcOrd="0" destOrd="0" presId="urn:microsoft.com/office/officeart/2005/8/layout/hProcess11"/>
    <dgm:cxn modelId="{6CE694B6-047F-4D94-AF23-31BE3AFFC688}" type="presParOf" srcId="{D59D9D17-567B-47FC-8379-94AB8D33DB29}" destId="{10007D8B-BE6A-4993-BCB8-6BA7BC40A7B3}" srcOrd="1" destOrd="0" presId="urn:microsoft.com/office/officeart/2005/8/layout/hProcess11"/>
    <dgm:cxn modelId="{DDA2FDF1-5C7A-46C0-8AD8-BA3DE80AA59D}" type="presParOf" srcId="{D59D9D17-567B-47FC-8379-94AB8D33DB29}" destId="{8940214B-CD40-4F66-90A4-1BA289AAA83F}" srcOrd="2" destOrd="0" presId="urn:microsoft.com/office/officeart/2005/8/layout/hProcess11"/>
    <dgm:cxn modelId="{00623890-3B15-4D2B-8E83-E74E00FB916B}" type="presParOf" srcId="{5BBE9B87-0D9B-47A8-B164-9BB5330EA56D}" destId="{E8975DE6-F820-42DA-AE15-251235422747}" srcOrd="9" destOrd="0" presId="urn:microsoft.com/office/officeart/2005/8/layout/hProcess11"/>
    <dgm:cxn modelId="{43F09F02-A178-4769-BB9A-0D543415F1B0}" type="presParOf" srcId="{5BBE9B87-0D9B-47A8-B164-9BB5330EA56D}" destId="{ED20C648-3945-4AC0-B791-3530FE6D68CC}" srcOrd="10" destOrd="0" presId="urn:microsoft.com/office/officeart/2005/8/layout/hProcess11"/>
    <dgm:cxn modelId="{7C559DFB-F008-4521-8FDD-4463C1658C4D}" type="presParOf" srcId="{ED20C648-3945-4AC0-B791-3530FE6D68CC}" destId="{768EA49B-33FE-42A2-9C4A-277448CD90C0}" srcOrd="0" destOrd="0" presId="urn:microsoft.com/office/officeart/2005/8/layout/hProcess11"/>
    <dgm:cxn modelId="{F57B6061-62B4-416B-8A38-A1F53ED920B9}" type="presParOf" srcId="{ED20C648-3945-4AC0-B791-3530FE6D68CC}" destId="{C1D8272F-0553-4F84-9945-16AD6D59FA7B}" srcOrd="1" destOrd="0" presId="urn:microsoft.com/office/officeart/2005/8/layout/hProcess11"/>
    <dgm:cxn modelId="{2E7D4873-3C3B-45E2-B549-AE5232BB9C22}" type="presParOf" srcId="{ED20C648-3945-4AC0-B791-3530FE6D68CC}" destId="{7EF868C3-D9CD-46CF-8C3E-4ED1BAD2BCA9}" srcOrd="2" destOrd="0" presId="urn:microsoft.com/office/officeart/2005/8/layout/hProcess11"/>
    <dgm:cxn modelId="{FFD92979-A59E-461A-957F-91D1CC2197E1}" type="presParOf" srcId="{5BBE9B87-0D9B-47A8-B164-9BB5330EA56D}" destId="{FB837449-A492-4575-BD34-7AEEAD754ACC}" srcOrd="11" destOrd="0" presId="urn:microsoft.com/office/officeart/2005/8/layout/hProcess11"/>
    <dgm:cxn modelId="{38B0CD06-2C51-4213-B0CD-08EE65E2F41E}" type="presParOf" srcId="{5BBE9B87-0D9B-47A8-B164-9BB5330EA56D}" destId="{EB741CAF-0270-4D36-A35A-FCE5AC871B90}" srcOrd="12" destOrd="0" presId="urn:microsoft.com/office/officeart/2005/8/layout/hProcess11"/>
    <dgm:cxn modelId="{579E758E-6BBD-49F2-AFF4-3B03065C1BB3}" type="presParOf" srcId="{EB741CAF-0270-4D36-A35A-FCE5AC871B90}" destId="{3B22BBB3-7EEF-43F5-B8C9-9CB4D698B161}" srcOrd="0" destOrd="0" presId="urn:microsoft.com/office/officeart/2005/8/layout/hProcess11"/>
    <dgm:cxn modelId="{05C99F23-47B0-4879-A217-2F203698EE24}" type="presParOf" srcId="{EB741CAF-0270-4D36-A35A-FCE5AC871B90}" destId="{CFC62B59-9E83-4102-98F6-820EBD0367D0}" srcOrd="1" destOrd="0" presId="urn:microsoft.com/office/officeart/2005/8/layout/hProcess11"/>
    <dgm:cxn modelId="{AD379CA0-72C3-42F7-B7FA-E121257F7A06}" type="presParOf" srcId="{EB741CAF-0270-4D36-A35A-FCE5AC871B90}" destId="{A37FE5CE-A8C6-4DC3-B119-3B8B0EE7C6BA}" srcOrd="2" destOrd="0" presId="urn:microsoft.com/office/officeart/2005/8/layout/hProcess11"/>
    <dgm:cxn modelId="{8BDBC539-FA73-4617-967B-097B5D9BDFCD}" type="presParOf" srcId="{5BBE9B87-0D9B-47A8-B164-9BB5330EA56D}" destId="{270DBAE6-51F4-428E-B6B2-EEF672595454}" srcOrd="13" destOrd="0" presId="urn:microsoft.com/office/officeart/2005/8/layout/hProcess11"/>
    <dgm:cxn modelId="{040807A8-F2F4-4A03-90B4-6E2D0ABCFAD6}" type="presParOf" srcId="{5BBE9B87-0D9B-47A8-B164-9BB5330EA56D}" destId="{0FD4E6B9-05E0-4D19-B8EC-47BC67C0435C}" srcOrd="14" destOrd="0" presId="urn:microsoft.com/office/officeart/2005/8/layout/hProcess11"/>
    <dgm:cxn modelId="{FF1F6BD3-7260-4723-B92D-EE2B61EF0C32}" type="presParOf" srcId="{0FD4E6B9-05E0-4D19-B8EC-47BC67C0435C}" destId="{6762E9C8-B96D-483B-90F7-406670CD71BB}" srcOrd="0" destOrd="0" presId="urn:microsoft.com/office/officeart/2005/8/layout/hProcess11"/>
    <dgm:cxn modelId="{69010862-80BD-4F62-8F67-6BD4A5C50CDE}" type="presParOf" srcId="{0FD4E6B9-05E0-4D19-B8EC-47BC67C0435C}" destId="{A242697E-FBBC-4F91-8A3D-9D5E240E3CFD}" srcOrd="1" destOrd="0" presId="urn:microsoft.com/office/officeart/2005/8/layout/hProcess11"/>
    <dgm:cxn modelId="{104E1284-2D91-4206-99BA-4F15CD9F3672}" type="presParOf" srcId="{0FD4E6B9-05E0-4D19-B8EC-47BC67C0435C}" destId="{9F9B3F61-FD28-4B1A-AEE4-D625831820F9}"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DF6466-D63E-46E6-9F93-1EC820351C3E}">
      <dsp:nvSpPr>
        <dsp:cNvPr id="0" name=""/>
        <dsp:cNvSpPr/>
      </dsp:nvSpPr>
      <dsp:spPr>
        <a:xfrm>
          <a:off x="0" y="1426325"/>
          <a:ext cx="9047018" cy="1901767"/>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9983B5-FE12-4ABF-A5D5-9BCDEEA55184}">
      <dsp:nvSpPr>
        <dsp:cNvPr id="0" name=""/>
        <dsp:cNvSpPr/>
      </dsp:nvSpPr>
      <dsp:spPr>
        <a:xfrm>
          <a:off x="3137" y="0"/>
          <a:ext cx="956165"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r-FR" sz="1200" b="1" kern="1200" dirty="0"/>
            <a:t>Mai 2023</a:t>
          </a:r>
          <a:r>
            <a:rPr lang="fr-FR" sz="1200" kern="1200" dirty="0"/>
            <a:t>: Saisine du COR par la Première ministre</a:t>
          </a:r>
        </a:p>
      </dsp:txBody>
      <dsp:txXfrm>
        <a:off x="3137" y="0"/>
        <a:ext cx="956165" cy="1901767"/>
      </dsp:txXfrm>
    </dsp:sp>
    <dsp:sp modelId="{15A65705-3C9C-4041-A7EF-6026B3AEEEAA}">
      <dsp:nvSpPr>
        <dsp:cNvPr id="0" name=""/>
        <dsp:cNvSpPr/>
      </dsp:nvSpPr>
      <dsp:spPr>
        <a:xfrm>
          <a:off x="243499"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F025A0-3383-47B7-BEFA-B2948CD87BA5}">
      <dsp:nvSpPr>
        <dsp:cNvPr id="0" name=""/>
        <dsp:cNvSpPr/>
      </dsp:nvSpPr>
      <dsp:spPr>
        <a:xfrm>
          <a:off x="1007111" y="2852650"/>
          <a:ext cx="956165"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fr-FR" sz="1200" b="1" kern="1200" dirty="0"/>
            <a:t>Octobre 2023 </a:t>
          </a:r>
          <a:r>
            <a:rPr lang="fr-FR" sz="1200" kern="1200" dirty="0"/>
            <a:t>: Etat des lieux des droits familiaux et conjugaux</a:t>
          </a:r>
        </a:p>
      </dsp:txBody>
      <dsp:txXfrm>
        <a:off x="1007111" y="2852650"/>
        <a:ext cx="956165" cy="1901767"/>
      </dsp:txXfrm>
    </dsp:sp>
    <dsp:sp modelId="{3D788260-9C47-4F03-ABA2-217E9344D448}">
      <dsp:nvSpPr>
        <dsp:cNvPr id="0" name=""/>
        <dsp:cNvSpPr/>
      </dsp:nvSpPr>
      <dsp:spPr>
        <a:xfrm>
          <a:off x="1247473"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257C17-49C8-4D3F-AA50-3B9C34DA91D1}">
      <dsp:nvSpPr>
        <dsp:cNvPr id="0" name=""/>
        <dsp:cNvSpPr/>
      </dsp:nvSpPr>
      <dsp:spPr>
        <a:xfrm>
          <a:off x="2011085" y="0"/>
          <a:ext cx="1108224"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r-FR" sz="1200" b="1" kern="1200" dirty="0"/>
            <a:t>Février 2024 </a:t>
          </a:r>
          <a:r>
            <a:rPr lang="fr-FR" sz="1200" kern="1200" dirty="0"/>
            <a:t>: Objectifs et leviers envisageables</a:t>
          </a:r>
        </a:p>
      </dsp:txBody>
      <dsp:txXfrm>
        <a:off x="2011085" y="0"/>
        <a:ext cx="1108224" cy="1901767"/>
      </dsp:txXfrm>
    </dsp:sp>
    <dsp:sp modelId="{8F487465-B9D6-4525-8779-510643099082}">
      <dsp:nvSpPr>
        <dsp:cNvPr id="0" name=""/>
        <dsp:cNvSpPr/>
      </dsp:nvSpPr>
      <dsp:spPr>
        <a:xfrm>
          <a:off x="2327476"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E1B178-6E17-4FB7-B203-8F00EC6A29C3}">
      <dsp:nvSpPr>
        <dsp:cNvPr id="0" name=""/>
        <dsp:cNvSpPr/>
      </dsp:nvSpPr>
      <dsp:spPr>
        <a:xfrm>
          <a:off x="3167117" y="2852650"/>
          <a:ext cx="956165"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fr-FR" sz="6500" kern="1200"/>
        </a:p>
      </dsp:txBody>
      <dsp:txXfrm>
        <a:off x="3167117" y="2852650"/>
        <a:ext cx="956165" cy="1901767"/>
      </dsp:txXfrm>
    </dsp:sp>
    <dsp:sp modelId="{4576A215-BB04-4F06-9C7A-F1D6C1146E00}">
      <dsp:nvSpPr>
        <dsp:cNvPr id="0" name=""/>
        <dsp:cNvSpPr/>
      </dsp:nvSpPr>
      <dsp:spPr>
        <a:xfrm>
          <a:off x="3407479"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18E43F-CE14-4409-AFB9-3EED111B45F2}">
      <dsp:nvSpPr>
        <dsp:cNvPr id="0" name=""/>
        <dsp:cNvSpPr/>
      </dsp:nvSpPr>
      <dsp:spPr>
        <a:xfrm>
          <a:off x="4171091" y="0"/>
          <a:ext cx="956165"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fr-FR" sz="6500" kern="1200"/>
        </a:p>
      </dsp:txBody>
      <dsp:txXfrm>
        <a:off x="4171091" y="0"/>
        <a:ext cx="956165" cy="1901767"/>
      </dsp:txXfrm>
    </dsp:sp>
    <dsp:sp modelId="{10007D8B-BE6A-4993-BCB8-6BA7BC40A7B3}">
      <dsp:nvSpPr>
        <dsp:cNvPr id="0" name=""/>
        <dsp:cNvSpPr/>
      </dsp:nvSpPr>
      <dsp:spPr>
        <a:xfrm>
          <a:off x="4411453"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8EA49B-33FE-42A2-9C4A-277448CD90C0}">
      <dsp:nvSpPr>
        <dsp:cNvPr id="0" name=""/>
        <dsp:cNvSpPr/>
      </dsp:nvSpPr>
      <dsp:spPr>
        <a:xfrm>
          <a:off x="5175065" y="2852650"/>
          <a:ext cx="956165"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fr-FR" sz="6500" kern="1200"/>
        </a:p>
      </dsp:txBody>
      <dsp:txXfrm>
        <a:off x="5175065" y="2852650"/>
        <a:ext cx="956165" cy="1901767"/>
      </dsp:txXfrm>
    </dsp:sp>
    <dsp:sp modelId="{C1D8272F-0553-4F84-9945-16AD6D59FA7B}">
      <dsp:nvSpPr>
        <dsp:cNvPr id="0" name=""/>
        <dsp:cNvSpPr/>
      </dsp:nvSpPr>
      <dsp:spPr>
        <a:xfrm>
          <a:off x="5415427"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22BBB3-7EEF-43F5-B8C9-9CB4D698B161}">
      <dsp:nvSpPr>
        <dsp:cNvPr id="0" name=""/>
        <dsp:cNvSpPr/>
      </dsp:nvSpPr>
      <dsp:spPr>
        <a:xfrm>
          <a:off x="6179039" y="0"/>
          <a:ext cx="956165"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fr-FR" sz="6500" kern="1200"/>
        </a:p>
      </dsp:txBody>
      <dsp:txXfrm>
        <a:off x="6179039" y="0"/>
        <a:ext cx="956165" cy="1901767"/>
      </dsp:txXfrm>
    </dsp:sp>
    <dsp:sp modelId="{CFC62B59-9E83-4102-98F6-820EBD0367D0}">
      <dsp:nvSpPr>
        <dsp:cNvPr id="0" name=""/>
        <dsp:cNvSpPr/>
      </dsp:nvSpPr>
      <dsp:spPr>
        <a:xfrm>
          <a:off x="6419401"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62E9C8-B96D-483B-90F7-406670CD71BB}">
      <dsp:nvSpPr>
        <dsp:cNvPr id="0" name=""/>
        <dsp:cNvSpPr/>
      </dsp:nvSpPr>
      <dsp:spPr>
        <a:xfrm>
          <a:off x="7183013" y="2852650"/>
          <a:ext cx="956165" cy="1901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fr-FR" sz="6500" kern="1200"/>
        </a:p>
      </dsp:txBody>
      <dsp:txXfrm>
        <a:off x="7183013" y="2852650"/>
        <a:ext cx="956165" cy="1901767"/>
      </dsp:txXfrm>
    </dsp:sp>
    <dsp:sp modelId="{A242697E-FBBC-4F91-8A3D-9D5E240E3CFD}">
      <dsp:nvSpPr>
        <dsp:cNvPr id="0" name=""/>
        <dsp:cNvSpPr/>
      </dsp:nvSpPr>
      <dsp:spPr>
        <a:xfrm>
          <a:off x="7423375" y="2139488"/>
          <a:ext cx="475441" cy="4754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4301543" cy="339884"/>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622802" y="0"/>
            <a:ext cx="4301543" cy="339884"/>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D385C31-C3B5-4E1B-9D21-FCEBCD11A63B}" type="datetime1">
              <a:rPr lang="fr-FR"/>
              <a:pPr>
                <a:defRPr/>
              </a:pPr>
              <a:t>20/11/2025</a:t>
            </a:fld>
            <a:endParaRPr lang="en-US"/>
          </a:p>
        </p:txBody>
      </p:sp>
      <p:sp>
        <p:nvSpPr>
          <p:cNvPr id="4" name="Footer Placeholder 3"/>
          <p:cNvSpPr>
            <a:spLocks noGrp="1"/>
          </p:cNvSpPr>
          <p:nvPr>
            <p:ph type="ftr" sz="quarter" idx="2"/>
          </p:nvPr>
        </p:nvSpPr>
        <p:spPr>
          <a:xfrm>
            <a:off x="4" y="6456612"/>
            <a:ext cx="4301543" cy="33988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622802" y="6456612"/>
            <a:ext cx="4301543" cy="339884"/>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A1A7C0B-8467-4E49-9D1F-457A8A078D56}" type="slidenum">
              <a:rPr lang="en-US"/>
              <a:pPr>
                <a:defRPr/>
              </a:pPr>
              <a:t>‹N°›</a:t>
            </a:fld>
            <a:endParaRPr lang="en-US"/>
          </a:p>
        </p:txBody>
      </p:sp>
    </p:spTree>
    <p:extLst>
      <p:ext uri="{BB962C8B-B14F-4D97-AF65-F5344CB8AC3E}">
        <p14:creationId xmlns:p14="http://schemas.microsoft.com/office/powerpoint/2010/main" val="19113372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4301543" cy="339884"/>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622802" y="0"/>
            <a:ext cx="4301543" cy="339884"/>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439A8DC-02A8-4DB0-9794-5242FB28F09C}" type="datetime1">
              <a:rPr lang="fr-FR"/>
              <a:pPr>
                <a:defRPr/>
              </a:pPr>
              <a:t>20/11/2025</a:t>
            </a:fld>
            <a:endParaRPr lang="en-US"/>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endParaRPr lang="en-US" noProof="0"/>
          </a:p>
        </p:txBody>
      </p:sp>
      <p:sp>
        <p:nvSpPr>
          <p:cNvPr id="6" name="Footer Placeholder 5"/>
          <p:cNvSpPr>
            <a:spLocks noGrp="1"/>
          </p:cNvSpPr>
          <p:nvPr>
            <p:ph type="ftr" sz="quarter" idx="4"/>
          </p:nvPr>
        </p:nvSpPr>
        <p:spPr>
          <a:xfrm>
            <a:off x="4" y="6456612"/>
            <a:ext cx="4301543" cy="33988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622802" y="6456612"/>
            <a:ext cx="4301543" cy="339884"/>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42095C1-F451-41B9-A849-59FD7C5454E8}" type="slidenum">
              <a:rPr lang="en-US"/>
              <a:pPr>
                <a:defRPr/>
              </a:pPr>
              <a:t>‹N°›</a:t>
            </a:fld>
            <a:endParaRPr lang="en-US"/>
          </a:p>
        </p:txBody>
      </p:sp>
    </p:spTree>
    <p:extLst>
      <p:ext uri="{BB962C8B-B14F-4D97-AF65-F5344CB8AC3E}">
        <p14:creationId xmlns:p14="http://schemas.microsoft.com/office/powerpoint/2010/main" val="291969118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1</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0161069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4160144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2830927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29839923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2" name="Espace réservé du pied de page 1"/>
          <p:cNvSpPr>
            <a:spLocks noGrp="1"/>
          </p:cNvSpPr>
          <p:nvPr>
            <p:ph type="ftr" sz="quarter" idx="10"/>
          </p:nvPr>
        </p:nvSpPr>
        <p:spPr/>
        <p:txBody>
          <a:bodyPr/>
          <a:lstStyle/>
          <a:p>
            <a:pPr>
              <a:defRPr/>
            </a:pPr>
            <a:endParaRPr lang="en-US"/>
          </a:p>
        </p:txBody>
      </p:sp>
    </p:spTree>
    <p:extLst>
      <p:ext uri="{BB962C8B-B14F-4D97-AF65-F5344CB8AC3E}">
        <p14:creationId xmlns:p14="http://schemas.microsoft.com/office/powerpoint/2010/main" val="1012469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2" name="Espace réservé du pied de page 1"/>
          <p:cNvSpPr>
            <a:spLocks noGrp="1"/>
          </p:cNvSpPr>
          <p:nvPr>
            <p:ph type="ftr" sz="quarter" idx="10"/>
          </p:nvPr>
        </p:nvSpPr>
        <p:spPr/>
        <p:txBody>
          <a:bodyPr/>
          <a:lstStyle/>
          <a:p>
            <a:pPr>
              <a:defRPr/>
            </a:pPr>
            <a:endParaRPr lang="en-US"/>
          </a:p>
        </p:txBody>
      </p:sp>
    </p:spTree>
    <p:extLst>
      <p:ext uri="{BB962C8B-B14F-4D97-AF65-F5344CB8AC3E}">
        <p14:creationId xmlns:p14="http://schemas.microsoft.com/office/powerpoint/2010/main" val="1104488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1658188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3462153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1658188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8F949634-255B-4B4F-A4E3-EADD3502523D}" type="slidenum">
              <a:rPr lang="en-US" smtClean="0">
                <a:solidFill>
                  <a:prstClr val="black"/>
                </a:solidFill>
              </a:rPr>
              <a:pPr>
                <a:defRPr/>
              </a:pPr>
              <a:t>58</a:t>
            </a:fld>
            <a:endParaRPr lang="en-US">
              <a:solidFill>
                <a:prstClr val="black"/>
              </a:solidFill>
            </a:endParaRPr>
          </a:p>
        </p:txBody>
      </p:sp>
    </p:spTree>
    <p:extLst>
      <p:ext uri="{BB962C8B-B14F-4D97-AF65-F5344CB8AC3E}">
        <p14:creationId xmlns:p14="http://schemas.microsoft.com/office/powerpoint/2010/main" val="1066032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34883042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7153865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60</a:t>
            </a:fld>
            <a:endParaRPr lang="en-US"/>
          </a:p>
        </p:txBody>
      </p:sp>
    </p:spTree>
    <p:extLst>
      <p:ext uri="{BB962C8B-B14F-4D97-AF65-F5344CB8AC3E}">
        <p14:creationId xmlns:p14="http://schemas.microsoft.com/office/powerpoint/2010/main" val="716055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61</a:t>
            </a:fld>
            <a:endParaRPr lang="en-US"/>
          </a:p>
        </p:txBody>
      </p:sp>
    </p:spTree>
    <p:extLst>
      <p:ext uri="{BB962C8B-B14F-4D97-AF65-F5344CB8AC3E}">
        <p14:creationId xmlns:p14="http://schemas.microsoft.com/office/powerpoint/2010/main" val="29847481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37702291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63</a:t>
            </a:fld>
            <a:endParaRPr lang="en-US"/>
          </a:p>
        </p:txBody>
      </p:sp>
    </p:spTree>
    <p:extLst>
      <p:ext uri="{BB962C8B-B14F-4D97-AF65-F5344CB8AC3E}">
        <p14:creationId xmlns:p14="http://schemas.microsoft.com/office/powerpoint/2010/main" val="25521472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5834651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66</a:t>
            </a:fld>
            <a:endParaRPr lang="en-US"/>
          </a:p>
        </p:txBody>
      </p:sp>
    </p:spTree>
    <p:extLst>
      <p:ext uri="{BB962C8B-B14F-4D97-AF65-F5344CB8AC3E}">
        <p14:creationId xmlns:p14="http://schemas.microsoft.com/office/powerpoint/2010/main" val="5020778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67</a:t>
            </a:fld>
            <a:endParaRPr lang="en-US"/>
          </a:p>
        </p:txBody>
      </p:sp>
    </p:spTree>
    <p:extLst>
      <p:ext uri="{BB962C8B-B14F-4D97-AF65-F5344CB8AC3E}">
        <p14:creationId xmlns:p14="http://schemas.microsoft.com/office/powerpoint/2010/main" val="1128274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3916189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165818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204916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3564660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635607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85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3196797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extBox 16"/>
          <p:cNvSpPr txBox="1">
            <a:spLocks noChangeArrowheads="1"/>
          </p:cNvSpPr>
          <p:nvPr userDrawn="1"/>
        </p:nvSpPr>
        <p:spPr bwMode="auto">
          <a:xfrm>
            <a:off x="4076700" y="41529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defRPr/>
            </a:pPr>
            <a:endParaRPr lang="fr-FR" altLang="fr-FR"/>
          </a:p>
        </p:txBody>
      </p:sp>
      <p:sp>
        <p:nvSpPr>
          <p:cNvPr id="12" name="Title 1"/>
          <p:cNvSpPr>
            <a:spLocks noGrp="1"/>
          </p:cNvSpPr>
          <p:nvPr>
            <p:ph type="ctrTitle"/>
          </p:nvPr>
        </p:nvSpPr>
        <p:spPr>
          <a:xfrm>
            <a:off x="704673" y="1943099"/>
            <a:ext cx="7248701" cy="1000125"/>
          </a:xfrm>
          <a:prstGeom prst="rect">
            <a:avLst/>
          </a:prstGeom>
        </p:spPr>
        <p:txBody>
          <a:bodyPr/>
          <a:lstStyle>
            <a:lvl1pPr algn="l">
              <a:defRPr sz="3000" b="1">
                <a:solidFill>
                  <a:srgbClr val="00368B"/>
                </a:solidFill>
              </a:defRPr>
            </a:lvl1pPr>
          </a:lstStyle>
          <a:p>
            <a:r>
              <a:rPr lang="fr-FR" dirty="0"/>
              <a:t>Modifiez le style du titre</a:t>
            </a:r>
            <a:endParaRPr lang="en-US" dirty="0"/>
          </a:p>
        </p:txBody>
      </p:sp>
      <p:sp>
        <p:nvSpPr>
          <p:cNvPr id="18" name="Subtitle 2"/>
          <p:cNvSpPr>
            <a:spLocks noGrp="1"/>
          </p:cNvSpPr>
          <p:nvPr>
            <p:ph type="subTitle" idx="1"/>
          </p:nvPr>
        </p:nvSpPr>
        <p:spPr>
          <a:xfrm>
            <a:off x="704673" y="2943224"/>
            <a:ext cx="6562902" cy="1428750"/>
          </a:xfrm>
          <a:prstGeom prst="rect">
            <a:avLst/>
          </a:prstGeom>
        </p:spPr>
        <p:txBody>
          <a:bodyPr/>
          <a:lstStyle>
            <a:lvl1pPr marL="0" indent="0" algn="l">
              <a:buNone/>
              <a:defRPr sz="1500" b="0">
                <a:solidFill>
                  <a:srgbClr val="0036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Tree>
    <p:extLst>
      <p:ext uri="{BB962C8B-B14F-4D97-AF65-F5344CB8AC3E}">
        <p14:creationId xmlns:p14="http://schemas.microsoft.com/office/powerpoint/2010/main" val="3113986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re et tex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Cliquez pour modifier le style du titre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a:lstStyle/>
          <a:p>
            <a:pPr lvl="0"/>
            <a:r>
              <a:rPr lang="en-US"/>
              <a:t>Cliquez pour modifier les styles du texte du masque</a:t>
            </a:r>
          </a:p>
          <a:p>
            <a:pPr lvl="1"/>
            <a:r>
              <a:rPr lang="en-US"/>
              <a:t>Deuxième niveau</a:t>
            </a:r>
          </a:p>
          <a:p>
            <a:pPr lvl="2"/>
            <a:r>
              <a:rPr lang="en-US"/>
              <a:t>Troisième niveau</a:t>
            </a:r>
          </a:p>
          <a:p>
            <a:pPr lvl="3"/>
            <a:r>
              <a:rPr lang="en-US"/>
              <a:t>Quatrième niveau</a:t>
            </a:r>
          </a:p>
          <a:p>
            <a:pPr lvl="4"/>
            <a:r>
              <a:rPr lang="en-US"/>
              <a:t>Cinquième niveau</a:t>
            </a:r>
            <a:endParaRPr lang="fr-FR"/>
          </a:p>
        </p:txBody>
      </p:sp>
      <p:sp>
        <p:nvSpPr>
          <p:cNvPr id="7"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‹N°›</a:t>
            </a:fld>
            <a:endParaRPr lang="en-US" dirty="0"/>
          </a:p>
        </p:txBody>
      </p:sp>
    </p:spTree>
    <p:extLst>
      <p:ext uri="{BB962C8B-B14F-4D97-AF65-F5344CB8AC3E}">
        <p14:creationId xmlns:p14="http://schemas.microsoft.com/office/powerpoint/2010/main" val="47100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6" name="Content Placeholder 2"/>
          <p:cNvSpPr>
            <a:spLocks noGrp="1"/>
          </p:cNvSpPr>
          <p:nvPr>
            <p:ph idx="1"/>
          </p:nvPr>
        </p:nvSpPr>
        <p:spPr>
          <a:xfrm>
            <a:off x="685800" y="1533525"/>
            <a:ext cx="8141478" cy="4230688"/>
          </a:xfrm>
          <a:prstGeom prst="rect">
            <a:avLst/>
          </a:prstGeom>
        </p:spPr>
        <p:txBody>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a:solidFill>
                  <a:srgbClr val="00368B"/>
                </a:solidFill>
              </a:defRPr>
            </a:lvl1pPr>
            <a:lvl2pPr marL="628650" indent="-266700">
              <a:buFont typeface="Calibri" panose="020F0502020204030204" pitchFamily="34" charset="0"/>
              <a:buChar char="–"/>
              <a:defRPr sz="2000" b="0">
                <a:solidFill>
                  <a:schemeClr val="tx1"/>
                </a:solidFill>
              </a:defRPr>
            </a:lvl2pPr>
            <a:lvl3pPr marL="714375" indent="187325">
              <a:buFont typeface="Wingdings" panose="05000000000000000000" pitchFamily="2" charset="2"/>
              <a:buChar cha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dirty="0"/>
              <a:t>Modifiez les styles du texte du masque</a:t>
            </a:r>
          </a:p>
          <a:p>
            <a:pPr lvl="1"/>
            <a:r>
              <a:rPr lang="fr-FR" dirty="0" err="1"/>
              <a:t>Nd</a:t>
            </a:r>
            <a:endParaRPr lang="fr-FR" dirty="0"/>
          </a:p>
          <a:p>
            <a:pPr lvl="2"/>
            <a:r>
              <a:rPr lang="fr-FR" dirty="0"/>
              <a:t> </a:t>
            </a:r>
          </a:p>
          <a:p>
            <a:pPr lvl="0"/>
            <a:endParaRPr lang="fr-FR" dirty="0"/>
          </a:p>
        </p:txBody>
      </p:sp>
      <p:sp>
        <p:nvSpPr>
          <p:cNvPr id="8" name="Content Placeholder 2"/>
          <p:cNvSpPr>
            <a:spLocks noGrp="1"/>
          </p:cNvSpPr>
          <p:nvPr>
            <p:ph idx="13"/>
          </p:nvPr>
        </p:nvSpPr>
        <p:spPr>
          <a:xfrm>
            <a:off x="1009650" y="574935"/>
            <a:ext cx="7893828" cy="710940"/>
          </a:xfrm>
          <a:prstGeom prst="rect">
            <a:avLst/>
          </a:prstGeom>
        </p:spPr>
        <p:txBody>
          <a:bodyPr/>
          <a:lstStyle>
            <a:lvl1pPr marL="0" indent="0">
              <a:buNone/>
              <a:defRPr sz="2800" b="1" baseline="0">
                <a:solidFill>
                  <a:srgbClr val="00368B"/>
                </a:solidFill>
              </a:defRPr>
            </a:lvl1pPr>
            <a:lvl2pPr>
              <a:defRPr sz="2400">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altLang="fr-FR" dirty="0"/>
              <a:t>Modifiez les styles du texte du masque</a:t>
            </a:r>
          </a:p>
        </p:txBody>
      </p:sp>
      <p:sp>
        <p:nvSpPr>
          <p:cNvPr id="5" name="Espace réservé du numéro de diapositive 1"/>
          <p:cNvSpPr>
            <a:spLocks noGrp="1"/>
          </p:cNvSpPr>
          <p:nvPr>
            <p:ph type="sldNum" sz="quarter" idx="4"/>
          </p:nvPr>
        </p:nvSpPr>
        <p:spPr>
          <a:xfrm>
            <a:off x="4115519" y="6565387"/>
            <a:ext cx="589472"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‹N°›</a:t>
            </a:fld>
            <a:endParaRPr lang="fr-FR" sz="1200" b="1" dirty="0">
              <a:solidFill>
                <a:schemeClr val="bg1"/>
              </a:solidFill>
            </a:endParaRPr>
          </a:p>
        </p:txBody>
      </p:sp>
    </p:spTree>
    <p:extLst>
      <p:ext uri="{BB962C8B-B14F-4D97-AF65-F5344CB8AC3E}">
        <p14:creationId xmlns:p14="http://schemas.microsoft.com/office/powerpoint/2010/main" val="17268809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809625" y="17319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Titre de la présentation</a:t>
            </a:r>
          </a:p>
        </p:txBody>
      </p:sp>
      <p:sp>
        <p:nvSpPr>
          <p:cNvPr id="1027" name="Espace réservé du texte 2"/>
          <p:cNvSpPr>
            <a:spLocks noGrp="1"/>
          </p:cNvSpPr>
          <p:nvPr>
            <p:ph type="body" idx="1"/>
          </p:nvPr>
        </p:nvSpPr>
        <p:spPr bwMode="auto">
          <a:xfrm>
            <a:off x="809625" y="3162300"/>
            <a:ext cx="714375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Type</a:t>
            </a:r>
          </a:p>
          <a:p>
            <a:pPr lvl="1"/>
            <a:endParaRPr lang="fr-FR" altLang="fr-FR"/>
          </a:p>
          <a:p>
            <a:pPr lvl="1"/>
            <a:endParaRPr lang="fr-FR" altLang="fr-FR"/>
          </a:p>
          <a:p>
            <a:pPr lvl="1"/>
            <a:r>
              <a:rPr lang="fr-FR" altLang="fr-FR"/>
              <a:t>Emetteur</a:t>
            </a:r>
          </a:p>
        </p:txBody>
      </p:sp>
    </p:spTree>
  </p:cSld>
  <p:clrMap bg1="lt1" tx1="dk1" bg2="lt2" tx2="dk2" accent1="accent1" accent2="accent2" accent3="accent3" accent4="accent4" accent5="accent5" accent6="accent6" hlink="hlink" folHlink="folHlink"/>
  <p:sldLayoutIdLst>
    <p:sldLayoutId id="2147483788" r:id="rId1"/>
  </p:sldLayoutIdLst>
  <p:hf hdr="0" ftr="0" dt="0"/>
  <p:txStyles>
    <p:titleStyle>
      <a:lvl1pPr algn="l" defTabSz="457200" rtl="0" eaLnBrk="0" fontAlgn="base" hangingPunct="0">
        <a:spcBef>
          <a:spcPct val="0"/>
        </a:spcBef>
        <a:spcAft>
          <a:spcPct val="0"/>
        </a:spcAft>
        <a:defRPr sz="3000" b="1" kern="1200">
          <a:solidFill>
            <a:srgbClr val="00368B"/>
          </a:solidFill>
          <a:latin typeface="+mj-lt"/>
          <a:ea typeface="+mj-ea"/>
          <a:cs typeface="+mj-cs"/>
        </a:defRPr>
      </a:lvl1pPr>
      <a:lvl2pPr algn="l" defTabSz="457200" rtl="0" eaLnBrk="0" fontAlgn="base" hangingPunct="0">
        <a:spcBef>
          <a:spcPct val="0"/>
        </a:spcBef>
        <a:spcAft>
          <a:spcPct val="0"/>
        </a:spcAft>
        <a:defRPr sz="3000" b="1">
          <a:solidFill>
            <a:srgbClr val="00368B"/>
          </a:solidFill>
          <a:latin typeface="Calibri" pitchFamily="34" charset="0"/>
        </a:defRPr>
      </a:lvl2pPr>
      <a:lvl3pPr algn="l" defTabSz="457200" rtl="0" eaLnBrk="0" fontAlgn="base" hangingPunct="0">
        <a:spcBef>
          <a:spcPct val="0"/>
        </a:spcBef>
        <a:spcAft>
          <a:spcPct val="0"/>
        </a:spcAft>
        <a:defRPr sz="3000" b="1">
          <a:solidFill>
            <a:srgbClr val="00368B"/>
          </a:solidFill>
          <a:latin typeface="Calibri" pitchFamily="34" charset="0"/>
        </a:defRPr>
      </a:lvl3pPr>
      <a:lvl4pPr algn="l" defTabSz="457200" rtl="0" eaLnBrk="0" fontAlgn="base" hangingPunct="0">
        <a:spcBef>
          <a:spcPct val="0"/>
        </a:spcBef>
        <a:spcAft>
          <a:spcPct val="0"/>
        </a:spcAft>
        <a:defRPr sz="3000" b="1">
          <a:solidFill>
            <a:srgbClr val="00368B"/>
          </a:solidFill>
          <a:latin typeface="Calibri" pitchFamily="34" charset="0"/>
        </a:defRPr>
      </a:lvl4pPr>
      <a:lvl5pPr algn="l" defTabSz="457200" rtl="0" eaLnBrk="0" fontAlgn="base" hangingPunct="0">
        <a:spcBef>
          <a:spcPct val="0"/>
        </a:spcBef>
        <a:spcAft>
          <a:spcPct val="0"/>
        </a:spcAft>
        <a:defRPr sz="30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algn="l" defTabSz="457200" rtl="0" eaLnBrk="0" fontAlgn="base" hangingPunct="0">
        <a:spcBef>
          <a:spcPct val="20000"/>
        </a:spcBef>
        <a:spcAft>
          <a:spcPct val="0"/>
        </a:spcAft>
        <a:buFont typeface="Arial" charset="0"/>
        <a:defRPr sz="2000" kern="1200">
          <a:solidFill>
            <a:srgbClr val="00368B"/>
          </a:solidFill>
          <a:latin typeface="+mn-lt"/>
          <a:ea typeface="+mn-ea"/>
          <a:cs typeface="+mn-cs"/>
        </a:defRPr>
      </a:lvl1pPr>
      <a:lvl2pPr marL="457200" algn="r" defTabSz="457200" rtl="0" eaLnBrk="0" fontAlgn="base" hangingPunct="0">
        <a:spcBef>
          <a:spcPct val="20000"/>
        </a:spcBef>
        <a:spcAft>
          <a:spcPct val="0"/>
        </a:spcAft>
        <a:buFont typeface="Arial" charset="0"/>
        <a:defRPr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1bi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5796945"/>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2.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84163" y="239713"/>
            <a:ext cx="5270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012825" y="508000"/>
            <a:ext cx="7770813" cy="0"/>
          </a:xfrm>
          <a:prstGeom prst="line">
            <a:avLst/>
          </a:prstGeom>
          <a:ln>
            <a:solidFill>
              <a:srgbClr val="00368B"/>
            </a:solidFill>
          </a:ln>
        </p:spPr>
        <p:style>
          <a:lnRef idx="1">
            <a:schemeClr val="dk1"/>
          </a:lnRef>
          <a:fillRef idx="0">
            <a:schemeClr val="dk1"/>
          </a:fillRef>
          <a:effectRef idx="0">
            <a:schemeClr val="dk1"/>
          </a:effectRef>
          <a:fontRef idx="minor">
            <a:schemeClr val="tx1"/>
          </a:fontRef>
        </p:style>
      </p:cxnSp>
      <p:sp>
        <p:nvSpPr>
          <p:cNvPr id="5" name="Title 1"/>
          <p:cNvSpPr txBox="1">
            <a:spLocks/>
          </p:cNvSpPr>
          <p:nvPr userDrawn="1"/>
        </p:nvSpPr>
        <p:spPr>
          <a:xfrm>
            <a:off x="2076628" y="238125"/>
            <a:ext cx="6749872" cy="517525"/>
          </a:xfrm>
          <a:prstGeom prst="rect">
            <a:avLst/>
          </a:prstGeom>
        </p:spPr>
        <p:txBody>
          <a:bodyPr>
            <a:normAutofit/>
          </a:bodyPr>
          <a:lstStyle>
            <a:lvl1pPr algn="r" defTabSz="457200" rtl="0" eaLnBrk="0" fontAlgn="base" hangingPunct="0">
              <a:spcBef>
                <a:spcPct val="0"/>
              </a:spcBef>
              <a:spcAft>
                <a:spcPct val="0"/>
              </a:spcAft>
              <a:defRPr sz="1100" b="1" kern="1200" baseline="0">
                <a:solidFill>
                  <a:srgbClr val="00368B"/>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fr-FR" sz="1100" b="1" kern="1200" baseline="0" dirty="0">
                <a:solidFill>
                  <a:srgbClr val="00368B"/>
                </a:solidFill>
                <a:effectLst/>
                <a:latin typeface="+mj-lt"/>
                <a:ea typeface="+mj-ea"/>
                <a:cs typeface="+mj-cs"/>
              </a:rPr>
              <a:t>Droits familiaux et conjugaux</a:t>
            </a:r>
          </a:p>
        </p:txBody>
      </p:sp>
      <p:sp>
        <p:nvSpPr>
          <p:cNvPr id="2054" name="Espace réservé du titre 1"/>
          <p:cNvSpPr>
            <a:spLocks noGrp="1"/>
          </p:cNvSpPr>
          <p:nvPr>
            <p:ph type="title"/>
          </p:nvPr>
        </p:nvSpPr>
        <p:spPr bwMode="auto">
          <a:xfrm>
            <a:off x="933450" y="508000"/>
            <a:ext cx="8027988"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 name="Rectangle 9"/>
          <p:cNvSpPr>
            <a:spLocks noChangeArrowheads="1"/>
          </p:cNvSpPr>
          <p:nvPr userDrawn="1"/>
        </p:nvSpPr>
        <p:spPr bwMode="auto">
          <a:xfrm>
            <a:off x="188913" y="6564313"/>
            <a:ext cx="261193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1200" b="1" dirty="0">
                <a:solidFill>
                  <a:schemeClr val="bg1"/>
                </a:solidFill>
              </a:rPr>
              <a:t>Séance plénière du COR – 20/11/2025</a:t>
            </a:r>
          </a:p>
        </p:txBody>
      </p:sp>
      <p:sp>
        <p:nvSpPr>
          <p:cNvPr id="11" name="Rectangle 10"/>
          <p:cNvSpPr>
            <a:spLocks noChangeArrowheads="1"/>
          </p:cNvSpPr>
          <p:nvPr userDrawn="1"/>
        </p:nvSpPr>
        <p:spPr bwMode="auto">
          <a:xfrm>
            <a:off x="7296150" y="6564313"/>
            <a:ext cx="1606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fr-FR" altLang="fr-FR" sz="1200" b="1" dirty="0">
                <a:solidFill>
                  <a:schemeClr val="bg1"/>
                </a:solidFill>
              </a:rPr>
              <a:t>www.cor-retraites.fr</a:t>
            </a:r>
          </a:p>
        </p:txBody>
      </p:sp>
      <p:sp>
        <p:nvSpPr>
          <p:cNvPr id="12" name="Espace réservé du numéro de diapositive 3"/>
          <p:cNvSpPr>
            <a:spLocks noGrp="1"/>
          </p:cNvSpPr>
          <p:nvPr>
            <p:ph type="sldNum" sz="quarter" idx="4"/>
          </p:nvPr>
        </p:nvSpPr>
        <p:spPr>
          <a:xfrm>
            <a:off x="3505200" y="6565900"/>
            <a:ext cx="2133600" cy="168275"/>
          </a:xfrm>
          <a:prstGeom prst="rect">
            <a:avLst/>
          </a:prstGeom>
        </p:spPr>
        <p:txBody>
          <a:bodyPr/>
          <a:lstStyle>
            <a:lvl1pPr algn="ctr">
              <a:defRPr lang="en-US" sz="1200" b="1" kern="1200" smtClean="0">
                <a:solidFill>
                  <a:schemeClr val="bg1"/>
                </a:solidFill>
                <a:latin typeface="Calibri" pitchFamily="34" charset="0"/>
                <a:ea typeface="+mn-ea"/>
                <a:cs typeface="Arial" charset="0"/>
              </a:defRPr>
            </a:lvl1pPr>
          </a:lstStyle>
          <a:p>
            <a:pPr>
              <a:defRPr/>
            </a:pPr>
            <a:endParaRPr lang="fr-FR" dirty="0"/>
          </a:p>
        </p:txBody>
      </p:sp>
    </p:spTree>
  </p:cSld>
  <p:clrMap bg1="lt1" tx1="dk1" bg2="lt2" tx2="dk2" accent1="accent1" accent2="accent2" accent3="accent3" accent4="accent4" accent5="accent5" accent6="accent6" hlink="hlink" folHlink="folHlink"/>
  <p:sldLayoutIdLst>
    <p:sldLayoutId id="2147483805" r:id="rId1"/>
    <p:sldLayoutId id="2147483807" r:id="rId2"/>
  </p:sldLayoutIdLst>
  <p:hf hdr="0" ftr="0" dt="0"/>
  <p:txStyles>
    <p:title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927463" y="2165230"/>
            <a:ext cx="7903028" cy="910087"/>
          </a:xfrm>
        </p:spPr>
        <p:txBody>
          <a:bodyPr anchor="t"/>
          <a:lstStyle/>
          <a:p>
            <a:r>
              <a:rPr lang="fr-FR" dirty="0"/>
              <a:t>Rapport Droits familiaux et conjugaux </a:t>
            </a:r>
            <a:endParaRPr lang="fr-FR" sz="2400" dirty="0"/>
          </a:p>
        </p:txBody>
      </p:sp>
      <p:sp>
        <p:nvSpPr>
          <p:cNvPr id="4" name="Subtitle 3"/>
          <p:cNvSpPr>
            <a:spLocks noGrp="1"/>
          </p:cNvSpPr>
          <p:nvPr>
            <p:ph type="subTitle" idx="1"/>
          </p:nvPr>
        </p:nvSpPr>
        <p:spPr>
          <a:xfrm>
            <a:off x="1209675" y="4122887"/>
            <a:ext cx="6562725" cy="727869"/>
          </a:xfrm>
        </p:spPr>
        <p:txBody>
          <a:bodyPr>
            <a:normAutofit lnSpcReduction="10000"/>
          </a:bodyPr>
          <a:lstStyle/>
          <a:p>
            <a:pPr eaLnBrk="1" hangingPunct="1"/>
            <a:r>
              <a:rPr lang="fr-FR" altLang="fr-FR" sz="2000" dirty="0"/>
              <a:t>Séance plénière du COR</a:t>
            </a:r>
          </a:p>
          <a:p>
            <a:pPr eaLnBrk="1" hangingPunct="1"/>
            <a:r>
              <a:rPr lang="fr-FR" altLang="fr-FR" sz="2000" dirty="0"/>
              <a:t>20 novembre 2025</a:t>
            </a:r>
          </a:p>
        </p:txBody>
      </p:sp>
      <p:sp>
        <p:nvSpPr>
          <p:cNvPr id="5" name="ZoneTexte 1"/>
          <p:cNvSpPr txBox="1">
            <a:spLocks noChangeArrowheads="1"/>
          </p:cNvSpPr>
          <p:nvPr/>
        </p:nvSpPr>
        <p:spPr bwMode="auto">
          <a:xfrm>
            <a:off x="5663241" y="4743449"/>
            <a:ext cx="2809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defRPr sz="2000">
                <a:solidFill>
                  <a:srgbClr val="00368B"/>
                </a:solidFill>
                <a:latin typeface="Calibri" pitchFamily="34" charset="0"/>
              </a:defRPr>
            </a:lvl1pPr>
            <a:lvl2pPr marL="742950" indent="-285750" algn="r" eaLnBrk="0" hangingPunct="0">
              <a:spcBef>
                <a:spcPct val="20000"/>
              </a:spcBef>
              <a:buFont typeface="Arial" charset="0"/>
              <a:defRPr>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r-FR" altLang="fr-FR" sz="1800" dirty="0">
                <a:solidFill>
                  <a:schemeClr val="tx1"/>
                </a:solidFill>
              </a:rPr>
              <a:t>Secrétariat général du COR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009652" y="1287975"/>
            <a:ext cx="6999138" cy="584775"/>
          </a:xfrm>
          <a:prstGeom prst="rect">
            <a:avLst/>
          </a:prstGeom>
          <a:noFill/>
        </p:spPr>
        <p:txBody>
          <a:bodyPr wrap="square" rtlCol="0">
            <a:spAutoFit/>
          </a:bodyPr>
          <a:lstStyle/>
          <a:p>
            <a:pPr algn="ctr"/>
            <a:r>
              <a:rPr lang="fr-FR" sz="1600" b="1" dirty="0">
                <a:solidFill>
                  <a:schemeClr val="tx1">
                    <a:lumMod val="65000"/>
                    <a:lumOff val="35000"/>
                  </a:schemeClr>
                </a:solidFill>
              </a:rPr>
              <a:t>Montants mensuels de pension et ratio de pension entre femmes et hommes (hors départs anticipés), fin 2020</a:t>
            </a:r>
          </a:p>
        </p:txBody>
      </p:sp>
      <p:sp>
        <p:nvSpPr>
          <p:cNvPr id="11" name="Rectangle 2"/>
          <p:cNvSpPr txBox="1">
            <a:spLocks noChangeArrowheads="1"/>
          </p:cNvSpPr>
          <p:nvPr/>
        </p:nvSpPr>
        <p:spPr>
          <a:xfrm>
            <a:off x="926522" y="489743"/>
            <a:ext cx="7981948" cy="727075"/>
          </a:xfrm>
          <a:prstGeom prst="rect">
            <a:avLst/>
          </a:prstGeom>
        </p:spPr>
        <p:txBody>
          <a:bodyPr/>
          <a:lst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pPr algn="just">
              <a:lnSpc>
                <a:spcPct val="90000"/>
              </a:lnSpc>
              <a:buSzPct val="70000"/>
            </a:pPr>
            <a:r>
              <a:rPr lang="fr-FR" altLang="fr-FR" dirty="0">
                <a:sym typeface="Wingdings 2" pitchFamily="18" charset="2"/>
              </a:rPr>
              <a:t>Les droits familiaux réduisent les écarts de pension de droit direct entre les femmes et les hommes</a:t>
            </a:r>
          </a:p>
        </p:txBody>
      </p:sp>
      <p:sp>
        <p:nvSpPr>
          <p:cNvPr id="10" name="Rectangle 9">
            <a:extLst>
              <a:ext uri="{FF2B5EF4-FFF2-40B4-BE49-F238E27FC236}">
                <a16:creationId xmlns:a16="http://schemas.microsoft.com/office/drawing/2014/main" id="{A69153DA-F1E6-11F8-E96F-770A4CEBFDB5}"/>
              </a:ext>
            </a:extLst>
          </p:cNvPr>
          <p:cNvSpPr/>
          <p:nvPr/>
        </p:nvSpPr>
        <p:spPr>
          <a:xfrm>
            <a:off x="3692414" y="6286617"/>
            <a:ext cx="2322493" cy="255455"/>
          </a:xfrm>
          <a:prstGeom prst="rect">
            <a:avLst/>
          </a:prstGeom>
        </p:spPr>
        <p:txBody>
          <a:bodyPr wrap="square">
            <a:spAutoFit/>
          </a:bodyPr>
          <a:lstStyle/>
          <a:p>
            <a:pPr algn="just">
              <a:lnSpc>
                <a:spcPct val="112000"/>
              </a:lnSpc>
            </a:pPr>
            <a:r>
              <a:rPr lang="fr-FR" sz="1000" i="1" dirty="0">
                <a:effectLst/>
                <a:latin typeface="+mn-lt"/>
                <a:ea typeface="Calibri" panose="020F0502020204030204" pitchFamily="34" charset="0"/>
              </a:rPr>
              <a:t>Source : Drees, EIR 2020.</a:t>
            </a:r>
            <a:endParaRPr lang="fr-FR" sz="1000" dirty="0">
              <a:effectLst/>
              <a:latin typeface="+mn-lt"/>
              <a:ea typeface="Calibri" panose="020F0502020204030204" pitchFamily="34" charset="0"/>
            </a:endParaRPr>
          </a:p>
        </p:txBody>
      </p:sp>
      <p:sp>
        <p:nvSpPr>
          <p:cNvPr id="6" name="Espace réservé du numéro de diapositive 5">
            <a:extLst>
              <a:ext uri="{FF2B5EF4-FFF2-40B4-BE49-F238E27FC236}">
                <a16:creationId xmlns:a16="http://schemas.microsoft.com/office/drawing/2014/main" id="{18612AB0-B71A-B1A9-916A-EFF24D4A049B}"/>
              </a:ext>
            </a:extLst>
          </p:cNvPr>
          <p:cNvSpPr>
            <a:spLocks noGrp="1"/>
          </p:cNvSpPr>
          <p:nvPr>
            <p:ph type="sldNum" sz="quarter" idx="4"/>
          </p:nvPr>
        </p:nvSpPr>
        <p:spPr/>
        <p:txBody>
          <a:bodyPr/>
          <a:lstStyle/>
          <a:p>
            <a:pPr>
              <a:defRPr/>
            </a:pPr>
            <a:fld id="{61BE344C-ACA9-4742-8EE4-94C475BAC295}" type="slidenum">
              <a:rPr lang="fr-FR" sz="1200" b="1" smtClean="0">
                <a:solidFill>
                  <a:schemeClr val="bg1"/>
                </a:solidFill>
              </a:rPr>
              <a:t>10</a:t>
            </a:fld>
            <a:endParaRPr lang="fr-FR" sz="1200" b="1" dirty="0">
              <a:solidFill>
                <a:schemeClr val="bg1"/>
              </a:solidFill>
            </a:endParaRPr>
          </a:p>
        </p:txBody>
      </p:sp>
      <p:pic>
        <p:nvPicPr>
          <p:cNvPr id="4" name="Image 3">
            <a:extLst>
              <a:ext uri="{FF2B5EF4-FFF2-40B4-BE49-F238E27FC236}">
                <a16:creationId xmlns:a16="http://schemas.microsoft.com/office/drawing/2014/main" id="{6618B96D-8531-3220-A224-2B715AAC00D1}"/>
              </a:ext>
            </a:extLst>
          </p:cNvPr>
          <p:cNvPicPr>
            <a:picLocks noChangeAspect="1"/>
          </p:cNvPicPr>
          <p:nvPr/>
        </p:nvPicPr>
        <p:blipFill>
          <a:blip r:embed="rId2"/>
          <a:stretch>
            <a:fillRect/>
          </a:stretch>
        </p:blipFill>
        <p:spPr>
          <a:xfrm>
            <a:off x="1027175" y="1872750"/>
            <a:ext cx="7089648" cy="3773424"/>
          </a:xfrm>
          <a:prstGeom prst="rect">
            <a:avLst/>
          </a:prstGeom>
        </p:spPr>
      </p:pic>
      <p:pic>
        <p:nvPicPr>
          <p:cNvPr id="15" name="Image 14">
            <a:extLst>
              <a:ext uri="{FF2B5EF4-FFF2-40B4-BE49-F238E27FC236}">
                <a16:creationId xmlns:a16="http://schemas.microsoft.com/office/drawing/2014/main" id="{BAE05F40-C37C-399B-C05B-B80294F5B346}"/>
              </a:ext>
            </a:extLst>
          </p:cNvPr>
          <p:cNvPicPr>
            <a:picLocks noChangeAspect="1"/>
          </p:cNvPicPr>
          <p:nvPr/>
        </p:nvPicPr>
        <p:blipFill>
          <a:blip r:embed="rId3"/>
          <a:stretch>
            <a:fillRect/>
          </a:stretch>
        </p:blipFill>
        <p:spPr>
          <a:xfrm>
            <a:off x="90427" y="5582713"/>
            <a:ext cx="8992855" cy="247685"/>
          </a:xfrm>
          <a:prstGeom prst="rect">
            <a:avLst/>
          </a:prstGeom>
        </p:spPr>
      </p:pic>
      <p:sp>
        <p:nvSpPr>
          <p:cNvPr id="17" name="ZoneTexte 16">
            <a:extLst>
              <a:ext uri="{FF2B5EF4-FFF2-40B4-BE49-F238E27FC236}">
                <a16:creationId xmlns:a16="http://schemas.microsoft.com/office/drawing/2014/main" id="{7308DC5F-0D41-6DCC-E9FD-2153B9C0D7BF}"/>
              </a:ext>
            </a:extLst>
          </p:cNvPr>
          <p:cNvSpPr txBox="1"/>
          <p:nvPr/>
        </p:nvSpPr>
        <p:spPr>
          <a:xfrm>
            <a:off x="4722963" y="2086659"/>
            <a:ext cx="1074286" cy="769441"/>
          </a:xfrm>
          <a:prstGeom prst="rect">
            <a:avLst/>
          </a:prstGeom>
          <a:noFill/>
        </p:spPr>
        <p:txBody>
          <a:bodyPr wrap="square" rtlCol="0">
            <a:spAutoFit/>
          </a:bodyPr>
          <a:lstStyle/>
          <a:p>
            <a:r>
              <a:rPr lang="fr-FR" sz="1100" b="1" dirty="0">
                <a:solidFill>
                  <a:schemeClr val="accent1"/>
                </a:solidFill>
              </a:rPr>
              <a:t>≈ 3 % de la pension de droit direct des hommes</a:t>
            </a:r>
          </a:p>
        </p:txBody>
      </p:sp>
      <p:sp>
        <p:nvSpPr>
          <p:cNvPr id="18" name="ZoneTexte 17">
            <a:extLst>
              <a:ext uri="{FF2B5EF4-FFF2-40B4-BE49-F238E27FC236}">
                <a16:creationId xmlns:a16="http://schemas.microsoft.com/office/drawing/2014/main" id="{EC6462D4-D6AA-E7C1-CBAF-1BE6EEE91066}"/>
              </a:ext>
            </a:extLst>
          </p:cNvPr>
          <p:cNvSpPr txBox="1"/>
          <p:nvPr/>
        </p:nvSpPr>
        <p:spPr>
          <a:xfrm>
            <a:off x="1490296" y="3230508"/>
            <a:ext cx="1074286" cy="769441"/>
          </a:xfrm>
          <a:prstGeom prst="rect">
            <a:avLst/>
          </a:prstGeom>
          <a:noFill/>
        </p:spPr>
        <p:txBody>
          <a:bodyPr wrap="square" rtlCol="0">
            <a:spAutoFit/>
          </a:bodyPr>
          <a:lstStyle/>
          <a:p>
            <a:r>
              <a:rPr lang="fr-FR" sz="1100" b="1" dirty="0">
                <a:solidFill>
                  <a:schemeClr val="accent1"/>
                </a:solidFill>
              </a:rPr>
              <a:t>≈ 12 % de la pension de droit direct des femmes</a:t>
            </a:r>
          </a:p>
        </p:txBody>
      </p:sp>
      <p:sp>
        <p:nvSpPr>
          <p:cNvPr id="19" name="Accolade ouvrante 18">
            <a:extLst>
              <a:ext uri="{FF2B5EF4-FFF2-40B4-BE49-F238E27FC236}">
                <a16:creationId xmlns:a16="http://schemas.microsoft.com/office/drawing/2014/main" id="{ED0D0FC3-7257-1C74-2628-DFED11ABF0E4}"/>
              </a:ext>
            </a:extLst>
          </p:cNvPr>
          <p:cNvSpPr/>
          <p:nvPr/>
        </p:nvSpPr>
        <p:spPr>
          <a:xfrm>
            <a:off x="2518863" y="3437505"/>
            <a:ext cx="45719" cy="202721"/>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0" name="Accolade ouvrante 19">
            <a:extLst>
              <a:ext uri="{FF2B5EF4-FFF2-40B4-BE49-F238E27FC236}">
                <a16:creationId xmlns:a16="http://schemas.microsoft.com/office/drawing/2014/main" id="{92CF3C93-FE9A-0C8F-40F0-CB5928FB9D90}"/>
              </a:ext>
            </a:extLst>
          </p:cNvPr>
          <p:cNvSpPr/>
          <p:nvPr/>
        </p:nvSpPr>
        <p:spPr>
          <a:xfrm>
            <a:off x="5686577" y="2305774"/>
            <a:ext cx="45719" cy="101361"/>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21" name="Connecteur droit avec flèche 20">
            <a:extLst>
              <a:ext uri="{FF2B5EF4-FFF2-40B4-BE49-F238E27FC236}">
                <a16:creationId xmlns:a16="http://schemas.microsoft.com/office/drawing/2014/main" id="{24AB09A8-AA88-1F8C-AC9C-2AEE81F622FF}"/>
              </a:ext>
            </a:extLst>
          </p:cNvPr>
          <p:cNvCxnSpPr>
            <a:cxnSpLocks/>
          </p:cNvCxnSpPr>
          <p:nvPr/>
        </p:nvCxnSpPr>
        <p:spPr>
          <a:xfrm>
            <a:off x="4011165" y="3640226"/>
            <a:ext cx="0" cy="1639920"/>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2" name="ZoneTexte 21">
            <a:extLst>
              <a:ext uri="{FF2B5EF4-FFF2-40B4-BE49-F238E27FC236}">
                <a16:creationId xmlns:a16="http://schemas.microsoft.com/office/drawing/2014/main" id="{1E89F6E4-C9F4-4804-6CE5-D090BD7C8FB6}"/>
              </a:ext>
            </a:extLst>
          </p:cNvPr>
          <p:cNvSpPr txBox="1"/>
          <p:nvPr/>
        </p:nvSpPr>
        <p:spPr>
          <a:xfrm>
            <a:off x="4014445" y="4216460"/>
            <a:ext cx="814301" cy="769441"/>
          </a:xfrm>
          <a:prstGeom prst="rect">
            <a:avLst/>
          </a:prstGeom>
          <a:noFill/>
        </p:spPr>
        <p:txBody>
          <a:bodyPr wrap="square" rtlCol="0">
            <a:spAutoFit/>
          </a:bodyPr>
          <a:lstStyle/>
          <a:p>
            <a:r>
              <a:rPr lang="fr-FR" sz="1100" b="1" dirty="0">
                <a:solidFill>
                  <a:srgbClr val="FF0000"/>
                </a:solidFill>
              </a:rPr>
              <a:t>57,4 % de la pension des hommes</a:t>
            </a:r>
          </a:p>
        </p:txBody>
      </p:sp>
      <p:cxnSp>
        <p:nvCxnSpPr>
          <p:cNvPr id="23" name="Connecteur droit avec flèche 22">
            <a:extLst>
              <a:ext uri="{FF2B5EF4-FFF2-40B4-BE49-F238E27FC236}">
                <a16:creationId xmlns:a16="http://schemas.microsoft.com/office/drawing/2014/main" id="{74A930CC-639F-C1BB-B28D-5661D40EC521}"/>
              </a:ext>
            </a:extLst>
          </p:cNvPr>
          <p:cNvCxnSpPr>
            <a:cxnSpLocks/>
          </p:cNvCxnSpPr>
          <p:nvPr/>
        </p:nvCxnSpPr>
        <p:spPr>
          <a:xfrm>
            <a:off x="4704991" y="3420547"/>
            <a:ext cx="17972" cy="1859599"/>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4" name="ZoneTexte 23">
            <a:extLst>
              <a:ext uri="{FF2B5EF4-FFF2-40B4-BE49-F238E27FC236}">
                <a16:creationId xmlns:a16="http://schemas.microsoft.com/office/drawing/2014/main" id="{561C2CEE-1F13-547D-2A63-493558E73A11}"/>
              </a:ext>
            </a:extLst>
          </p:cNvPr>
          <p:cNvSpPr txBox="1"/>
          <p:nvPr/>
        </p:nvSpPr>
        <p:spPr>
          <a:xfrm>
            <a:off x="4799043" y="3853231"/>
            <a:ext cx="814301" cy="769441"/>
          </a:xfrm>
          <a:prstGeom prst="rect">
            <a:avLst/>
          </a:prstGeom>
          <a:noFill/>
        </p:spPr>
        <p:txBody>
          <a:bodyPr wrap="square" rtlCol="0">
            <a:spAutoFit/>
          </a:bodyPr>
          <a:lstStyle/>
          <a:p>
            <a:r>
              <a:rPr lang="fr-FR" sz="1100" b="1" dirty="0">
                <a:solidFill>
                  <a:srgbClr val="FF0000"/>
                </a:solidFill>
              </a:rPr>
              <a:t>62,8 % de la pension des hommes</a:t>
            </a:r>
          </a:p>
        </p:txBody>
      </p:sp>
      <p:sp>
        <p:nvSpPr>
          <p:cNvPr id="29" name="ZoneTexte 3">
            <a:extLst>
              <a:ext uri="{FF2B5EF4-FFF2-40B4-BE49-F238E27FC236}">
                <a16:creationId xmlns:a16="http://schemas.microsoft.com/office/drawing/2014/main" id="{AE84BA3A-8B65-41CF-A156-017877D09870}"/>
              </a:ext>
            </a:extLst>
          </p:cNvPr>
          <p:cNvSpPr txBox="1"/>
          <p:nvPr/>
        </p:nvSpPr>
        <p:spPr>
          <a:xfrm>
            <a:off x="3019385" y="3150672"/>
            <a:ext cx="638175" cy="2698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FR" sz="1100" b="1" dirty="0"/>
              <a:t>1 149</a:t>
            </a:r>
          </a:p>
        </p:txBody>
      </p:sp>
      <p:sp>
        <p:nvSpPr>
          <p:cNvPr id="30" name="ZoneTexte 4">
            <a:extLst>
              <a:ext uri="{FF2B5EF4-FFF2-40B4-BE49-F238E27FC236}">
                <a16:creationId xmlns:a16="http://schemas.microsoft.com/office/drawing/2014/main" id="{20518A8F-0318-4FB7-A964-A091E78BB482}"/>
              </a:ext>
            </a:extLst>
          </p:cNvPr>
          <p:cNvSpPr txBox="1"/>
          <p:nvPr/>
        </p:nvSpPr>
        <p:spPr>
          <a:xfrm>
            <a:off x="6127632" y="2032610"/>
            <a:ext cx="635000" cy="2794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FR" sz="1100" b="1" dirty="0"/>
              <a:t>1 830</a:t>
            </a:r>
          </a:p>
        </p:txBody>
      </p:sp>
    </p:spTree>
    <p:extLst>
      <p:ext uri="{BB962C8B-B14F-4D97-AF65-F5344CB8AC3E}">
        <p14:creationId xmlns:p14="http://schemas.microsoft.com/office/powerpoint/2010/main" val="2011341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5142" y="577834"/>
            <a:ext cx="8027988" cy="727075"/>
          </a:xfrm>
        </p:spPr>
        <p:txBody>
          <a:bodyPr/>
          <a:lstStyle/>
          <a:p>
            <a:r>
              <a:rPr lang="fr-FR" dirty="0"/>
              <a:t>La réversion : dispositif présent dans tous les régimes de retraite français</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11</a:t>
            </a:fld>
            <a:endParaRPr lang="en-US" dirty="0"/>
          </a:p>
        </p:txBody>
      </p:sp>
      <p:sp>
        <p:nvSpPr>
          <p:cNvPr id="3" name="Rectangle : coins arrondis 2">
            <a:extLst>
              <a:ext uri="{FF2B5EF4-FFF2-40B4-BE49-F238E27FC236}">
                <a16:creationId xmlns:a16="http://schemas.microsoft.com/office/drawing/2014/main" id="{B4FB14BF-7EE6-F893-B08A-78BA4A1FD53A}"/>
              </a:ext>
            </a:extLst>
          </p:cNvPr>
          <p:cNvSpPr/>
          <p:nvPr/>
        </p:nvSpPr>
        <p:spPr>
          <a:xfrm>
            <a:off x="517589" y="1613140"/>
            <a:ext cx="2915728" cy="4114800"/>
          </a:xfrm>
          <a:prstGeom prst="roundRect">
            <a:avLst/>
          </a:prstGeom>
          <a:solidFill>
            <a:schemeClr val="accent5">
              <a:lumMod val="20000"/>
              <a:lumOff val="80000"/>
            </a:schemeClr>
          </a:solidFill>
          <a:ln>
            <a:solidFill>
              <a:schemeClr val="accent5">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a:p>
            <a:pPr algn="ctr"/>
            <a:endParaRPr lang="fr-FR" dirty="0"/>
          </a:p>
          <a:p>
            <a:pPr algn="ctr"/>
            <a:endParaRPr lang="fr-FR" dirty="0"/>
          </a:p>
          <a:p>
            <a:pPr algn="ctr"/>
            <a:r>
              <a:rPr lang="fr-FR" sz="2000" b="1" dirty="0">
                <a:solidFill>
                  <a:schemeClr val="accent5">
                    <a:lumMod val="50000"/>
                  </a:schemeClr>
                </a:solidFill>
              </a:rPr>
              <a:t>La réversion</a:t>
            </a:r>
          </a:p>
          <a:p>
            <a:pPr algn="ctr"/>
            <a:endParaRPr lang="fr-FR" dirty="0"/>
          </a:p>
          <a:p>
            <a:pPr marL="285750" indent="-285750" algn="ctr">
              <a:buFont typeface="Wingdings" panose="05000000000000000000" pitchFamily="2" charset="2"/>
              <a:buChar char="Ø"/>
            </a:pPr>
            <a:r>
              <a:rPr lang="fr-FR" sz="1800" dirty="0">
                <a:solidFill>
                  <a:srgbClr val="00368B"/>
                </a:solidFill>
              </a:rPr>
              <a:t>Objectif : promouvoir la solidarité financière au sein des </a:t>
            </a:r>
            <a:r>
              <a:rPr lang="fr-FR" sz="1800" u="sng" dirty="0">
                <a:solidFill>
                  <a:srgbClr val="00368B"/>
                </a:solidFill>
              </a:rPr>
              <a:t>couples mariés</a:t>
            </a:r>
          </a:p>
          <a:p>
            <a:pPr marL="285750" indent="-285750" algn="ctr">
              <a:buFont typeface="Wingdings" panose="05000000000000000000" pitchFamily="2" charset="2"/>
              <a:buChar char="Ø"/>
            </a:pPr>
            <a:endParaRPr lang="fr-FR" u="sng" dirty="0">
              <a:solidFill>
                <a:srgbClr val="00368B"/>
              </a:solidFill>
            </a:endParaRPr>
          </a:p>
          <a:p>
            <a:pPr marL="285750" indent="-285750" algn="ctr">
              <a:buFont typeface="Wingdings" panose="05000000000000000000" pitchFamily="2" charset="2"/>
              <a:buChar char="Ø"/>
            </a:pPr>
            <a:r>
              <a:rPr lang="fr-FR" sz="1800" dirty="0">
                <a:solidFill>
                  <a:srgbClr val="00368B"/>
                </a:solidFill>
              </a:rPr>
              <a:t>Redistribution verticale: soutien des veufs et des veuves ayant de faibles ressources </a:t>
            </a:r>
            <a:r>
              <a:rPr lang="fr-FR" sz="1400" dirty="0">
                <a:solidFill>
                  <a:srgbClr val="00368B"/>
                </a:solidFill>
              </a:rPr>
              <a:t>(dans les régimes ayant instauré une condition de ressources)</a:t>
            </a:r>
          </a:p>
          <a:p>
            <a:pPr algn="ctr"/>
            <a:endParaRPr lang="fr-FR" sz="1800" dirty="0">
              <a:solidFill>
                <a:srgbClr val="00368B"/>
              </a:solidFill>
            </a:endParaRPr>
          </a:p>
          <a:p>
            <a:pPr algn="ctr"/>
            <a:endParaRPr lang="fr-FR" dirty="0"/>
          </a:p>
          <a:p>
            <a:pPr algn="ctr"/>
            <a:endParaRPr lang="fr-FR" dirty="0"/>
          </a:p>
        </p:txBody>
      </p:sp>
      <p:sp>
        <p:nvSpPr>
          <p:cNvPr id="4" name="Espace réservé du contenu 1">
            <a:extLst>
              <a:ext uri="{FF2B5EF4-FFF2-40B4-BE49-F238E27FC236}">
                <a16:creationId xmlns:a16="http://schemas.microsoft.com/office/drawing/2014/main" id="{CB607F9D-A16E-014F-65AD-1710C79D4D85}"/>
              </a:ext>
            </a:extLst>
          </p:cNvPr>
          <p:cNvSpPr txBox="1">
            <a:spLocks/>
          </p:cNvSpPr>
          <p:nvPr/>
        </p:nvSpPr>
        <p:spPr>
          <a:xfrm>
            <a:off x="3746729" y="2840950"/>
            <a:ext cx="5026195" cy="1472248"/>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fr-FR" sz="2000" b="1" dirty="0">
                <a:solidFill>
                  <a:srgbClr val="00368B"/>
                </a:solidFill>
                <a:sym typeface="Wingdings" panose="05000000000000000000" pitchFamily="2" charset="2"/>
              </a:rPr>
              <a:t>Diversité des conditions de perception entre les régimes</a:t>
            </a:r>
          </a:p>
          <a:p>
            <a:pPr algn="just"/>
            <a:r>
              <a:rPr lang="fr-FR" sz="2000" b="1" dirty="0">
                <a:solidFill>
                  <a:srgbClr val="00368B"/>
                </a:solidFill>
                <a:sym typeface="Wingdings" panose="05000000000000000000" pitchFamily="2" charset="2"/>
              </a:rPr>
              <a:t>Redistribution horizontale : des assurés non-mariés vers les assurés mariés</a:t>
            </a:r>
          </a:p>
          <a:p>
            <a:pPr algn="just"/>
            <a:endParaRPr lang="fr-FR" sz="1600" dirty="0">
              <a:solidFill>
                <a:srgbClr val="00368B"/>
              </a:solidFill>
              <a:sym typeface="Wingdings" panose="05000000000000000000" pitchFamily="2" charset="2"/>
            </a:endParaRPr>
          </a:p>
          <a:p>
            <a:pPr lvl="1" algn="just"/>
            <a:endParaRPr lang="fr-FR" sz="1600" b="1" dirty="0">
              <a:solidFill>
                <a:srgbClr val="00368B"/>
              </a:solidFill>
              <a:sym typeface="Wingdings" panose="05000000000000000000" pitchFamily="2" charset="2"/>
            </a:endParaRPr>
          </a:p>
          <a:p>
            <a:pPr lvl="1" algn="just"/>
            <a:endParaRPr lang="fr-FR" sz="1600" dirty="0">
              <a:solidFill>
                <a:srgbClr val="00368B"/>
              </a:solidFill>
              <a:sym typeface="Wingdings" panose="05000000000000000000" pitchFamily="2" charset="2"/>
            </a:endParaRPr>
          </a:p>
        </p:txBody>
      </p:sp>
    </p:spTree>
    <p:extLst>
      <p:ext uri="{BB962C8B-B14F-4D97-AF65-F5344CB8AC3E}">
        <p14:creationId xmlns:p14="http://schemas.microsoft.com/office/powerpoint/2010/main" val="2907651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3402" y="770940"/>
            <a:ext cx="8027988" cy="762263"/>
          </a:xfrm>
        </p:spPr>
        <p:txBody>
          <a:bodyPr/>
          <a:lstStyle/>
          <a:p>
            <a:r>
              <a:rPr lang="fr-FR" dirty="0"/>
              <a:t>En 2024, les pensions de réversion représentent     1,3 % du PIB. Cette part baisserait à l’avenir</a:t>
            </a:r>
            <a:br>
              <a:rPr lang="fr-FR" dirty="0"/>
            </a:br>
            <a:endParaRPr lang="fr-FR" dirty="0"/>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12</a:t>
            </a:fld>
            <a:endParaRPr lang="en-US" dirty="0"/>
          </a:p>
        </p:txBody>
      </p:sp>
      <p:sp>
        <p:nvSpPr>
          <p:cNvPr id="8" name="Espace réservé du contenu 1"/>
          <p:cNvSpPr txBox="1">
            <a:spLocks/>
          </p:cNvSpPr>
          <p:nvPr/>
        </p:nvSpPr>
        <p:spPr>
          <a:xfrm>
            <a:off x="785004"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fr-FR" sz="1600" dirty="0">
              <a:solidFill>
                <a:srgbClr val="00368B"/>
              </a:solidFill>
              <a:sym typeface="Wingdings" panose="05000000000000000000" pitchFamily="2" charset="2"/>
            </a:endParaRPr>
          </a:p>
        </p:txBody>
      </p:sp>
      <p:sp>
        <p:nvSpPr>
          <p:cNvPr id="3" name="ZoneTexte 2"/>
          <p:cNvSpPr txBox="1"/>
          <p:nvPr/>
        </p:nvSpPr>
        <p:spPr>
          <a:xfrm>
            <a:off x="6113005" y="1769568"/>
            <a:ext cx="3030995" cy="5262979"/>
          </a:xfrm>
          <a:prstGeom prst="rect">
            <a:avLst/>
          </a:prstGeom>
          <a:noFill/>
        </p:spPr>
        <p:txBody>
          <a:bodyPr wrap="square" rtlCol="0">
            <a:spAutoFit/>
          </a:bodyPr>
          <a:lstStyle/>
          <a:p>
            <a:pPr marL="342900" indent="-342900">
              <a:buFont typeface="Wingdings" panose="05000000000000000000" pitchFamily="2" charset="2"/>
              <a:buChar char="Ø"/>
            </a:pPr>
            <a:r>
              <a:rPr lang="fr-FR" sz="2400" dirty="0">
                <a:solidFill>
                  <a:srgbClr val="00368B"/>
                </a:solidFill>
              </a:rPr>
              <a:t>Les dépenses de réversion représentent un montant total de </a:t>
            </a:r>
            <a:r>
              <a:rPr lang="fr-FR" sz="2400" b="1" dirty="0">
                <a:solidFill>
                  <a:srgbClr val="00368B"/>
                </a:solidFill>
              </a:rPr>
              <a:t>38,7 milliards d’euros</a:t>
            </a:r>
          </a:p>
          <a:p>
            <a:endParaRPr lang="fr-FR" sz="2400" b="1" dirty="0">
              <a:solidFill>
                <a:srgbClr val="00368B"/>
              </a:solidFill>
            </a:endParaRPr>
          </a:p>
          <a:p>
            <a:pPr marL="342900" indent="-342900">
              <a:buFont typeface="Wingdings" panose="05000000000000000000" pitchFamily="2" charset="2"/>
              <a:buChar char="Ø"/>
            </a:pPr>
            <a:r>
              <a:rPr lang="fr-FR" sz="2400" dirty="0">
                <a:solidFill>
                  <a:srgbClr val="00368B"/>
                </a:solidFill>
              </a:rPr>
              <a:t>4 millions de bénéficiaires en 2024 : 9 bénéficiaires sur 10 sont des femmes</a:t>
            </a:r>
          </a:p>
          <a:p>
            <a:endParaRPr lang="fr-FR" sz="2400" b="1" dirty="0">
              <a:solidFill>
                <a:srgbClr val="00368B"/>
              </a:solidFill>
            </a:endParaRPr>
          </a:p>
          <a:p>
            <a:endParaRPr lang="fr-FR" sz="2400" b="1" dirty="0">
              <a:solidFill>
                <a:srgbClr val="00368B"/>
              </a:solidFill>
            </a:endParaRPr>
          </a:p>
        </p:txBody>
      </p:sp>
      <p:sp>
        <p:nvSpPr>
          <p:cNvPr id="10" name="Rectangle 9"/>
          <p:cNvSpPr/>
          <p:nvPr/>
        </p:nvSpPr>
        <p:spPr>
          <a:xfrm>
            <a:off x="908141" y="1507325"/>
            <a:ext cx="4259381" cy="584775"/>
          </a:xfrm>
          <a:prstGeom prst="rect">
            <a:avLst/>
          </a:prstGeom>
        </p:spPr>
        <p:txBody>
          <a:bodyPr wrap="square">
            <a:spAutoFit/>
          </a:bodyPr>
          <a:lstStyle/>
          <a:p>
            <a:pPr algn="ctr"/>
            <a:r>
              <a:rPr lang="fr-FR" sz="1600" b="1" dirty="0">
                <a:solidFill>
                  <a:schemeClr val="tx1">
                    <a:lumMod val="65000"/>
                    <a:lumOff val="35000"/>
                  </a:schemeClr>
                </a:solidFill>
                <a:latin typeface="+mn-lt"/>
                <a:ea typeface="Calibri" panose="020F0502020204030204" pitchFamily="34" charset="0"/>
              </a:rPr>
              <a:t>Part des pensions de réversion dans le PIB  ensemble des régimes obligatoires</a:t>
            </a:r>
            <a:endParaRPr lang="fr-FR" sz="1600" dirty="0">
              <a:solidFill>
                <a:schemeClr val="tx1">
                  <a:lumMod val="65000"/>
                  <a:lumOff val="35000"/>
                </a:schemeClr>
              </a:solidFill>
              <a:latin typeface="+mn-lt"/>
            </a:endParaRPr>
          </a:p>
        </p:txBody>
      </p:sp>
      <p:sp>
        <p:nvSpPr>
          <p:cNvPr id="12" name="Rectangle 11"/>
          <p:cNvSpPr/>
          <p:nvPr/>
        </p:nvSpPr>
        <p:spPr>
          <a:xfrm>
            <a:off x="1905342" y="5930680"/>
            <a:ext cx="2405836" cy="276999"/>
          </a:xfrm>
          <a:prstGeom prst="rect">
            <a:avLst/>
          </a:prstGeom>
        </p:spPr>
        <p:txBody>
          <a:bodyPr wrap="square">
            <a:spAutoFit/>
          </a:bodyPr>
          <a:lstStyle/>
          <a:p>
            <a:r>
              <a:rPr lang="fr-FR" sz="1200" i="1" dirty="0"/>
              <a:t>Sources : projections COR juin 2025</a:t>
            </a:r>
          </a:p>
        </p:txBody>
      </p:sp>
      <p:pic>
        <p:nvPicPr>
          <p:cNvPr id="5" name="Image 4">
            <a:extLst>
              <a:ext uri="{FF2B5EF4-FFF2-40B4-BE49-F238E27FC236}">
                <a16:creationId xmlns:a16="http://schemas.microsoft.com/office/drawing/2014/main" id="{2BB14B38-1EEE-11C4-E396-8AD126E010BF}"/>
              </a:ext>
            </a:extLst>
          </p:cNvPr>
          <p:cNvPicPr>
            <a:picLocks noChangeAspect="1"/>
          </p:cNvPicPr>
          <p:nvPr/>
        </p:nvPicPr>
        <p:blipFill>
          <a:blip r:embed="rId3"/>
          <a:stretch>
            <a:fillRect/>
          </a:stretch>
        </p:blipFill>
        <p:spPr>
          <a:xfrm>
            <a:off x="-8626" y="2127298"/>
            <a:ext cx="6092916" cy="3852223"/>
          </a:xfrm>
          <a:prstGeom prst="rect">
            <a:avLst/>
          </a:prstGeom>
        </p:spPr>
      </p:pic>
    </p:spTree>
    <p:extLst>
      <p:ext uri="{BB962C8B-B14F-4D97-AF65-F5344CB8AC3E}">
        <p14:creationId xmlns:p14="http://schemas.microsoft.com/office/powerpoint/2010/main" val="2832037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txBox="1">
            <a:spLocks noChangeArrowheads="1"/>
          </p:cNvSpPr>
          <p:nvPr/>
        </p:nvSpPr>
        <p:spPr>
          <a:xfrm>
            <a:off x="1009652" y="526080"/>
            <a:ext cx="7981948" cy="727075"/>
          </a:xfrm>
          <a:prstGeom prst="rect">
            <a:avLst/>
          </a:prstGeom>
        </p:spPr>
        <p:txBody>
          <a:bodyPr/>
          <a:lst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pPr>
              <a:lnSpc>
                <a:spcPct val="90000"/>
              </a:lnSpc>
              <a:buSzPct val="70000"/>
            </a:pPr>
            <a:r>
              <a:rPr lang="fr-FR" altLang="fr-FR" dirty="0">
                <a:sym typeface="Wingdings 2" pitchFamily="18" charset="2"/>
              </a:rPr>
              <a:t>Les pensions de réversion réduisent les écarts de pension totale entre femmes et hommes</a:t>
            </a:r>
          </a:p>
        </p:txBody>
      </p:sp>
      <p:sp>
        <p:nvSpPr>
          <p:cNvPr id="5" name="Rectangle 3"/>
          <p:cNvSpPr>
            <a:spLocks noChangeArrowheads="1"/>
          </p:cNvSpPr>
          <p:nvPr/>
        </p:nvSpPr>
        <p:spPr bwMode="auto">
          <a:xfrm>
            <a:off x="394962" y="5436700"/>
            <a:ext cx="5291464" cy="772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a:lnSpc>
                <a:spcPct val="112000"/>
              </a:lnSpc>
            </a:pPr>
            <a:r>
              <a:rPr lang="fr-FR" sz="1000" i="1" dirty="0">
                <a:effectLst/>
                <a:latin typeface="+mn-lt"/>
                <a:ea typeface="Calibri" panose="020F0502020204030204" pitchFamily="34" charset="0"/>
              </a:rPr>
              <a:t>Note : montants de pensions brutes, hors versement forfaitaire unique, en euros constants 2023. En sombre les pensions de droits directs et en clair les pensions de droits dérivés. </a:t>
            </a:r>
            <a:endParaRPr lang="fr-FR" sz="1000" dirty="0">
              <a:effectLst/>
              <a:latin typeface="+mn-lt"/>
              <a:ea typeface="Calibri" panose="020F0502020204030204" pitchFamily="34" charset="0"/>
            </a:endParaRPr>
          </a:p>
          <a:p>
            <a:pPr algn="just">
              <a:lnSpc>
                <a:spcPct val="112000"/>
              </a:lnSpc>
            </a:pPr>
            <a:r>
              <a:rPr lang="fr-FR" sz="1000" i="1" dirty="0">
                <a:effectLst/>
                <a:latin typeface="+mn-lt"/>
                <a:ea typeface="Calibri" panose="020F0502020204030204" pitchFamily="34" charset="0"/>
              </a:rPr>
              <a:t>Champ : retraités percevant un droit direct résidant en France et à l’étranger.</a:t>
            </a:r>
            <a:endParaRPr lang="fr-FR" sz="1000" dirty="0">
              <a:effectLst/>
              <a:latin typeface="+mn-lt"/>
              <a:ea typeface="Calibri" panose="020F0502020204030204" pitchFamily="34" charset="0"/>
            </a:endParaRPr>
          </a:p>
          <a:p>
            <a:pPr algn="just">
              <a:lnSpc>
                <a:spcPct val="112000"/>
              </a:lnSpc>
            </a:pPr>
            <a:r>
              <a:rPr lang="fr-FR" sz="1000" i="1" dirty="0">
                <a:effectLst/>
                <a:latin typeface="+mn-lt"/>
                <a:ea typeface="Calibri" panose="020F0502020204030204" pitchFamily="34" charset="0"/>
              </a:rPr>
              <a:t>Source : Drees, modèle </a:t>
            </a:r>
            <a:r>
              <a:rPr lang="fr-FR" sz="1000" i="1" dirty="0" err="1">
                <a:effectLst/>
                <a:latin typeface="+mn-lt"/>
                <a:ea typeface="Calibri" panose="020F0502020204030204" pitchFamily="34" charset="0"/>
              </a:rPr>
              <a:t>Ancètre</a:t>
            </a:r>
            <a:r>
              <a:rPr lang="fr-FR" sz="1000" i="1" dirty="0">
                <a:effectLst/>
                <a:latin typeface="+mn-lt"/>
                <a:ea typeface="Calibri" panose="020F0502020204030204" pitchFamily="34" charset="0"/>
              </a:rPr>
              <a:t>.</a:t>
            </a:r>
            <a:endParaRPr lang="fr-FR" sz="1000" dirty="0">
              <a:effectLst/>
              <a:latin typeface="+mn-lt"/>
              <a:ea typeface="Calibri" panose="020F0502020204030204" pitchFamily="34" charset="0"/>
            </a:endParaRPr>
          </a:p>
        </p:txBody>
      </p:sp>
      <p:sp>
        <p:nvSpPr>
          <p:cNvPr id="6" name="Rectangle 5"/>
          <p:cNvSpPr/>
          <p:nvPr/>
        </p:nvSpPr>
        <p:spPr>
          <a:xfrm>
            <a:off x="464775" y="1431722"/>
            <a:ext cx="4805150" cy="523220"/>
          </a:xfrm>
          <a:prstGeom prst="rect">
            <a:avLst/>
          </a:prstGeom>
        </p:spPr>
        <p:txBody>
          <a:bodyPr wrap="square">
            <a:spAutoFit/>
          </a:bodyPr>
          <a:lstStyle/>
          <a:p>
            <a:pPr lvl="0" algn="ctr" defTabSz="914400" eaLnBrk="0" hangingPunct="0"/>
            <a:r>
              <a:rPr lang="fr-FR" altLang="fr-FR" sz="1400" b="1" dirty="0">
                <a:solidFill>
                  <a:schemeClr val="tx1">
                    <a:lumMod val="65000"/>
                    <a:lumOff val="35000"/>
                  </a:schemeClr>
                </a:solidFill>
                <a:latin typeface="+mn-lt"/>
                <a:ea typeface="Calibri" panose="020F0502020204030204" pitchFamily="34" charset="0"/>
                <a:cs typeface="Times New Roman" panose="02020603050405020304" pitchFamily="18" charset="0"/>
              </a:rPr>
              <a:t>Décomposition du montant brut total de pension moyenne perçu entre droits directs et réversion par genre en 2023</a:t>
            </a:r>
            <a:endParaRPr lang="fr-FR" altLang="fr-FR" sz="600" dirty="0">
              <a:solidFill>
                <a:schemeClr val="tx1">
                  <a:lumMod val="65000"/>
                  <a:lumOff val="35000"/>
                </a:schemeClr>
              </a:solidFill>
              <a:latin typeface="+mn-lt"/>
            </a:endParaRPr>
          </a:p>
        </p:txBody>
      </p:sp>
      <p:sp>
        <p:nvSpPr>
          <p:cNvPr id="3" name="Espace réservé du numéro de diapositive 2">
            <a:extLst>
              <a:ext uri="{FF2B5EF4-FFF2-40B4-BE49-F238E27FC236}">
                <a16:creationId xmlns:a16="http://schemas.microsoft.com/office/drawing/2014/main" id="{4C9C8D0B-E8EF-943B-A1F3-18DF440F6D4D}"/>
              </a:ext>
            </a:extLst>
          </p:cNvPr>
          <p:cNvSpPr>
            <a:spLocks noGrp="1"/>
          </p:cNvSpPr>
          <p:nvPr>
            <p:ph type="sldNum" sz="quarter" idx="4"/>
          </p:nvPr>
        </p:nvSpPr>
        <p:spPr/>
        <p:txBody>
          <a:bodyPr/>
          <a:lstStyle/>
          <a:p>
            <a:pPr>
              <a:defRPr/>
            </a:pPr>
            <a:fld id="{61BE344C-ACA9-4742-8EE4-94C475BAC295}" type="slidenum">
              <a:rPr lang="fr-FR" sz="1200" b="1" smtClean="0">
                <a:solidFill>
                  <a:schemeClr val="bg1"/>
                </a:solidFill>
              </a:rPr>
              <a:t>13</a:t>
            </a:fld>
            <a:endParaRPr lang="fr-FR" sz="1200" b="1" dirty="0">
              <a:solidFill>
                <a:schemeClr val="bg1"/>
              </a:solidFill>
            </a:endParaRPr>
          </a:p>
        </p:txBody>
      </p:sp>
      <p:pic>
        <p:nvPicPr>
          <p:cNvPr id="9" name="Image 8">
            <a:extLst>
              <a:ext uri="{FF2B5EF4-FFF2-40B4-BE49-F238E27FC236}">
                <a16:creationId xmlns:a16="http://schemas.microsoft.com/office/drawing/2014/main" id="{D92E40FB-4E4A-0AD3-BB3B-4A10283CE3E8}"/>
              </a:ext>
            </a:extLst>
          </p:cNvPr>
          <p:cNvPicPr>
            <a:picLocks noChangeAspect="1"/>
          </p:cNvPicPr>
          <p:nvPr/>
        </p:nvPicPr>
        <p:blipFill>
          <a:blip r:embed="rId2"/>
          <a:stretch>
            <a:fillRect/>
          </a:stretch>
        </p:blipFill>
        <p:spPr>
          <a:xfrm>
            <a:off x="1473457" y="4987001"/>
            <a:ext cx="2975438" cy="419592"/>
          </a:xfrm>
          <a:prstGeom prst="rect">
            <a:avLst/>
          </a:prstGeom>
        </p:spPr>
      </p:pic>
      <p:pic>
        <p:nvPicPr>
          <p:cNvPr id="2" name="Image 1">
            <a:extLst>
              <a:ext uri="{FF2B5EF4-FFF2-40B4-BE49-F238E27FC236}">
                <a16:creationId xmlns:a16="http://schemas.microsoft.com/office/drawing/2014/main" id="{4EBA4E40-2B33-2CFD-8855-41B59859249E}"/>
              </a:ext>
            </a:extLst>
          </p:cNvPr>
          <p:cNvPicPr>
            <a:picLocks noChangeAspect="1"/>
          </p:cNvPicPr>
          <p:nvPr/>
        </p:nvPicPr>
        <p:blipFill>
          <a:blip r:embed="rId3"/>
          <a:stretch>
            <a:fillRect/>
          </a:stretch>
        </p:blipFill>
        <p:spPr>
          <a:xfrm>
            <a:off x="621278" y="1939171"/>
            <a:ext cx="4446021" cy="3078743"/>
          </a:xfrm>
          <a:prstGeom prst="rect">
            <a:avLst/>
          </a:prstGeom>
        </p:spPr>
      </p:pic>
      <p:sp>
        <p:nvSpPr>
          <p:cNvPr id="8" name="ZoneTexte 7">
            <a:extLst>
              <a:ext uri="{FF2B5EF4-FFF2-40B4-BE49-F238E27FC236}">
                <a16:creationId xmlns:a16="http://schemas.microsoft.com/office/drawing/2014/main" id="{CE80C153-0454-B4DA-02EE-CAE357C5D8E2}"/>
              </a:ext>
            </a:extLst>
          </p:cNvPr>
          <p:cNvSpPr txBox="1"/>
          <p:nvPr/>
        </p:nvSpPr>
        <p:spPr>
          <a:xfrm>
            <a:off x="2517314" y="2608403"/>
            <a:ext cx="548637" cy="261610"/>
          </a:xfrm>
          <a:prstGeom prst="rect">
            <a:avLst/>
          </a:prstGeom>
          <a:noFill/>
        </p:spPr>
        <p:txBody>
          <a:bodyPr wrap="square" rtlCol="0">
            <a:spAutoFit/>
          </a:bodyPr>
          <a:lstStyle/>
          <a:p>
            <a:r>
              <a:rPr lang="fr-FR" sz="1100" b="1" dirty="0">
                <a:solidFill>
                  <a:srgbClr val="FF0000"/>
                </a:solidFill>
              </a:rPr>
              <a:t>17%</a:t>
            </a:r>
          </a:p>
        </p:txBody>
      </p:sp>
      <p:sp>
        <p:nvSpPr>
          <p:cNvPr id="12" name="ZoneTexte 11">
            <a:extLst>
              <a:ext uri="{FF2B5EF4-FFF2-40B4-BE49-F238E27FC236}">
                <a16:creationId xmlns:a16="http://schemas.microsoft.com/office/drawing/2014/main" id="{14F387E1-CC93-4A31-90CC-3F42880B23A7}"/>
              </a:ext>
            </a:extLst>
          </p:cNvPr>
          <p:cNvSpPr txBox="1"/>
          <p:nvPr/>
        </p:nvSpPr>
        <p:spPr>
          <a:xfrm>
            <a:off x="4489490" y="1992742"/>
            <a:ext cx="548637" cy="261610"/>
          </a:xfrm>
          <a:prstGeom prst="rect">
            <a:avLst/>
          </a:prstGeom>
          <a:noFill/>
        </p:spPr>
        <p:txBody>
          <a:bodyPr wrap="square" rtlCol="0">
            <a:spAutoFit/>
          </a:bodyPr>
          <a:lstStyle/>
          <a:p>
            <a:r>
              <a:rPr lang="fr-FR" sz="1100" b="1" dirty="0">
                <a:solidFill>
                  <a:srgbClr val="FF0000"/>
                </a:solidFill>
              </a:rPr>
              <a:t>1%</a:t>
            </a:r>
          </a:p>
        </p:txBody>
      </p:sp>
      <p:cxnSp>
        <p:nvCxnSpPr>
          <p:cNvPr id="13" name="Connecteur droit avec flèche 12">
            <a:extLst>
              <a:ext uri="{FF2B5EF4-FFF2-40B4-BE49-F238E27FC236}">
                <a16:creationId xmlns:a16="http://schemas.microsoft.com/office/drawing/2014/main" id="{C24E1189-88F9-9E06-A4AD-D12444675325}"/>
              </a:ext>
            </a:extLst>
          </p:cNvPr>
          <p:cNvCxnSpPr>
            <a:cxnSpLocks/>
          </p:cNvCxnSpPr>
          <p:nvPr/>
        </p:nvCxnSpPr>
        <p:spPr>
          <a:xfrm flipV="1">
            <a:off x="4504616" y="2059095"/>
            <a:ext cx="0" cy="128903"/>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5" name="Connecteur droit avec flèche 14">
            <a:extLst>
              <a:ext uri="{FF2B5EF4-FFF2-40B4-BE49-F238E27FC236}">
                <a16:creationId xmlns:a16="http://schemas.microsoft.com/office/drawing/2014/main" id="{E02440DA-3BE8-D913-F2BB-BFA3DA2C1D2A}"/>
              </a:ext>
            </a:extLst>
          </p:cNvPr>
          <p:cNvCxnSpPr>
            <a:cxnSpLocks/>
          </p:cNvCxnSpPr>
          <p:nvPr/>
        </p:nvCxnSpPr>
        <p:spPr>
          <a:xfrm flipV="1">
            <a:off x="2504366" y="2559928"/>
            <a:ext cx="0" cy="314535"/>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17" name="ZoneTexte 16">
            <a:extLst>
              <a:ext uri="{FF2B5EF4-FFF2-40B4-BE49-F238E27FC236}">
                <a16:creationId xmlns:a16="http://schemas.microsoft.com/office/drawing/2014/main" id="{AE3F691D-C209-D7E5-86DE-5273C4EDB8FE}"/>
              </a:ext>
            </a:extLst>
          </p:cNvPr>
          <p:cNvSpPr txBox="1"/>
          <p:nvPr/>
        </p:nvSpPr>
        <p:spPr>
          <a:xfrm>
            <a:off x="5426429" y="1973067"/>
            <a:ext cx="3322610" cy="2985433"/>
          </a:xfrm>
          <a:prstGeom prst="rect">
            <a:avLst/>
          </a:prstGeom>
          <a:noFill/>
        </p:spPr>
        <p:txBody>
          <a:bodyPr wrap="square" rtlCol="0">
            <a:spAutoFit/>
          </a:bodyPr>
          <a:lstStyle/>
          <a:p>
            <a:pPr marL="342900" indent="-342900" algn="just">
              <a:buFont typeface="Wingdings" panose="05000000000000000000" pitchFamily="2" charset="2"/>
              <a:buChar char="Ø"/>
            </a:pPr>
            <a:r>
              <a:rPr lang="fr-FR" sz="2000" dirty="0">
                <a:solidFill>
                  <a:srgbClr val="00368B"/>
                </a:solidFill>
              </a:rPr>
              <a:t>L’écart entre les pensions moyennes des femmes et des hommes passe </a:t>
            </a:r>
            <a:r>
              <a:rPr lang="fr-FR" sz="2000">
                <a:solidFill>
                  <a:srgbClr val="00368B"/>
                </a:solidFill>
              </a:rPr>
              <a:t>de     35 </a:t>
            </a:r>
            <a:r>
              <a:rPr lang="fr-FR" sz="2000" dirty="0">
                <a:solidFill>
                  <a:srgbClr val="00368B"/>
                </a:solidFill>
              </a:rPr>
              <a:t>% à </a:t>
            </a:r>
            <a:r>
              <a:rPr lang="fr-FR" sz="2000" b="0" dirty="0">
                <a:solidFill>
                  <a:srgbClr val="00368B"/>
                </a:solidFill>
              </a:rPr>
              <a:t>≈ 23 % (- 12 points) après ajout des pensions de réversion</a:t>
            </a:r>
          </a:p>
          <a:p>
            <a:pPr marL="342900" indent="-342900">
              <a:buFont typeface="Wingdings" panose="05000000000000000000" pitchFamily="2" charset="2"/>
              <a:buChar char="Ø"/>
            </a:pPr>
            <a:endParaRPr lang="fr-FR" sz="2000" dirty="0">
              <a:solidFill>
                <a:srgbClr val="00368B"/>
              </a:solidFill>
            </a:endParaRPr>
          </a:p>
          <a:p>
            <a:endParaRPr lang="fr-FR" sz="2400" b="1" dirty="0">
              <a:solidFill>
                <a:srgbClr val="00368B"/>
              </a:solidFill>
            </a:endParaRPr>
          </a:p>
          <a:p>
            <a:endParaRPr lang="fr-FR" sz="2400" b="1" dirty="0">
              <a:solidFill>
                <a:srgbClr val="00368B"/>
              </a:solidFill>
            </a:endParaRPr>
          </a:p>
        </p:txBody>
      </p:sp>
    </p:spTree>
    <p:extLst>
      <p:ext uri="{BB962C8B-B14F-4D97-AF65-F5344CB8AC3E}">
        <p14:creationId xmlns:p14="http://schemas.microsoft.com/office/powerpoint/2010/main" val="1701040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6125713"/>
          </a:xfrm>
        </p:spPr>
        <p:txBody>
          <a:bodyPr/>
          <a:lstStyle/>
          <a:p>
            <a:pPr algn="ctr"/>
            <a:r>
              <a:rPr lang="fr-FR" dirty="0"/>
              <a:t>2. Le contexte économique et sociodémographique</a:t>
            </a:r>
            <a:br>
              <a:rPr lang="fr-FR" dirty="0"/>
            </a:br>
            <a:br>
              <a:rPr lang="fr-FR" dirty="0"/>
            </a:br>
            <a:endParaRPr lang="fr-FR" dirty="0"/>
          </a:p>
        </p:txBody>
      </p:sp>
      <p:sp>
        <p:nvSpPr>
          <p:cNvPr id="3"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14</a:t>
            </a:fld>
            <a:endParaRPr lang="en-US" dirty="0"/>
          </a:p>
        </p:txBody>
      </p:sp>
    </p:spTree>
    <p:extLst>
      <p:ext uri="{BB962C8B-B14F-4D97-AF65-F5344CB8AC3E}">
        <p14:creationId xmlns:p14="http://schemas.microsoft.com/office/powerpoint/2010/main" val="2203406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9595" y="583720"/>
            <a:ext cx="8027988" cy="727075"/>
          </a:xfrm>
        </p:spPr>
        <p:txBody>
          <a:bodyPr/>
          <a:lstStyle/>
          <a:p>
            <a:r>
              <a:rPr lang="fr-FR" dirty="0"/>
              <a:t>En cinquante ans, la part de femmes inactives a été divisée par quatre</a:t>
            </a:r>
            <a:endParaRPr lang="fr-FR" sz="3200" dirty="0"/>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15</a:t>
            </a:fld>
            <a:endParaRPr lang="en-US" dirty="0"/>
          </a:p>
        </p:txBody>
      </p:sp>
      <p:sp>
        <p:nvSpPr>
          <p:cNvPr id="5" name="ZoneTexte 4"/>
          <p:cNvSpPr txBox="1"/>
          <p:nvPr/>
        </p:nvSpPr>
        <p:spPr>
          <a:xfrm>
            <a:off x="660475" y="1952532"/>
            <a:ext cx="7823051" cy="338554"/>
          </a:xfrm>
          <a:prstGeom prst="rect">
            <a:avLst/>
          </a:prstGeom>
          <a:noFill/>
        </p:spPr>
        <p:txBody>
          <a:bodyPr wrap="square" rtlCol="0">
            <a:spAutoFit/>
          </a:bodyPr>
          <a:lstStyle/>
          <a:p>
            <a:pPr algn="ctr"/>
            <a:r>
              <a:rPr lang="fr-FR" sz="1600" b="1" dirty="0">
                <a:solidFill>
                  <a:schemeClr val="tx1">
                    <a:lumMod val="65000"/>
                    <a:lumOff val="35000"/>
                  </a:schemeClr>
                </a:solidFill>
              </a:rPr>
              <a:t>Part de personnes inactives selon le genre depuis 1968</a:t>
            </a:r>
          </a:p>
        </p:txBody>
      </p:sp>
      <p:sp>
        <p:nvSpPr>
          <p:cNvPr id="10" name="Rectangle 9"/>
          <p:cNvSpPr/>
          <p:nvPr/>
        </p:nvSpPr>
        <p:spPr>
          <a:xfrm>
            <a:off x="112391" y="5478641"/>
            <a:ext cx="8847137" cy="400110"/>
          </a:xfrm>
          <a:prstGeom prst="rect">
            <a:avLst/>
          </a:prstGeom>
        </p:spPr>
        <p:txBody>
          <a:bodyPr wrap="square">
            <a:spAutoFit/>
          </a:bodyPr>
          <a:lstStyle/>
          <a:p>
            <a:pPr algn="just">
              <a:spcAft>
                <a:spcPts val="0"/>
              </a:spcAft>
            </a:pPr>
            <a:r>
              <a:rPr lang="fr-FR" sz="1000" i="1" dirty="0">
                <a:latin typeface="+mn-lt"/>
                <a:ea typeface="Calibri" panose="020F0502020204030204" pitchFamily="34" charset="0"/>
              </a:rPr>
              <a:t>Champ : France métropolitaine jusqu’en 1982, France hors Mayotte depuis 1990, personnes âgées de 20 à 59 ans en ménages ordinaires, ni étudiantes, ni retraitées.</a:t>
            </a:r>
            <a:endParaRPr lang="fr-FR" sz="1000" dirty="0">
              <a:latin typeface="+mn-lt"/>
              <a:ea typeface="Times New Roman" panose="02020603050405020304" pitchFamily="18" charset="0"/>
            </a:endParaRPr>
          </a:p>
          <a:p>
            <a:pPr algn="just">
              <a:spcAft>
                <a:spcPts val="0"/>
              </a:spcAft>
            </a:pPr>
            <a:r>
              <a:rPr lang="fr-FR" sz="1000" i="1" dirty="0">
                <a:latin typeface="+mn-lt"/>
                <a:ea typeface="Calibri" panose="020F0502020204030204" pitchFamily="34" charset="0"/>
              </a:rPr>
              <a:t>Source : Insee, Saphir, recensements de la population de 1968 à 2018, exploitations complémentaires.</a:t>
            </a:r>
            <a:endParaRPr lang="fr-FR" sz="1000" dirty="0">
              <a:effectLst/>
              <a:latin typeface="+mn-lt"/>
              <a:ea typeface="Times New Roman" panose="02020603050405020304" pitchFamily="18" charset="0"/>
            </a:endParaRPr>
          </a:p>
        </p:txBody>
      </p:sp>
      <p:pic>
        <p:nvPicPr>
          <p:cNvPr id="3" name="Image 2">
            <a:extLst>
              <a:ext uri="{FF2B5EF4-FFF2-40B4-BE49-F238E27FC236}">
                <a16:creationId xmlns:a16="http://schemas.microsoft.com/office/drawing/2014/main" id="{82FBA3ED-8E1C-BE19-595A-472570B83285}"/>
              </a:ext>
            </a:extLst>
          </p:cNvPr>
          <p:cNvPicPr>
            <a:picLocks noChangeAspect="1"/>
          </p:cNvPicPr>
          <p:nvPr/>
        </p:nvPicPr>
        <p:blipFill>
          <a:blip r:embed="rId3"/>
          <a:stretch>
            <a:fillRect/>
          </a:stretch>
        </p:blipFill>
        <p:spPr>
          <a:xfrm>
            <a:off x="96655" y="2340988"/>
            <a:ext cx="8950690" cy="3034576"/>
          </a:xfrm>
          <a:prstGeom prst="rect">
            <a:avLst/>
          </a:prstGeom>
        </p:spPr>
      </p:pic>
    </p:spTree>
    <p:extLst>
      <p:ext uri="{BB962C8B-B14F-4D97-AF65-F5344CB8AC3E}">
        <p14:creationId xmlns:p14="http://schemas.microsoft.com/office/powerpoint/2010/main" val="2154758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83718"/>
            <a:ext cx="8027988" cy="727075"/>
          </a:xfrm>
        </p:spPr>
        <p:txBody>
          <a:bodyPr/>
          <a:lstStyle/>
          <a:p>
            <a:r>
              <a:rPr lang="fr-FR" sz="2600" dirty="0"/>
              <a:t>L’écart de taux d’emploi entre les hommes et les femmes s’accentue dès la naissance du premier enfant</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16</a:t>
            </a:fld>
            <a:endParaRPr lang="en-US" dirty="0"/>
          </a:p>
        </p:txBody>
      </p:sp>
      <p:sp>
        <p:nvSpPr>
          <p:cNvPr id="10" name="Rectangle 5"/>
          <p:cNvSpPr>
            <a:spLocks noChangeArrowheads="1"/>
          </p:cNvSpPr>
          <p:nvPr/>
        </p:nvSpPr>
        <p:spPr bwMode="auto">
          <a:xfrm>
            <a:off x="498764" y="166110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1" name="Rectangle 6"/>
          <p:cNvSpPr>
            <a:spLocks noChangeArrowheads="1"/>
          </p:cNvSpPr>
          <p:nvPr/>
        </p:nvSpPr>
        <p:spPr bwMode="auto">
          <a:xfrm>
            <a:off x="1164566" y="5991063"/>
            <a:ext cx="767497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spcAft>
                <a:spcPts val="0"/>
              </a:spcAft>
            </a:pPr>
            <a:r>
              <a:rPr lang="fr-FR" altLang="fr-FR" sz="1000" i="1" dirty="0">
                <a:latin typeface="+mn-lt"/>
                <a:ea typeface="Calibri" panose="020F0502020204030204" pitchFamily="34" charset="0"/>
              </a:rPr>
              <a:t>Source : Eurostat, enquêtes sur les forces de travail.</a:t>
            </a:r>
          </a:p>
        </p:txBody>
      </p:sp>
      <p:sp>
        <p:nvSpPr>
          <p:cNvPr id="12" name="Rectangle 11"/>
          <p:cNvSpPr/>
          <p:nvPr/>
        </p:nvSpPr>
        <p:spPr>
          <a:xfrm>
            <a:off x="1223442" y="1702278"/>
            <a:ext cx="6697117" cy="584775"/>
          </a:xfrm>
          <a:prstGeom prst="rect">
            <a:avLst/>
          </a:prstGeom>
        </p:spPr>
        <p:txBody>
          <a:bodyPr wrap="square">
            <a:spAutoFit/>
          </a:bodyPr>
          <a:lstStyle/>
          <a:p>
            <a:pPr lvl="0" algn="ctr"/>
            <a:r>
              <a:rPr lang="fr-FR" sz="1600" b="1" dirty="0">
                <a:solidFill>
                  <a:schemeClr val="tx1">
                    <a:lumMod val="65000"/>
                    <a:lumOff val="35000"/>
                  </a:schemeClr>
                </a:solidFill>
              </a:rPr>
              <a:t>Taux d’emploi des adultes de 25 à 49 ans selon le genre et le nombre d’enfants en France en 2024 </a:t>
            </a:r>
          </a:p>
        </p:txBody>
      </p:sp>
      <p:pic>
        <p:nvPicPr>
          <p:cNvPr id="5" name="Image 4">
            <a:extLst>
              <a:ext uri="{FF2B5EF4-FFF2-40B4-BE49-F238E27FC236}">
                <a16:creationId xmlns:a16="http://schemas.microsoft.com/office/drawing/2014/main" id="{1CC9C83E-03AD-4096-CE02-4FD8738A59F8}"/>
              </a:ext>
            </a:extLst>
          </p:cNvPr>
          <p:cNvPicPr>
            <a:picLocks noChangeAspect="1"/>
          </p:cNvPicPr>
          <p:nvPr/>
        </p:nvPicPr>
        <p:blipFill>
          <a:blip r:embed="rId3"/>
          <a:stretch>
            <a:fillRect/>
          </a:stretch>
        </p:blipFill>
        <p:spPr>
          <a:xfrm>
            <a:off x="871361" y="2343928"/>
            <a:ext cx="7545195" cy="3299968"/>
          </a:xfrm>
          <a:prstGeom prst="rect">
            <a:avLst/>
          </a:prstGeom>
        </p:spPr>
      </p:pic>
    </p:spTree>
    <p:extLst>
      <p:ext uri="{BB962C8B-B14F-4D97-AF65-F5344CB8AC3E}">
        <p14:creationId xmlns:p14="http://schemas.microsoft.com/office/powerpoint/2010/main" val="2648101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450" y="688066"/>
            <a:ext cx="8210550" cy="727075"/>
          </a:xfrm>
        </p:spPr>
        <p:txBody>
          <a:bodyPr/>
          <a:lstStyle/>
          <a:p>
            <a:pPr algn="just"/>
            <a:r>
              <a:rPr lang="fr-FR" sz="2400" dirty="0"/>
              <a:t>Le recours au temps partiel des femmes s’accroît fortement avec le nombre d’enfants, particulièrement en présence d’un enfant de moins de 3 ans</a:t>
            </a:r>
          </a:p>
        </p:txBody>
      </p:sp>
      <p:sp>
        <p:nvSpPr>
          <p:cNvPr id="6" name="Espace réservé du numéro de diapositive 3"/>
          <p:cNvSpPr>
            <a:spLocks noGrp="1"/>
          </p:cNvSpPr>
          <p:nvPr>
            <p:ph type="sldNum" sz="quarter" idx="14"/>
          </p:nvPr>
        </p:nvSpPr>
        <p:spPr>
          <a:xfrm>
            <a:off x="3505200" y="6690592"/>
            <a:ext cx="2133600" cy="168275"/>
          </a:xfrm>
          <a:prstGeom prst="rect">
            <a:avLst/>
          </a:prstGeom>
        </p:spPr>
        <p:txBody>
          <a:bodyPr/>
          <a:lstStyle/>
          <a:p>
            <a:pPr>
              <a:defRPr/>
            </a:pPr>
            <a:fld id="{3C9F837A-1064-489C-8EF4-21EE41019901}" type="slidenum">
              <a:rPr lang="en-US" smtClean="0"/>
              <a:pPr>
                <a:defRPr/>
              </a:pPr>
              <a:t>17</a:t>
            </a:fld>
            <a:endParaRPr lang="en-US" dirty="0"/>
          </a:p>
        </p:txBody>
      </p:sp>
      <p:sp>
        <p:nvSpPr>
          <p:cNvPr id="10" name="Rectangle 5"/>
          <p:cNvSpPr>
            <a:spLocks noChangeArrowheads="1"/>
          </p:cNvSpPr>
          <p:nvPr/>
        </p:nvSpPr>
        <p:spPr bwMode="auto">
          <a:xfrm>
            <a:off x="498764" y="166110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1" name="Rectangle 6"/>
          <p:cNvSpPr>
            <a:spLocks noChangeArrowheads="1"/>
          </p:cNvSpPr>
          <p:nvPr/>
        </p:nvSpPr>
        <p:spPr bwMode="auto">
          <a:xfrm>
            <a:off x="1164566" y="6159674"/>
            <a:ext cx="767497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spcAft>
                <a:spcPts val="0"/>
              </a:spcAft>
            </a:pPr>
            <a:r>
              <a:rPr lang="fr-FR" altLang="fr-FR" sz="1000" i="1" dirty="0">
                <a:latin typeface="+mn-lt"/>
                <a:ea typeface="Calibri" panose="020F0502020204030204" pitchFamily="34" charset="0"/>
              </a:rPr>
              <a:t>Source : Insee, enquêtes Emploi 2024.</a:t>
            </a:r>
          </a:p>
        </p:txBody>
      </p:sp>
      <p:sp>
        <p:nvSpPr>
          <p:cNvPr id="12" name="Rectangle 11"/>
          <p:cNvSpPr/>
          <p:nvPr/>
        </p:nvSpPr>
        <p:spPr>
          <a:xfrm>
            <a:off x="1223442" y="1727545"/>
            <a:ext cx="6697117" cy="584775"/>
          </a:xfrm>
          <a:prstGeom prst="rect">
            <a:avLst/>
          </a:prstGeom>
        </p:spPr>
        <p:txBody>
          <a:bodyPr wrap="square">
            <a:spAutoFit/>
          </a:bodyPr>
          <a:lstStyle/>
          <a:p>
            <a:pPr lvl="0" algn="ctr"/>
            <a:r>
              <a:rPr lang="fr-FR" sz="1600" b="1" dirty="0">
                <a:solidFill>
                  <a:schemeClr val="tx1">
                    <a:lumMod val="65000"/>
                    <a:lumOff val="35000"/>
                  </a:schemeClr>
                </a:solidFill>
              </a:rPr>
              <a:t>Part du temps partiel des couples de 25 à 49 ans selon le genre et le nombre d’enfants en France en 2024 </a:t>
            </a:r>
          </a:p>
        </p:txBody>
      </p:sp>
      <p:pic>
        <p:nvPicPr>
          <p:cNvPr id="7" name="Image 6">
            <a:extLst>
              <a:ext uri="{FF2B5EF4-FFF2-40B4-BE49-F238E27FC236}">
                <a16:creationId xmlns:a16="http://schemas.microsoft.com/office/drawing/2014/main" id="{05FBA3CD-CD61-5F3B-5459-6148C09E9667}"/>
              </a:ext>
            </a:extLst>
          </p:cNvPr>
          <p:cNvPicPr>
            <a:picLocks noChangeAspect="1"/>
          </p:cNvPicPr>
          <p:nvPr/>
        </p:nvPicPr>
        <p:blipFill>
          <a:blip r:embed="rId3"/>
          <a:stretch>
            <a:fillRect/>
          </a:stretch>
        </p:blipFill>
        <p:spPr>
          <a:xfrm>
            <a:off x="1439418" y="2275906"/>
            <a:ext cx="6265164" cy="3817620"/>
          </a:xfrm>
          <a:prstGeom prst="rect">
            <a:avLst/>
          </a:prstGeom>
        </p:spPr>
      </p:pic>
    </p:spTree>
    <p:extLst>
      <p:ext uri="{BB962C8B-B14F-4D97-AF65-F5344CB8AC3E}">
        <p14:creationId xmlns:p14="http://schemas.microsoft.com/office/powerpoint/2010/main" val="1638326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9758" y="600588"/>
            <a:ext cx="8210550" cy="727075"/>
          </a:xfrm>
        </p:spPr>
        <p:txBody>
          <a:bodyPr/>
          <a:lstStyle/>
          <a:p>
            <a:r>
              <a:rPr lang="fr-FR" dirty="0"/>
              <a:t>Des écarts de rémunération entre femmes et hommes persistants mais qui se sont réduits depuis 50 ans</a:t>
            </a:r>
            <a:endParaRPr lang="fr-FR" sz="3200" dirty="0"/>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18</a:t>
            </a:fld>
            <a:endParaRPr lang="en-US" dirty="0"/>
          </a:p>
        </p:txBody>
      </p:sp>
      <p:sp>
        <p:nvSpPr>
          <p:cNvPr id="11" name="Rectangle 6"/>
          <p:cNvSpPr>
            <a:spLocks noChangeArrowheads="1"/>
          </p:cNvSpPr>
          <p:nvPr/>
        </p:nvSpPr>
        <p:spPr bwMode="auto">
          <a:xfrm>
            <a:off x="959545" y="5857677"/>
            <a:ext cx="643128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1" algn="just">
              <a:spcAft>
                <a:spcPts val="0"/>
              </a:spcAft>
            </a:pPr>
            <a:r>
              <a:rPr lang="fr-FR" altLang="fr-FR" sz="1000" i="1" dirty="0">
                <a:latin typeface="+mn-lt"/>
                <a:ea typeface="Calibri" panose="020F0502020204030204" pitchFamily="34" charset="0"/>
              </a:rPr>
              <a:t>Champ : France métropolitaine de 1995 à 2001, France hors Mayotte à partir de 2002, salariés travaillant principalement dans le secteur privé hors apprentis et stagiaires, hors salariés agricoles et salariés des particuliers employeurs. </a:t>
            </a:r>
          </a:p>
          <a:p>
            <a:pPr marL="0" lvl="1" algn="just">
              <a:spcAft>
                <a:spcPts val="0"/>
              </a:spcAft>
            </a:pPr>
            <a:r>
              <a:rPr lang="fr-FR" altLang="fr-FR" sz="1000" i="1" dirty="0">
                <a:latin typeface="+mn-lt"/>
                <a:ea typeface="Calibri" panose="020F0502020204030204" pitchFamily="34" charset="0"/>
              </a:rPr>
              <a:t>Source : Insee, panel Tous salariés 2022 et base Tous salariés en 2023.</a:t>
            </a:r>
          </a:p>
        </p:txBody>
      </p:sp>
      <p:sp>
        <p:nvSpPr>
          <p:cNvPr id="12" name="Rectangle 11"/>
          <p:cNvSpPr/>
          <p:nvPr/>
        </p:nvSpPr>
        <p:spPr>
          <a:xfrm>
            <a:off x="1027938" y="1558137"/>
            <a:ext cx="7088124" cy="338554"/>
          </a:xfrm>
          <a:prstGeom prst="rect">
            <a:avLst/>
          </a:prstGeom>
        </p:spPr>
        <p:txBody>
          <a:bodyPr wrap="square">
            <a:spAutoFit/>
          </a:bodyPr>
          <a:lstStyle/>
          <a:p>
            <a:pPr lvl="0" algn="ctr"/>
            <a:r>
              <a:rPr lang="fr-FR" sz="1600" b="1" dirty="0">
                <a:solidFill>
                  <a:schemeClr val="tx1">
                    <a:lumMod val="65000"/>
                    <a:lumOff val="35000"/>
                  </a:schemeClr>
                </a:solidFill>
              </a:rPr>
              <a:t>Écarts de rémunération moyens femmes-hommes dans le secteur privé</a:t>
            </a:r>
          </a:p>
        </p:txBody>
      </p:sp>
      <p:pic>
        <p:nvPicPr>
          <p:cNvPr id="3" name="Image 2">
            <a:extLst>
              <a:ext uri="{FF2B5EF4-FFF2-40B4-BE49-F238E27FC236}">
                <a16:creationId xmlns:a16="http://schemas.microsoft.com/office/drawing/2014/main" id="{AF8A87E4-C615-74A9-8127-971A3CF072A7}"/>
              </a:ext>
            </a:extLst>
          </p:cNvPr>
          <p:cNvPicPr>
            <a:picLocks noChangeAspect="1"/>
          </p:cNvPicPr>
          <p:nvPr/>
        </p:nvPicPr>
        <p:blipFill>
          <a:blip r:embed="rId3"/>
          <a:stretch>
            <a:fillRect/>
          </a:stretch>
        </p:blipFill>
        <p:spPr>
          <a:xfrm>
            <a:off x="1194435" y="1944242"/>
            <a:ext cx="6755130" cy="3812931"/>
          </a:xfrm>
          <a:prstGeom prst="rect">
            <a:avLst/>
          </a:prstGeom>
        </p:spPr>
      </p:pic>
    </p:spTree>
    <p:extLst>
      <p:ext uri="{BB962C8B-B14F-4D97-AF65-F5344CB8AC3E}">
        <p14:creationId xmlns:p14="http://schemas.microsoft.com/office/powerpoint/2010/main" val="3738273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9908" y="589403"/>
            <a:ext cx="8027988" cy="727075"/>
          </a:xfrm>
        </p:spPr>
        <p:txBody>
          <a:bodyPr/>
          <a:lstStyle/>
          <a:p>
            <a:r>
              <a:rPr lang="fr-FR" sz="2700" dirty="0"/>
              <a:t>Le Pacs représente une part croissante des actes d’état civil</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19</a:t>
            </a:fld>
            <a:endParaRPr lang="en-US" dirty="0"/>
          </a:p>
        </p:txBody>
      </p:sp>
      <p:sp>
        <p:nvSpPr>
          <p:cNvPr id="7" name="Rectangle 2"/>
          <p:cNvSpPr>
            <a:spLocks noChangeArrowheads="1"/>
          </p:cNvSpPr>
          <p:nvPr/>
        </p:nvSpPr>
        <p:spPr bwMode="auto">
          <a:xfrm>
            <a:off x="700087" y="1459505"/>
            <a:ext cx="727072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600" b="1" dirty="0">
                <a:solidFill>
                  <a:schemeClr val="tx1">
                    <a:lumMod val="65000"/>
                    <a:lumOff val="35000"/>
                  </a:schemeClr>
                </a:solidFill>
                <a:latin typeface="+mn-lt"/>
                <a:ea typeface="Times New Roman" panose="02020603050405020304" pitchFamily="18" charset="0"/>
              </a:rPr>
              <a:t>Évolution du nombre annuel de mariages et de Pacs entre 1957 et 2024</a:t>
            </a:r>
          </a:p>
        </p:txBody>
      </p:sp>
      <p:sp>
        <p:nvSpPr>
          <p:cNvPr id="9" name="Rectangle 3"/>
          <p:cNvSpPr>
            <a:spLocks noChangeArrowheads="1"/>
          </p:cNvSpPr>
          <p:nvPr/>
        </p:nvSpPr>
        <p:spPr bwMode="auto">
          <a:xfrm>
            <a:off x="700086" y="5261913"/>
            <a:ext cx="727072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000" b="0" i="1" u="none" strike="noStrike" cap="none" normalizeH="0" baseline="0" dirty="0">
                <a:ln>
                  <a:noFill/>
                </a:ln>
                <a:solidFill>
                  <a:schemeClr val="tx1"/>
                </a:solidFill>
                <a:effectLst/>
                <a:latin typeface="+mn-lt"/>
                <a:ea typeface="Times New Roman" panose="02020603050405020304" pitchFamily="18" charset="0"/>
              </a:rPr>
              <a:t>Champ : France hors Mayotte jusqu'en 2013 et y compris Mayotte à partir de 2014.</a:t>
            </a:r>
            <a:endParaRPr kumimoji="0" lang="fr-FR" altLang="fr-FR" sz="1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000" b="0" i="1" u="none" strike="noStrike" cap="none" normalizeH="0" baseline="0" dirty="0">
                <a:ln>
                  <a:noFill/>
                </a:ln>
                <a:solidFill>
                  <a:schemeClr val="tx1"/>
                </a:solidFill>
                <a:effectLst/>
                <a:latin typeface="+mn-lt"/>
                <a:ea typeface="Times New Roman" panose="02020603050405020304" pitchFamily="18" charset="0"/>
              </a:rPr>
              <a:t>Sources : Insee, statistiques </a:t>
            </a:r>
            <a:r>
              <a:rPr lang="fr-FR" altLang="fr-FR" sz="1000" i="1" dirty="0">
                <a:latin typeface="+mn-lt"/>
                <a:ea typeface="Times New Roman" panose="02020603050405020304" pitchFamily="18" charset="0"/>
              </a:rPr>
              <a:t>et estimations d’état civil, recensements et estimations de population pour les mariages et ministère de la Justice, Conseil supérieur du notariat, Insee pour les Pacs. </a:t>
            </a:r>
            <a:endParaRPr kumimoji="0" lang="fr-FR" altLang="fr-FR" sz="1000" b="0" i="0" u="none" strike="noStrike" cap="none" normalizeH="0" baseline="0" dirty="0">
              <a:ln>
                <a:noFill/>
              </a:ln>
              <a:solidFill>
                <a:schemeClr val="tx1"/>
              </a:solidFill>
              <a:effectLst/>
              <a:latin typeface="+mn-lt"/>
            </a:endParaRPr>
          </a:p>
        </p:txBody>
      </p:sp>
      <p:pic>
        <p:nvPicPr>
          <p:cNvPr id="3" name="Image 2">
            <a:extLst>
              <a:ext uri="{FF2B5EF4-FFF2-40B4-BE49-F238E27FC236}">
                <a16:creationId xmlns:a16="http://schemas.microsoft.com/office/drawing/2014/main" id="{4B69A2E7-B2D3-D93F-7E2C-B6EC55BEC2DA}"/>
              </a:ext>
            </a:extLst>
          </p:cNvPr>
          <p:cNvPicPr>
            <a:picLocks noChangeAspect="1"/>
          </p:cNvPicPr>
          <p:nvPr/>
        </p:nvPicPr>
        <p:blipFill>
          <a:blip r:embed="rId3"/>
          <a:stretch>
            <a:fillRect/>
          </a:stretch>
        </p:blipFill>
        <p:spPr>
          <a:xfrm>
            <a:off x="877186" y="1870629"/>
            <a:ext cx="7389628" cy="3326369"/>
          </a:xfrm>
          <a:prstGeom prst="rect">
            <a:avLst/>
          </a:prstGeom>
        </p:spPr>
      </p:pic>
    </p:spTree>
    <p:extLst>
      <p:ext uri="{BB962C8B-B14F-4D97-AF65-F5344CB8AC3E}">
        <p14:creationId xmlns:p14="http://schemas.microsoft.com/office/powerpoint/2010/main" val="2480853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7334" y="447530"/>
            <a:ext cx="8027988" cy="727075"/>
          </a:xfrm>
        </p:spPr>
        <p:txBody>
          <a:bodyPr/>
          <a:lstStyle/>
          <a:p>
            <a:r>
              <a:rPr lang="fr-FR" dirty="0"/>
              <a:t>Un processus d’élaboration qui s’étale sur deux ans</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2</a:t>
            </a:fld>
            <a:endParaRPr lang="en-US" dirty="0"/>
          </a:p>
        </p:txBody>
      </p:sp>
      <p:graphicFrame>
        <p:nvGraphicFramePr>
          <p:cNvPr id="4" name="Diagramme 3">
            <a:extLst>
              <a:ext uri="{FF2B5EF4-FFF2-40B4-BE49-F238E27FC236}">
                <a16:creationId xmlns:a16="http://schemas.microsoft.com/office/drawing/2014/main" id="{5E682D05-2612-E1DA-15DF-B1E15B4D5BFE}"/>
              </a:ext>
            </a:extLst>
          </p:cNvPr>
          <p:cNvGraphicFramePr/>
          <p:nvPr/>
        </p:nvGraphicFramePr>
        <p:xfrm>
          <a:off x="96982" y="1397000"/>
          <a:ext cx="9047018" cy="47544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ZoneTexte 7">
            <a:extLst>
              <a:ext uri="{FF2B5EF4-FFF2-40B4-BE49-F238E27FC236}">
                <a16:creationId xmlns:a16="http://schemas.microsoft.com/office/drawing/2014/main" id="{09AE5B4A-EC57-FA1A-1E97-D68CC55398A4}"/>
              </a:ext>
            </a:extLst>
          </p:cNvPr>
          <p:cNvSpPr txBox="1"/>
          <p:nvPr/>
        </p:nvSpPr>
        <p:spPr>
          <a:xfrm>
            <a:off x="2992575" y="4308766"/>
            <a:ext cx="1357745" cy="830997"/>
          </a:xfrm>
          <a:prstGeom prst="rect">
            <a:avLst/>
          </a:prstGeom>
          <a:noFill/>
        </p:spPr>
        <p:txBody>
          <a:bodyPr wrap="square" rtlCol="0">
            <a:spAutoFit/>
          </a:bodyPr>
          <a:lstStyle/>
          <a:p>
            <a:pPr algn="ctr"/>
            <a:r>
              <a:rPr lang="fr-FR" sz="1200" b="1" dirty="0"/>
              <a:t>Mars 2024 </a:t>
            </a:r>
            <a:r>
              <a:rPr lang="fr-FR" sz="1200" dirty="0"/>
              <a:t>: </a:t>
            </a:r>
          </a:p>
          <a:p>
            <a:pPr algn="ctr"/>
            <a:r>
              <a:rPr lang="fr-FR" sz="1200" dirty="0"/>
              <a:t>Envoi du questionnaire aux membres</a:t>
            </a:r>
          </a:p>
        </p:txBody>
      </p:sp>
      <p:sp>
        <p:nvSpPr>
          <p:cNvPr id="9" name="ZoneTexte 8">
            <a:extLst>
              <a:ext uri="{FF2B5EF4-FFF2-40B4-BE49-F238E27FC236}">
                <a16:creationId xmlns:a16="http://schemas.microsoft.com/office/drawing/2014/main" id="{EFE8A26E-FD85-57A6-09EB-2F5D2FC41D35}"/>
              </a:ext>
            </a:extLst>
          </p:cNvPr>
          <p:cNvSpPr txBox="1"/>
          <p:nvPr/>
        </p:nvSpPr>
        <p:spPr>
          <a:xfrm>
            <a:off x="3941618" y="1931681"/>
            <a:ext cx="1357745" cy="1384995"/>
          </a:xfrm>
          <a:prstGeom prst="rect">
            <a:avLst/>
          </a:prstGeom>
          <a:noFill/>
        </p:spPr>
        <p:txBody>
          <a:bodyPr wrap="square" rtlCol="0">
            <a:spAutoFit/>
          </a:bodyPr>
          <a:lstStyle/>
          <a:p>
            <a:pPr algn="ctr"/>
            <a:r>
              <a:rPr lang="fr-FR" sz="1200" b="1" dirty="0"/>
              <a:t>Octobre 2024 </a:t>
            </a:r>
            <a:r>
              <a:rPr lang="fr-FR" sz="1200" dirty="0"/>
              <a:t>: Restitution des réponses au questionnaire et propositions de mesures d’évolution</a:t>
            </a:r>
          </a:p>
        </p:txBody>
      </p:sp>
      <p:sp>
        <p:nvSpPr>
          <p:cNvPr id="11" name="ZoneTexte 10">
            <a:extLst>
              <a:ext uri="{FF2B5EF4-FFF2-40B4-BE49-F238E27FC236}">
                <a16:creationId xmlns:a16="http://schemas.microsoft.com/office/drawing/2014/main" id="{AB9C72ED-0A98-04F0-C008-4F077C99DDC5}"/>
              </a:ext>
            </a:extLst>
          </p:cNvPr>
          <p:cNvSpPr txBox="1"/>
          <p:nvPr/>
        </p:nvSpPr>
        <p:spPr>
          <a:xfrm>
            <a:off x="4989818" y="4281167"/>
            <a:ext cx="1357745" cy="1015663"/>
          </a:xfrm>
          <a:prstGeom prst="rect">
            <a:avLst/>
          </a:prstGeom>
          <a:noFill/>
        </p:spPr>
        <p:txBody>
          <a:bodyPr wrap="square" rtlCol="0">
            <a:spAutoFit/>
          </a:bodyPr>
          <a:lstStyle/>
          <a:p>
            <a:pPr algn="ctr"/>
            <a:r>
              <a:rPr lang="fr-FR" sz="1200" b="1" dirty="0"/>
              <a:t>Mars 2025 </a:t>
            </a:r>
            <a:r>
              <a:rPr lang="fr-FR" sz="1200" dirty="0"/>
              <a:t>: Restitution des résultats des simulations des mesures</a:t>
            </a:r>
          </a:p>
        </p:txBody>
      </p:sp>
      <p:sp>
        <p:nvSpPr>
          <p:cNvPr id="12" name="ZoneTexte 11">
            <a:extLst>
              <a:ext uri="{FF2B5EF4-FFF2-40B4-BE49-F238E27FC236}">
                <a16:creationId xmlns:a16="http://schemas.microsoft.com/office/drawing/2014/main" id="{AB00D6DA-4371-9DDD-851D-A6B0D52B9301}"/>
              </a:ext>
            </a:extLst>
          </p:cNvPr>
          <p:cNvSpPr txBox="1"/>
          <p:nvPr/>
        </p:nvSpPr>
        <p:spPr>
          <a:xfrm>
            <a:off x="6015055" y="2275427"/>
            <a:ext cx="1357745" cy="1200329"/>
          </a:xfrm>
          <a:prstGeom prst="rect">
            <a:avLst/>
          </a:prstGeom>
          <a:noFill/>
        </p:spPr>
        <p:txBody>
          <a:bodyPr wrap="square" rtlCol="0">
            <a:spAutoFit/>
          </a:bodyPr>
          <a:lstStyle/>
          <a:p>
            <a:pPr algn="ctr"/>
            <a:r>
              <a:rPr lang="fr-FR" sz="1200" b="1" dirty="0"/>
              <a:t>Octobre 2025 </a:t>
            </a:r>
            <a:r>
              <a:rPr lang="fr-FR" sz="1200" dirty="0"/>
              <a:t>: Effectivité des règles de réversion et restitution des variantes </a:t>
            </a:r>
          </a:p>
          <a:p>
            <a:pPr algn="ctr"/>
            <a:endParaRPr lang="fr-FR" sz="1200" dirty="0"/>
          </a:p>
        </p:txBody>
      </p:sp>
      <p:sp>
        <p:nvSpPr>
          <p:cNvPr id="13" name="ZoneTexte 12">
            <a:extLst>
              <a:ext uri="{FF2B5EF4-FFF2-40B4-BE49-F238E27FC236}">
                <a16:creationId xmlns:a16="http://schemas.microsoft.com/office/drawing/2014/main" id="{88714951-9B68-7870-57A2-3DDC4F4F2274}"/>
              </a:ext>
            </a:extLst>
          </p:cNvPr>
          <p:cNvSpPr txBox="1"/>
          <p:nvPr/>
        </p:nvSpPr>
        <p:spPr>
          <a:xfrm>
            <a:off x="7044661" y="4225747"/>
            <a:ext cx="1357745" cy="1200329"/>
          </a:xfrm>
          <a:prstGeom prst="rect">
            <a:avLst/>
          </a:prstGeom>
          <a:noFill/>
        </p:spPr>
        <p:txBody>
          <a:bodyPr wrap="square" rtlCol="0">
            <a:spAutoFit/>
          </a:bodyPr>
          <a:lstStyle/>
          <a:p>
            <a:pPr algn="ctr"/>
            <a:r>
              <a:rPr lang="fr-FR" sz="1200" b="1" dirty="0"/>
              <a:t>Novembre 2025 </a:t>
            </a:r>
            <a:r>
              <a:rPr lang="fr-FR" sz="1200" dirty="0"/>
              <a:t>: Publication du rapport sur les droits familiaux et conjugaux </a:t>
            </a:r>
          </a:p>
          <a:p>
            <a:pPr algn="ctr"/>
            <a:endParaRPr lang="fr-FR" sz="1200" dirty="0"/>
          </a:p>
        </p:txBody>
      </p:sp>
    </p:spTree>
    <p:extLst>
      <p:ext uri="{BB962C8B-B14F-4D97-AF65-F5344CB8AC3E}">
        <p14:creationId xmlns:p14="http://schemas.microsoft.com/office/powerpoint/2010/main" val="1946066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4175" y="508250"/>
            <a:ext cx="8027988" cy="888820"/>
          </a:xfrm>
        </p:spPr>
        <p:txBody>
          <a:bodyPr/>
          <a:lstStyle/>
          <a:p>
            <a:pPr algn="just"/>
            <a:r>
              <a:rPr lang="fr-FR" sz="2400" dirty="0"/>
              <a:t>En 2024, l’indice conjoncturel de fécondité s’élève à 1,62 enfant par femme</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20</a:t>
            </a:fld>
            <a:endParaRPr lang="en-US" dirty="0"/>
          </a:p>
        </p:txBody>
      </p:sp>
      <p:sp>
        <p:nvSpPr>
          <p:cNvPr id="7" name="Rectangle 2"/>
          <p:cNvSpPr>
            <a:spLocks noChangeArrowheads="1"/>
          </p:cNvSpPr>
          <p:nvPr/>
        </p:nvSpPr>
        <p:spPr bwMode="auto">
          <a:xfrm>
            <a:off x="1579164" y="1523114"/>
            <a:ext cx="598567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600" b="1" dirty="0">
                <a:solidFill>
                  <a:schemeClr val="tx1">
                    <a:lumMod val="65000"/>
                    <a:lumOff val="35000"/>
                  </a:schemeClr>
                </a:solidFill>
                <a:latin typeface="+mn-lt"/>
                <a:ea typeface="Times New Roman" panose="02020603050405020304" pitchFamily="18" charset="0"/>
              </a:rPr>
              <a:t>Évolution de l’indicateur conjoncturel de fécondité depuis 1901</a:t>
            </a:r>
          </a:p>
        </p:txBody>
      </p:sp>
      <p:sp>
        <p:nvSpPr>
          <p:cNvPr id="9" name="Rectangle 3"/>
          <p:cNvSpPr>
            <a:spLocks noChangeArrowheads="1"/>
          </p:cNvSpPr>
          <p:nvPr/>
        </p:nvSpPr>
        <p:spPr bwMode="auto">
          <a:xfrm>
            <a:off x="763589" y="5748910"/>
            <a:ext cx="761682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000" b="0" i="1" u="none" strike="noStrike" cap="none" normalizeH="0" baseline="0" dirty="0">
                <a:ln>
                  <a:noFill/>
                </a:ln>
                <a:solidFill>
                  <a:schemeClr val="tx1"/>
                </a:solidFill>
                <a:effectLst/>
                <a:latin typeface="+mn-lt"/>
                <a:ea typeface="Times New Roman" panose="02020603050405020304" pitchFamily="18" charset="0"/>
              </a:rPr>
              <a:t>Champ : </a:t>
            </a:r>
            <a:r>
              <a:rPr lang="fr-FR" altLang="fr-FR" sz="1000" i="1" dirty="0">
                <a:latin typeface="+mn-lt"/>
                <a:ea typeface="Times New Roman" panose="02020603050405020304" pitchFamily="18" charset="0"/>
              </a:rPr>
              <a:t>France métropolitaine à partir de 1994 et pour les données France entière à partir de 1901, hors Mayotte jusqu’en 2013. </a:t>
            </a:r>
            <a:endParaRPr kumimoji="0" lang="fr-FR" altLang="fr-FR" sz="1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000" b="0" i="1" u="none" strike="noStrike" cap="none" normalizeH="0" baseline="0" dirty="0">
                <a:ln>
                  <a:noFill/>
                </a:ln>
                <a:solidFill>
                  <a:schemeClr val="tx1"/>
                </a:solidFill>
                <a:effectLst/>
                <a:latin typeface="+mn-lt"/>
                <a:ea typeface="Times New Roman" panose="02020603050405020304" pitchFamily="18" charset="0"/>
              </a:rPr>
              <a:t>Sources : Insee, recensements et estimations de population, statistiques et estimations d’état civil. </a:t>
            </a:r>
            <a:endParaRPr kumimoji="0" lang="fr-FR" altLang="fr-FR" sz="1000" b="0" i="0" u="none" strike="noStrike" cap="none" normalizeH="0" baseline="0" dirty="0">
              <a:ln>
                <a:noFill/>
              </a:ln>
              <a:solidFill>
                <a:schemeClr val="tx1"/>
              </a:solidFill>
              <a:effectLst/>
              <a:latin typeface="+mn-lt"/>
            </a:endParaRPr>
          </a:p>
        </p:txBody>
      </p:sp>
      <p:pic>
        <p:nvPicPr>
          <p:cNvPr id="5" name="Image 4">
            <a:extLst>
              <a:ext uri="{FF2B5EF4-FFF2-40B4-BE49-F238E27FC236}">
                <a16:creationId xmlns:a16="http://schemas.microsoft.com/office/drawing/2014/main" id="{4DA6F5C9-9B5D-AF78-B678-397484C3D8D0}"/>
              </a:ext>
            </a:extLst>
          </p:cNvPr>
          <p:cNvPicPr>
            <a:picLocks noChangeAspect="1"/>
          </p:cNvPicPr>
          <p:nvPr/>
        </p:nvPicPr>
        <p:blipFill>
          <a:blip r:embed="rId3"/>
          <a:stretch>
            <a:fillRect/>
          </a:stretch>
        </p:blipFill>
        <p:spPr>
          <a:xfrm>
            <a:off x="702499" y="1909394"/>
            <a:ext cx="7739002" cy="3660133"/>
          </a:xfrm>
          <a:prstGeom prst="rect">
            <a:avLst/>
          </a:prstGeom>
        </p:spPr>
      </p:pic>
    </p:spTree>
    <p:extLst>
      <p:ext uri="{BB962C8B-B14F-4D97-AF65-F5344CB8AC3E}">
        <p14:creationId xmlns:p14="http://schemas.microsoft.com/office/powerpoint/2010/main" val="219523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632937"/>
            <a:ext cx="8027988" cy="727075"/>
          </a:xfrm>
        </p:spPr>
        <p:txBody>
          <a:bodyPr/>
          <a:lstStyle/>
          <a:p>
            <a:r>
              <a:rPr lang="fr-FR" dirty="0"/>
              <a:t>Avoir des enfants impacte le niveau de vie des ménages </a:t>
            </a:r>
          </a:p>
        </p:txBody>
      </p:sp>
      <p:sp>
        <p:nvSpPr>
          <p:cNvPr id="5" name="Rectangle 4"/>
          <p:cNvSpPr/>
          <p:nvPr/>
        </p:nvSpPr>
        <p:spPr>
          <a:xfrm>
            <a:off x="1085088" y="1527562"/>
            <a:ext cx="6973824" cy="338554"/>
          </a:xfrm>
          <a:prstGeom prst="rect">
            <a:avLst/>
          </a:prstGeom>
        </p:spPr>
        <p:txBody>
          <a:bodyPr wrap="square">
            <a:spAutoFit/>
          </a:bodyPr>
          <a:lstStyle/>
          <a:p>
            <a:pPr algn="ctr">
              <a:spcAft>
                <a:spcPts val="0"/>
              </a:spcAft>
            </a:pPr>
            <a:r>
              <a:rPr lang="fr-FR" sz="1600" b="1" dirty="0">
                <a:solidFill>
                  <a:schemeClr val="tx1">
                    <a:lumMod val="65000"/>
                    <a:lumOff val="35000"/>
                  </a:schemeClr>
                </a:solidFill>
                <a:latin typeface="+mn-lt"/>
                <a:ea typeface="Times New Roman" panose="02020603050405020304" pitchFamily="18" charset="0"/>
              </a:rPr>
              <a:t>Niveau de vie moyen des ménages actifs selon le nombre d’enfants en 2023</a:t>
            </a:r>
            <a:endParaRPr lang="fr-FR" sz="1600" b="1" dirty="0">
              <a:solidFill>
                <a:schemeClr val="tx1">
                  <a:lumMod val="65000"/>
                  <a:lumOff val="35000"/>
                </a:schemeClr>
              </a:solidFill>
              <a:effectLst/>
              <a:latin typeface="+mn-lt"/>
              <a:ea typeface="Times New Roman" panose="02020603050405020304" pitchFamily="18" charset="0"/>
            </a:endParaRPr>
          </a:p>
        </p:txBody>
      </p:sp>
      <p:sp>
        <p:nvSpPr>
          <p:cNvPr id="7" name="Rectangle 6"/>
          <p:cNvSpPr/>
          <p:nvPr/>
        </p:nvSpPr>
        <p:spPr>
          <a:xfrm>
            <a:off x="978379" y="5751970"/>
            <a:ext cx="7196044" cy="400110"/>
          </a:xfrm>
          <a:prstGeom prst="rect">
            <a:avLst/>
          </a:prstGeom>
        </p:spPr>
        <p:txBody>
          <a:bodyPr wrap="square">
            <a:spAutoFit/>
          </a:bodyPr>
          <a:lstStyle/>
          <a:p>
            <a:r>
              <a:rPr lang="fr-FR" sz="1000" i="1" dirty="0"/>
              <a:t>Champ : France métropolitaine, personnes vivant dans un logement ordinaire, dans un ménage dont le revenu est déclaré. </a:t>
            </a:r>
          </a:p>
          <a:p>
            <a:r>
              <a:rPr lang="fr-FR" sz="1000" i="1" dirty="0"/>
              <a:t>Source : Insee-DGFIP-</a:t>
            </a:r>
            <a:r>
              <a:rPr lang="fr-FR" sz="1000" i="1" dirty="0" err="1"/>
              <a:t>Cnaf</a:t>
            </a:r>
            <a:r>
              <a:rPr lang="fr-FR" sz="1000" i="1" dirty="0"/>
              <a:t>-</a:t>
            </a:r>
            <a:r>
              <a:rPr lang="fr-FR" sz="1000" i="1" dirty="0" err="1"/>
              <a:t>Cnav</a:t>
            </a:r>
            <a:r>
              <a:rPr lang="fr-FR" sz="1000" i="1" dirty="0"/>
              <a:t>-CCMSA, enquêtes Revenus fiscaux et sociaux 2022 et 2023. </a:t>
            </a:r>
          </a:p>
        </p:txBody>
      </p:sp>
      <p:sp>
        <p:nvSpPr>
          <p:cNvPr id="8"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21</a:t>
            </a:fld>
            <a:endParaRPr lang="en-US" dirty="0"/>
          </a:p>
        </p:txBody>
      </p:sp>
      <p:pic>
        <p:nvPicPr>
          <p:cNvPr id="3" name="Image 2">
            <a:extLst>
              <a:ext uri="{FF2B5EF4-FFF2-40B4-BE49-F238E27FC236}">
                <a16:creationId xmlns:a16="http://schemas.microsoft.com/office/drawing/2014/main" id="{658107C1-1B96-DC80-D54D-9EBD647DC535}"/>
              </a:ext>
            </a:extLst>
          </p:cNvPr>
          <p:cNvPicPr>
            <a:picLocks noChangeAspect="1"/>
          </p:cNvPicPr>
          <p:nvPr/>
        </p:nvPicPr>
        <p:blipFill>
          <a:blip r:embed="rId2"/>
          <a:stretch>
            <a:fillRect/>
          </a:stretch>
        </p:blipFill>
        <p:spPr>
          <a:xfrm>
            <a:off x="1287446" y="2000532"/>
            <a:ext cx="6569108" cy="3835072"/>
          </a:xfrm>
          <a:prstGeom prst="rect">
            <a:avLst/>
          </a:prstGeom>
        </p:spPr>
      </p:pic>
    </p:spTree>
    <p:extLst>
      <p:ext uri="{BB962C8B-B14F-4D97-AF65-F5344CB8AC3E}">
        <p14:creationId xmlns:p14="http://schemas.microsoft.com/office/powerpoint/2010/main" val="2785427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933450" y="792671"/>
            <a:ext cx="8027988" cy="727075"/>
          </a:xfrm>
        </p:spPr>
        <p:txBody>
          <a:bodyPr/>
          <a:lstStyle/>
          <a:p>
            <a:r>
              <a:rPr lang="fr-FR" dirty="0"/>
              <a:t>Les pensions des femmes resteraient durablement inférieures à celles des hommes même si les écarts se réduisent</a:t>
            </a:r>
          </a:p>
        </p:txBody>
      </p:sp>
      <p:sp>
        <p:nvSpPr>
          <p:cNvPr id="15"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22</a:t>
            </a:fld>
            <a:endParaRPr lang="en-US" dirty="0"/>
          </a:p>
        </p:txBody>
      </p:sp>
      <p:sp>
        <p:nvSpPr>
          <p:cNvPr id="17" name="Rectangle 16"/>
          <p:cNvSpPr/>
          <p:nvPr/>
        </p:nvSpPr>
        <p:spPr>
          <a:xfrm>
            <a:off x="790195" y="1985304"/>
            <a:ext cx="7563611" cy="338554"/>
          </a:xfrm>
          <a:prstGeom prst="rect">
            <a:avLst/>
          </a:prstGeom>
        </p:spPr>
        <p:txBody>
          <a:bodyPr wrap="square">
            <a:spAutoFit/>
          </a:bodyPr>
          <a:lstStyle/>
          <a:p>
            <a:pPr algn="ctr">
              <a:spcAft>
                <a:spcPts val="0"/>
              </a:spcAft>
            </a:pPr>
            <a:r>
              <a:rPr lang="fr-FR" sz="1600" b="1" dirty="0">
                <a:solidFill>
                  <a:schemeClr val="tx1">
                    <a:lumMod val="65000"/>
                    <a:lumOff val="35000"/>
                  </a:schemeClr>
                </a:solidFill>
                <a:latin typeface="+mn-lt"/>
                <a:ea typeface="Times New Roman" panose="02020603050405020304" pitchFamily="18" charset="0"/>
              </a:rPr>
              <a:t>Retraite moyenne des femmes en % de la retraite moyenne des hommes</a:t>
            </a:r>
            <a:endParaRPr lang="fr-FR" sz="1600" b="1" dirty="0">
              <a:solidFill>
                <a:schemeClr val="tx1">
                  <a:lumMod val="65000"/>
                  <a:lumOff val="35000"/>
                </a:schemeClr>
              </a:solidFill>
              <a:effectLst/>
              <a:latin typeface="+mn-lt"/>
              <a:ea typeface="Times New Roman" panose="02020603050405020304" pitchFamily="18" charset="0"/>
            </a:endParaRPr>
          </a:p>
        </p:txBody>
      </p:sp>
      <p:sp>
        <p:nvSpPr>
          <p:cNvPr id="18" name="Rectangle 17"/>
          <p:cNvSpPr/>
          <p:nvPr/>
        </p:nvSpPr>
        <p:spPr>
          <a:xfrm>
            <a:off x="707674" y="5830662"/>
            <a:ext cx="7143169" cy="246221"/>
          </a:xfrm>
          <a:prstGeom prst="rect">
            <a:avLst/>
          </a:prstGeom>
        </p:spPr>
        <p:txBody>
          <a:bodyPr wrap="square">
            <a:spAutoFit/>
          </a:bodyPr>
          <a:lstStyle/>
          <a:p>
            <a:r>
              <a:rPr lang="fr-FR" sz="1000" i="1" dirty="0"/>
              <a:t>Source : projections COR juin 2025</a:t>
            </a:r>
          </a:p>
        </p:txBody>
      </p:sp>
      <p:pic>
        <p:nvPicPr>
          <p:cNvPr id="3" name="Image 2">
            <a:extLst>
              <a:ext uri="{FF2B5EF4-FFF2-40B4-BE49-F238E27FC236}">
                <a16:creationId xmlns:a16="http://schemas.microsoft.com/office/drawing/2014/main" id="{42508F3D-3DAC-6632-21F8-24B329DBC336}"/>
              </a:ext>
            </a:extLst>
          </p:cNvPr>
          <p:cNvPicPr>
            <a:picLocks noChangeAspect="1"/>
          </p:cNvPicPr>
          <p:nvPr/>
        </p:nvPicPr>
        <p:blipFill>
          <a:blip r:embed="rId2"/>
          <a:stretch>
            <a:fillRect/>
          </a:stretch>
        </p:blipFill>
        <p:spPr>
          <a:xfrm>
            <a:off x="310828" y="2406474"/>
            <a:ext cx="8522345" cy="3384725"/>
          </a:xfrm>
          <a:prstGeom prst="rect">
            <a:avLst/>
          </a:prstGeom>
        </p:spPr>
      </p:pic>
    </p:spTree>
    <p:extLst>
      <p:ext uri="{BB962C8B-B14F-4D97-AF65-F5344CB8AC3E}">
        <p14:creationId xmlns:p14="http://schemas.microsoft.com/office/powerpoint/2010/main" val="1511801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5875547"/>
          </a:xfrm>
        </p:spPr>
        <p:txBody>
          <a:bodyPr/>
          <a:lstStyle/>
          <a:p>
            <a:pPr algn="ctr"/>
            <a:r>
              <a:rPr lang="fr-FR" dirty="0"/>
              <a:t>3. Quels objectifs pour les droits familiaux et conjugaux ? </a:t>
            </a:r>
          </a:p>
        </p:txBody>
      </p:sp>
      <p:sp>
        <p:nvSpPr>
          <p:cNvPr id="3"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23</a:t>
            </a:fld>
            <a:endParaRPr lang="en-US" dirty="0"/>
          </a:p>
        </p:txBody>
      </p:sp>
    </p:spTree>
    <p:extLst>
      <p:ext uri="{BB962C8B-B14F-4D97-AF65-F5344CB8AC3E}">
        <p14:creationId xmlns:p14="http://schemas.microsoft.com/office/powerpoint/2010/main" val="15757124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1868" y="540617"/>
            <a:ext cx="8207370" cy="727075"/>
          </a:xfrm>
        </p:spPr>
        <p:txBody>
          <a:bodyPr/>
          <a:lstStyle/>
          <a:p>
            <a:r>
              <a:rPr lang="fr-FR" sz="2700" dirty="0"/>
              <a:t>Trois grands objectifs assignés </a:t>
            </a:r>
            <a:r>
              <a:rPr lang="fr-FR" sz="2700" i="1" dirty="0"/>
              <a:t>a priori aux</a:t>
            </a:r>
            <a:r>
              <a:rPr lang="fr-FR" sz="2700" dirty="0"/>
              <a:t> droits familiaux </a:t>
            </a:r>
          </a:p>
        </p:txBody>
      </p:sp>
      <p:sp>
        <p:nvSpPr>
          <p:cNvPr id="4" name="Rectangle à coins arrondis 3"/>
          <p:cNvSpPr/>
          <p:nvPr/>
        </p:nvSpPr>
        <p:spPr>
          <a:xfrm>
            <a:off x="990558" y="1510113"/>
            <a:ext cx="7162884" cy="1536097"/>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accent6">
                    <a:lumMod val="75000"/>
                  </a:schemeClr>
                </a:solidFill>
              </a:rPr>
              <a:t>Compensation des effets de la maternité et des enfants sur la carrière</a:t>
            </a:r>
          </a:p>
          <a:p>
            <a:pPr marL="285750" indent="-285750" algn="just">
              <a:buFont typeface="Arial" panose="020B0604020202020204" pitchFamily="34" charset="0"/>
              <a:buChar char="•"/>
            </a:pPr>
            <a:r>
              <a:rPr lang="fr-FR" sz="1600" i="1" dirty="0">
                <a:solidFill>
                  <a:schemeClr val="accent6">
                    <a:lumMod val="75000"/>
                  </a:schemeClr>
                </a:solidFill>
              </a:rPr>
              <a:t>Interruption/réduction d’activité pour éducation des enfants plus fréquente pour les femmes </a:t>
            </a:r>
            <a:r>
              <a:rPr lang="fr-FR" sz="1600" b="1" i="1" dirty="0">
                <a:solidFill>
                  <a:schemeClr val="accent6">
                    <a:lumMod val="75000"/>
                  </a:schemeClr>
                </a:solidFill>
              </a:rPr>
              <a:t> </a:t>
            </a:r>
          </a:p>
          <a:p>
            <a:pPr marL="285750" indent="-285750" algn="just">
              <a:buFont typeface="Arial" panose="020B0604020202020204" pitchFamily="34" charset="0"/>
              <a:buChar char="•"/>
            </a:pPr>
            <a:r>
              <a:rPr lang="fr-FR" sz="1600" i="1" dirty="0">
                <a:solidFill>
                  <a:schemeClr val="accent6">
                    <a:lumMod val="75000"/>
                  </a:schemeClr>
                </a:solidFill>
              </a:rPr>
              <a:t>Arrivée d’un enfant se traduit en moyenne par des pertes salariales pour les femmes</a:t>
            </a:r>
          </a:p>
        </p:txBody>
      </p:sp>
      <p:sp>
        <p:nvSpPr>
          <p:cNvPr id="8" name="Rectangle à coins arrondis 7"/>
          <p:cNvSpPr/>
          <p:nvPr/>
        </p:nvSpPr>
        <p:spPr>
          <a:xfrm>
            <a:off x="990558" y="3138188"/>
            <a:ext cx="7162884" cy="1256207"/>
          </a:xfrm>
          <a:prstGeom prst="round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accent4">
                    <a:lumMod val="75000"/>
                  </a:schemeClr>
                </a:solidFill>
              </a:rPr>
              <a:t>Favoriser les assurés ayant eu des enfants (redistribution horizontale)</a:t>
            </a:r>
          </a:p>
          <a:p>
            <a:pPr marL="285750" indent="-285750" algn="just">
              <a:buFont typeface="Arial" panose="020B0604020202020204" pitchFamily="34" charset="0"/>
              <a:buChar char="•"/>
            </a:pPr>
            <a:r>
              <a:rPr lang="fr-FR" sz="1600" i="1" dirty="0">
                <a:solidFill>
                  <a:schemeClr val="accent4">
                    <a:lumMod val="75000"/>
                  </a:schemeClr>
                </a:solidFill>
              </a:rPr>
              <a:t>Compensation des baisses de niveau de vie et d’un défaut d’épargne liés aux enfants</a:t>
            </a:r>
          </a:p>
          <a:p>
            <a:pPr marL="285750" indent="-285750" algn="just">
              <a:buFont typeface="Arial" panose="020B0604020202020204" pitchFamily="34" charset="0"/>
              <a:buChar char="•"/>
            </a:pPr>
            <a:r>
              <a:rPr lang="fr-FR" sz="1600" i="1" dirty="0">
                <a:solidFill>
                  <a:schemeClr val="accent4">
                    <a:lumMod val="75000"/>
                  </a:schemeClr>
                </a:solidFill>
              </a:rPr>
              <a:t>Bonification pour les familles nombreuses (logique nataliste)</a:t>
            </a:r>
          </a:p>
        </p:txBody>
      </p:sp>
      <p:sp>
        <p:nvSpPr>
          <p:cNvPr id="10" name="Rectangle à coins arrondis 9"/>
          <p:cNvSpPr/>
          <p:nvPr/>
        </p:nvSpPr>
        <p:spPr>
          <a:xfrm>
            <a:off x="990558" y="4486373"/>
            <a:ext cx="7162884" cy="1009288"/>
          </a:xfrm>
          <a:prstGeom prst="round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accent5">
                    <a:lumMod val="75000"/>
                  </a:schemeClr>
                </a:solidFill>
              </a:rPr>
              <a:t>Redistribuer vers les bas revenus (redistribution verticale)</a:t>
            </a:r>
          </a:p>
          <a:p>
            <a:pPr marL="285750" indent="-285750" algn="just">
              <a:buFont typeface="Arial" panose="020B0604020202020204" pitchFamily="34" charset="0"/>
              <a:buChar char="•"/>
            </a:pPr>
            <a:r>
              <a:rPr lang="fr-FR" sz="1600" i="1" dirty="0">
                <a:solidFill>
                  <a:schemeClr val="accent5">
                    <a:lumMod val="75000"/>
                  </a:schemeClr>
                </a:solidFill>
              </a:rPr>
              <a:t>Objectif conduit à privilégier les personnes ayant un faible revenu pour l’attribution des droits familiaux </a:t>
            </a:r>
          </a:p>
        </p:txBody>
      </p:sp>
      <p:sp>
        <p:nvSpPr>
          <p:cNvPr id="5" name="Espace réservé du numéro de diapositive 4"/>
          <p:cNvSpPr>
            <a:spLocks noGrp="1"/>
          </p:cNvSpPr>
          <p:nvPr>
            <p:ph type="sldNum" sz="quarter" idx="14"/>
          </p:nvPr>
        </p:nvSpPr>
        <p:spPr/>
        <p:txBody>
          <a:bodyPr/>
          <a:lstStyle/>
          <a:p>
            <a:pPr>
              <a:defRPr/>
            </a:pPr>
            <a:fld id="{3C9F837A-1064-489C-8EF4-21EE41019901}" type="slidenum">
              <a:rPr lang="en-US" smtClean="0"/>
              <a:pPr>
                <a:defRPr/>
              </a:pPr>
              <a:t>24</a:t>
            </a:fld>
            <a:endParaRPr lang="en-US" dirty="0"/>
          </a:p>
        </p:txBody>
      </p:sp>
    </p:spTree>
    <p:extLst>
      <p:ext uri="{BB962C8B-B14F-4D97-AF65-F5344CB8AC3E}">
        <p14:creationId xmlns:p14="http://schemas.microsoft.com/office/powerpoint/2010/main" val="1992721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9375" y="396838"/>
            <a:ext cx="8148638" cy="727075"/>
          </a:xfrm>
        </p:spPr>
        <p:txBody>
          <a:bodyPr/>
          <a:lstStyle/>
          <a:p>
            <a:r>
              <a:rPr lang="fr-FR" sz="2600" dirty="0"/>
              <a:t>Les échanges avec les membres lors des réunions du COR</a:t>
            </a:r>
          </a:p>
        </p:txBody>
      </p:sp>
      <p:sp>
        <p:nvSpPr>
          <p:cNvPr id="3" name="Espace réservé du texte 2"/>
          <p:cNvSpPr>
            <a:spLocks noGrp="1"/>
          </p:cNvSpPr>
          <p:nvPr>
            <p:ph type="body" idx="1"/>
          </p:nvPr>
        </p:nvSpPr>
        <p:spPr>
          <a:xfrm>
            <a:off x="246200" y="1256993"/>
            <a:ext cx="8651600" cy="5048093"/>
          </a:xfrm>
        </p:spPr>
        <p:txBody>
          <a:bodyPr/>
          <a:lstStyle/>
          <a:p>
            <a:pPr marL="0" indent="0">
              <a:spcBef>
                <a:spcPts val="600"/>
              </a:spcBef>
              <a:spcAft>
                <a:spcPts val="600"/>
              </a:spcAft>
              <a:buNone/>
            </a:pPr>
            <a:r>
              <a:rPr lang="fr-FR" sz="2000" b="1" i="1" dirty="0">
                <a:solidFill>
                  <a:srgbClr val="00368B"/>
                </a:solidFill>
              </a:rPr>
              <a:t>Quel objectif prioritaire attribué aux droits familiaux ?</a:t>
            </a:r>
          </a:p>
          <a:p>
            <a:pPr algn="just">
              <a:buFont typeface="Wingdings" panose="05000000000000000000" pitchFamily="2" charset="2"/>
              <a:buChar char="à"/>
            </a:pPr>
            <a:r>
              <a:rPr lang="fr-FR" sz="2000" b="1" dirty="0">
                <a:solidFill>
                  <a:schemeClr val="accent6">
                    <a:lumMod val="75000"/>
                  </a:schemeClr>
                </a:solidFill>
                <a:sym typeface="Wingdings" panose="05000000000000000000" pitchFamily="2" charset="2"/>
              </a:rPr>
              <a:t>Compensation des effets de la maternité et des enfants sur la carrière des femmes. </a:t>
            </a:r>
          </a:p>
          <a:p>
            <a:pPr marL="0" indent="0" algn="just">
              <a:buNone/>
            </a:pPr>
            <a:endParaRPr lang="fr-FR" sz="2000" b="1" dirty="0">
              <a:solidFill>
                <a:schemeClr val="accent6">
                  <a:lumMod val="75000"/>
                </a:schemeClr>
              </a:solidFill>
              <a:sym typeface="Wingdings" panose="05000000000000000000" pitchFamily="2" charset="2"/>
            </a:endParaRPr>
          </a:p>
          <a:p>
            <a:pPr marL="0" indent="0" algn="just">
              <a:buNone/>
            </a:pPr>
            <a:r>
              <a:rPr lang="fr-FR" sz="1800" u="sng" dirty="0">
                <a:solidFill>
                  <a:srgbClr val="00368B"/>
                </a:solidFill>
                <a:sym typeface="Wingdings" panose="05000000000000000000" pitchFamily="2" charset="2"/>
              </a:rPr>
              <a:t>Trois remarques sur la poursuite de cet objectif </a:t>
            </a:r>
            <a:r>
              <a:rPr lang="fr-FR" sz="1800" dirty="0">
                <a:solidFill>
                  <a:srgbClr val="00368B"/>
                </a:solidFill>
                <a:sym typeface="Wingdings" panose="05000000000000000000" pitchFamily="2" charset="2"/>
              </a:rPr>
              <a:t>:</a:t>
            </a:r>
          </a:p>
          <a:p>
            <a:r>
              <a:rPr lang="fr-FR" sz="1800" dirty="0">
                <a:solidFill>
                  <a:srgbClr val="00368B"/>
                </a:solidFill>
                <a:sym typeface="Wingdings" panose="05000000000000000000" pitchFamily="2" charset="2"/>
              </a:rPr>
              <a:t>Compensation des </a:t>
            </a:r>
            <a:r>
              <a:rPr lang="fr-FR" sz="1800" b="1" dirty="0">
                <a:solidFill>
                  <a:srgbClr val="00368B"/>
                </a:solidFill>
                <a:sym typeface="Wingdings" panose="05000000000000000000" pitchFamily="2" charset="2"/>
              </a:rPr>
              <a:t>périodes d’interruption courtes</a:t>
            </a:r>
            <a:r>
              <a:rPr lang="fr-FR" sz="1800" dirty="0">
                <a:solidFill>
                  <a:srgbClr val="00368B"/>
                </a:solidFill>
                <a:sym typeface="Wingdings" panose="05000000000000000000" pitchFamily="2" charset="2"/>
              </a:rPr>
              <a:t>, afin de ne pas éloigner durablement des femmes du marché du travail ;</a:t>
            </a:r>
          </a:p>
          <a:p>
            <a:r>
              <a:rPr lang="fr-FR" sz="1800" dirty="0">
                <a:solidFill>
                  <a:srgbClr val="00368B"/>
                </a:solidFill>
                <a:sym typeface="Wingdings" panose="05000000000000000000" pitchFamily="2" charset="2"/>
              </a:rPr>
              <a:t>Articulation avec la politique familiale ; </a:t>
            </a:r>
          </a:p>
          <a:p>
            <a:r>
              <a:rPr lang="fr-FR" sz="1800" dirty="0">
                <a:solidFill>
                  <a:srgbClr val="00368B"/>
                </a:solidFill>
                <a:sym typeface="Wingdings" panose="05000000000000000000" pitchFamily="2" charset="2"/>
              </a:rPr>
              <a:t>Veiller à ne pas donner un signal « anti-familles » ; </a:t>
            </a:r>
          </a:p>
          <a:p>
            <a:endParaRPr lang="fr-FR" sz="1800" b="1" dirty="0">
              <a:solidFill>
                <a:srgbClr val="00368B"/>
              </a:solidFill>
            </a:endParaRPr>
          </a:p>
          <a:p>
            <a:pPr marL="0" indent="0">
              <a:buNone/>
            </a:pPr>
            <a:endParaRPr lang="fr-FR" sz="1100" dirty="0">
              <a:solidFill>
                <a:srgbClr val="00368B"/>
              </a:solidFill>
            </a:endParaRPr>
          </a:p>
          <a:p>
            <a:pPr marL="0" indent="0">
              <a:buNone/>
            </a:pPr>
            <a:endParaRPr lang="fr-FR" sz="1100" dirty="0">
              <a:solidFill>
                <a:srgbClr val="00368B"/>
              </a:solidFill>
            </a:endParaRPr>
          </a:p>
          <a:p>
            <a:pPr marL="0" indent="0">
              <a:spcAft>
                <a:spcPts val="600"/>
              </a:spcAft>
              <a:buNone/>
            </a:pPr>
            <a:endParaRPr lang="fr-FR" sz="2000" dirty="0">
              <a:solidFill>
                <a:srgbClr val="00368B"/>
              </a:solidFill>
            </a:endParaRPr>
          </a:p>
          <a:p>
            <a:pPr marL="0" indent="0">
              <a:buNone/>
            </a:pPr>
            <a:r>
              <a:rPr lang="fr-FR" sz="1800" dirty="0">
                <a:solidFill>
                  <a:srgbClr val="00368B"/>
                </a:solidFill>
              </a:rPr>
              <a:t>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25</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5309592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5350" y="554477"/>
            <a:ext cx="8027988" cy="727075"/>
          </a:xfrm>
        </p:spPr>
        <p:txBody>
          <a:bodyPr/>
          <a:lstStyle/>
          <a:p>
            <a:r>
              <a:rPr lang="fr-FR" sz="2700" dirty="0"/>
              <a:t>Trois grands objectifs assignés </a:t>
            </a:r>
            <a:r>
              <a:rPr lang="fr-FR" sz="2700" i="1" dirty="0"/>
              <a:t>a priori</a:t>
            </a:r>
            <a:r>
              <a:rPr lang="fr-FR" sz="2700" dirty="0"/>
              <a:t> aux droits conjugaux</a:t>
            </a:r>
          </a:p>
        </p:txBody>
      </p:sp>
      <p:sp>
        <p:nvSpPr>
          <p:cNvPr id="4" name="Rectangle à coins arrondis 3"/>
          <p:cNvSpPr/>
          <p:nvPr/>
        </p:nvSpPr>
        <p:spPr>
          <a:xfrm>
            <a:off x="990558" y="1684994"/>
            <a:ext cx="7162884" cy="691469"/>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accent6">
                    <a:lumMod val="75000"/>
                  </a:schemeClr>
                </a:solidFill>
              </a:rPr>
              <a:t>Maintien du niveau de vie du conjoint survivant (logique assurantielle) </a:t>
            </a:r>
          </a:p>
          <a:p>
            <a:pPr marL="285750" indent="-285750">
              <a:buFont typeface="Arial" panose="020B0604020202020204" pitchFamily="34" charset="0"/>
              <a:buChar char="•"/>
            </a:pPr>
            <a:r>
              <a:rPr lang="fr-FR" sz="1600" i="1" dirty="0">
                <a:solidFill>
                  <a:schemeClr val="accent6">
                    <a:lumMod val="75000"/>
                  </a:schemeClr>
                </a:solidFill>
              </a:rPr>
              <a:t>Sous ou surcompensation dans le système actuel ?</a:t>
            </a:r>
          </a:p>
        </p:txBody>
      </p:sp>
      <p:sp>
        <p:nvSpPr>
          <p:cNvPr id="8" name="Rectangle à coins arrondis 7"/>
          <p:cNvSpPr/>
          <p:nvPr/>
        </p:nvSpPr>
        <p:spPr>
          <a:xfrm>
            <a:off x="990558" y="2483115"/>
            <a:ext cx="7162884" cy="902726"/>
          </a:xfrm>
          <a:prstGeom prst="round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accent4">
                    <a:lumMod val="75000"/>
                  </a:schemeClr>
                </a:solidFill>
              </a:rPr>
              <a:t>Bénéficier des droits accumulés par son conjoint (logique patrimoniale)</a:t>
            </a:r>
          </a:p>
          <a:p>
            <a:pPr marL="285750" indent="-285750" algn="just">
              <a:buFont typeface="Arial" panose="020B0604020202020204" pitchFamily="34" charset="0"/>
              <a:buChar char="•"/>
            </a:pPr>
            <a:r>
              <a:rPr lang="fr-FR" sz="1600" i="1" dirty="0">
                <a:solidFill>
                  <a:schemeClr val="accent4">
                    <a:lumMod val="75000"/>
                  </a:schemeClr>
                </a:solidFill>
              </a:rPr>
              <a:t>Redistribution des assurés non mariés vers les assurés mariés </a:t>
            </a:r>
          </a:p>
          <a:p>
            <a:pPr marL="285750" indent="-285750" algn="just">
              <a:buFont typeface="Arial" panose="020B0604020202020204" pitchFamily="34" charset="0"/>
              <a:buChar char="•"/>
            </a:pPr>
            <a:r>
              <a:rPr lang="fr-FR" sz="1600" i="1" dirty="0">
                <a:solidFill>
                  <a:schemeClr val="accent4">
                    <a:lumMod val="75000"/>
                  </a:schemeClr>
                </a:solidFill>
              </a:rPr>
              <a:t>Absence de cotisation dédiée et de logique d’acquisition de droits propres</a:t>
            </a:r>
          </a:p>
        </p:txBody>
      </p:sp>
      <p:sp>
        <p:nvSpPr>
          <p:cNvPr id="10" name="Rectangle à coins arrondis 9"/>
          <p:cNvSpPr/>
          <p:nvPr/>
        </p:nvSpPr>
        <p:spPr>
          <a:xfrm>
            <a:off x="990558" y="3515002"/>
            <a:ext cx="7162884" cy="902726"/>
          </a:xfrm>
          <a:prstGeom prst="round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accent5">
                    <a:lumMod val="75000"/>
                  </a:schemeClr>
                </a:solidFill>
              </a:rPr>
              <a:t>Eviter que les veuves ayant peu de droits propres ne tombent dans la pauvreté (redistribution verticale)</a:t>
            </a:r>
          </a:p>
          <a:p>
            <a:pPr marL="285750" indent="-285750" algn="just">
              <a:buFont typeface="Arial" panose="020B0604020202020204" pitchFamily="34" charset="0"/>
              <a:buChar char="•"/>
            </a:pPr>
            <a:r>
              <a:rPr lang="fr-FR" sz="1600" i="1" dirty="0">
                <a:solidFill>
                  <a:schemeClr val="accent5">
                    <a:lumMod val="75000"/>
                  </a:schemeClr>
                </a:solidFill>
              </a:rPr>
              <a:t>Autres dispositifs dédiés (</a:t>
            </a:r>
            <a:r>
              <a:rPr lang="fr-FR" sz="1600" i="1" dirty="0" err="1">
                <a:solidFill>
                  <a:schemeClr val="accent5">
                    <a:lumMod val="75000"/>
                  </a:schemeClr>
                </a:solidFill>
              </a:rPr>
              <a:t>Mico</a:t>
            </a:r>
            <a:r>
              <a:rPr lang="fr-FR" sz="1600" i="1" dirty="0">
                <a:solidFill>
                  <a:schemeClr val="accent5">
                    <a:lumMod val="75000"/>
                  </a:schemeClr>
                </a:solidFill>
              </a:rPr>
              <a:t>, ASPA)</a:t>
            </a:r>
          </a:p>
        </p:txBody>
      </p:sp>
      <p:sp>
        <p:nvSpPr>
          <p:cNvPr id="5" name="Espace réservé du numéro de diapositive 4"/>
          <p:cNvSpPr>
            <a:spLocks noGrp="1"/>
          </p:cNvSpPr>
          <p:nvPr>
            <p:ph type="sldNum" sz="quarter" idx="14"/>
          </p:nvPr>
        </p:nvSpPr>
        <p:spPr/>
        <p:txBody>
          <a:bodyPr/>
          <a:lstStyle/>
          <a:p>
            <a:pPr>
              <a:defRPr/>
            </a:pPr>
            <a:fld id="{3C9F837A-1064-489C-8EF4-21EE41019901}" type="slidenum">
              <a:rPr lang="en-US" smtClean="0"/>
              <a:pPr>
                <a:defRPr/>
              </a:pPr>
              <a:t>26</a:t>
            </a:fld>
            <a:endParaRPr lang="en-US" dirty="0"/>
          </a:p>
        </p:txBody>
      </p:sp>
    </p:spTree>
    <p:extLst>
      <p:ext uri="{BB962C8B-B14F-4D97-AF65-F5344CB8AC3E}">
        <p14:creationId xmlns:p14="http://schemas.microsoft.com/office/powerpoint/2010/main" val="40505283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9785" y="393373"/>
            <a:ext cx="8148638" cy="727075"/>
          </a:xfrm>
        </p:spPr>
        <p:txBody>
          <a:bodyPr/>
          <a:lstStyle/>
          <a:p>
            <a:r>
              <a:rPr lang="fr-FR" sz="2600" dirty="0"/>
              <a:t>Les échanges avec les membres lors des réunions du COR</a:t>
            </a:r>
          </a:p>
        </p:txBody>
      </p:sp>
      <p:sp>
        <p:nvSpPr>
          <p:cNvPr id="3" name="Espace réservé du texte 2"/>
          <p:cNvSpPr>
            <a:spLocks noGrp="1"/>
          </p:cNvSpPr>
          <p:nvPr>
            <p:ph type="body" idx="1"/>
          </p:nvPr>
        </p:nvSpPr>
        <p:spPr>
          <a:xfrm>
            <a:off x="246200" y="1219371"/>
            <a:ext cx="8651600" cy="5048093"/>
          </a:xfrm>
        </p:spPr>
        <p:txBody>
          <a:bodyPr/>
          <a:lstStyle/>
          <a:p>
            <a:pPr marL="0" indent="0">
              <a:spcBef>
                <a:spcPts val="600"/>
              </a:spcBef>
              <a:spcAft>
                <a:spcPts val="600"/>
              </a:spcAft>
              <a:buNone/>
            </a:pPr>
            <a:r>
              <a:rPr lang="fr-FR" sz="2000" b="1" i="1" dirty="0">
                <a:solidFill>
                  <a:srgbClr val="00368B"/>
                </a:solidFill>
              </a:rPr>
              <a:t>Quel objectif prioritaire attribué aux droits conjugaux ?</a:t>
            </a:r>
          </a:p>
          <a:p>
            <a:pPr algn="just">
              <a:buFont typeface="Wingdings" panose="05000000000000000000" pitchFamily="2" charset="2"/>
              <a:buChar char="à"/>
            </a:pPr>
            <a:r>
              <a:rPr lang="fr-FR" sz="2000" b="1" dirty="0">
                <a:solidFill>
                  <a:schemeClr val="accent6">
                    <a:lumMod val="75000"/>
                  </a:schemeClr>
                </a:solidFill>
                <a:sym typeface="Wingdings" panose="05000000000000000000" pitchFamily="2" charset="2"/>
              </a:rPr>
              <a:t>Maintien du niveau de vie du conjoint survivant</a:t>
            </a:r>
          </a:p>
          <a:p>
            <a:pPr marL="0" indent="0" algn="just">
              <a:buNone/>
            </a:pPr>
            <a:endParaRPr lang="fr-FR" sz="1800" dirty="0">
              <a:solidFill>
                <a:srgbClr val="00368B"/>
              </a:solidFill>
            </a:endParaRPr>
          </a:p>
          <a:p>
            <a:pPr marL="0" indent="0">
              <a:spcAft>
                <a:spcPts val="600"/>
              </a:spcAft>
              <a:buNone/>
            </a:pPr>
            <a:r>
              <a:rPr lang="fr-FR" sz="1800" u="sng" dirty="0">
                <a:solidFill>
                  <a:srgbClr val="00368B"/>
                </a:solidFill>
              </a:rPr>
              <a:t>Quelques points d’attention : </a:t>
            </a:r>
          </a:p>
          <a:p>
            <a:pPr>
              <a:spcAft>
                <a:spcPts val="0"/>
              </a:spcAft>
            </a:pPr>
            <a:r>
              <a:rPr lang="fr-FR" sz="1800" dirty="0">
                <a:solidFill>
                  <a:srgbClr val="00368B"/>
                </a:solidFill>
              </a:rPr>
              <a:t>Pas de consensus sur l’élargissement du champ de la réversion au Pacs : à coût constant, la mesure pose des difficultés de calibrage du dispositif ; </a:t>
            </a:r>
          </a:p>
          <a:p>
            <a:pPr>
              <a:spcAft>
                <a:spcPts val="0"/>
              </a:spcAft>
            </a:pPr>
            <a:r>
              <a:rPr lang="fr-FR" sz="1800" dirty="0">
                <a:solidFill>
                  <a:srgbClr val="00368B"/>
                </a:solidFill>
              </a:rPr>
              <a:t>Pas de consensus sur le mode de financement de la réversion (financement spécifique et obligatoire par les couples par ex).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27</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2787999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5875547"/>
          </a:xfrm>
        </p:spPr>
        <p:txBody>
          <a:bodyPr/>
          <a:lstStyle/>
          <a:p>
            <a:pPr algn="ctr"/>
            <a:r>
              <a:rPr lang="fr-FR" dirty="0"/>
              <a:t>4. Des pistes d’évolution selon les différents degrés d’ambition</a:t>
            </a:r>
          </a:p>
        </p:txBody>
      </p:sp>
      <p:sp>
        <p:nvSpPr>
          <p:cNvPr id="3"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28</a:t>
            </a:fld>
            <a:endParaRPr lang="en-US" dirty="0"/>
          </a:p>
        </p:txBody>
      </p:sp>
    </p:spTree>
    <p:extLst>
      <p:ext uri="{BB962C8B-B14F-4D97-AF65-F5344CB8AC3E}">
        <p14:creationId xmlns:p14="http://schemas.microsoft.com/office/powerpoint/2010/main" val="655607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34910"/>
            <a:ext cx="8027988" cy="727075"/>
          </a:xfrm>
        </p:spPr>
        <p:txBody>
          <a:bodyPr/>
          <a:lstStyle/>
          <a:p>
            <a:r>
              <a:rPr lang="fr-FR" sz="2400" dirty="0"/>
              <a:t>Des pistes d’évolution qui dépendent du degré d’ambition</a:t>
            </a:r>
          </a:p>
        </p:txBody>
      </p:sp>
      <p:sp>
        <p:nvSpPr>
          <p:cNvPr id="3" name="Espace réservé du texte 2"/>
          <p:cNvSpPr>
            <a:spLocks noGrp="1"/>
          </p:cNvSpPr>
          <p:nvPr>
            <p:ph type="body" idx="1"/>
          </p:nvPr>
        </p:nvSpPr>
        <p:spPr>
          <a:xfrm>
            <a:off x="1880558" y="2587922"/>
            <a:ext cx="5195085" cy="431321"/>
          </a:xfrm>
        </p:spPr>
        <p:txBody>
          <a:bodyPr/>
          <a:lstStyle/>
          <a:p>
            <a:pPr marL="0" indent="0" algn="ctr">
              <a:buNone/>
            </a:pPr>
            <a:r>
              <a:rPr lang="fr-FR" sz="1800" dirty="0">
                <a:solidFill>
                  <a:srgbClr val="00368B"/>
                </a:solidFill>
              </a:rPr>
              <a:t>Trois niveaux d’ambition pour les réformes peuvent être envisagés :</a:t>
            </a:r>
          </a:p>
          <a:p>
            <a:pPr marL="0" indent="0" algn="ctr">
              <a:buNone/>
            </a:pPr>
            <a:endParaRPr lang="fr-FR" sz="1800" b="1" dirty="0">
              <a:solidFill>
                <a:srgbClr val="00368B"/>
              </a:solidFill>
            </a:endParaRP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29</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5" name="Rectangle : coins arrondis 4">
            <a:extLst>
              <a:ext uri="{FF2B5EF4-FFF2-40B4-BE49-F238E27FC236}">
                <a16:creationId xmlns:a16="http://schemas.microsoft.com/office/drawing/2014/main" id="{474F6ECD-A6A2-7E3E-5878-2CDA0B23DDD5}"/>
              </a:ext>
            </a:extLst>
          </p:cNvPr>
          <p:cNvSpPr/>
          <p:nvPr/>
        </p:nvSpPr>
        <p:spPr>
          <a:xfrm>
            <a:off x="353683" y="3433309"/>
            <a:ext cx="2303253" cy="2234242"/>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a:p>
            <a:pPr algn="ctr"/>
            <a:r>
              <a:rPr lang="fr-FR" b="1" dirty="0"/>
              <a:t>1</a:t>
            </a:r>
            <a:r>
              <a:rPr lang="fr-FR" b="1" baseline="30000" dirty="0"/>
              <a:t>er</a:t>
            </a:r>
            <a:r>
              <a:rPr lang="fr-FR" b="1" dirty="0"/>
              <a:t> niveau</a:t>
            </a:r>
          </a:p>
          <a:p>
            <a:pPr algn="ctr"/>
            <a:endParaRPr lang="fr-FR" dirty="0"/>
          </a:p>
          <a:p>
            <a:pPr algn="ctr"/>
            <a:r>
              <a:rPr lang="fr-FR" dirty="0"/>
              <a:t>Convergence et harmonisation des droits familiaux et conjugaux entre régimes</a:t>
            </a:r>
          </a:p>
          <a:p>
            <a:pPr algn="ctr"/>
            <a:endParaRPr lang="fr-FR" dirty="0"/>
          </a:p>
        </p:txBody>
      </p:sp>
      <p:sp>
        <p:nvSpPr>
          <p:cNvPr id="6" name="Rectangle : coins arrondis 5">
            <a:extLst>
              <a:ext uri="{FF2B5EF4-FFF2-40B4-BE49-F238E27FC236}">
                <a16:creationId xmlns:a16="http://schemas.microsoft.com/office/drawing/2014/main" id="{C59C7419-94E5-7A46-FD14-1286EEDD7509}"/>
              </a:ext>
            </a:extLst>
          </p:cNvPr>
          <p:cNvSpPr/>
          <p:nvPr/>
        </p:nvSpPr>
        <p:spPr>
          <a:xfrm>
            <a:off x="3335547" y="3433310"/>
            <a:ext cx="2303253" cy="2234242"/>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t>2</a:t>
            </a:r>
            <a:r>
              <a:rPr lang="fr-FR" b="1" baseline="30000" dirty="0"/>
              <a:t>ème</a:t>
            </a:r>
            <a:r>
              <a:rPr lang="fr-FR" b="1" dirty="0"/>
              <a:t> niveau</a:t>
            </a:r>
          </a:p>
          <a:p>
            <a:pPr algn="ctr"/>
            <a:endParaRPr lang="fr-FR" dirty="0"/>
          </a:p>
          <a:p>
            <a:pPr algn="ctr"/>
            <a:r>
              <a:rPr lang="fr-FR" dirty="0"/>
              <a:t>Évolutions plus structurantes des droits familiaux et conjugaux</a:t>
            </a:r>
          </a:p>
          <a:p>
            <a:pPr algn="ctr"/>
            <a:endParaRPr lang="fr-FR" dirty="0"/>
          </a:p>
        </p:txBody>
      </p:sp>
      <p:sp>
        <p:nvSpPr>
          <p:cNvPr id="7" name="Rectangle : coins arrondis 6">
            <a:extLst>
              <a:ext uri="{FF2B5EF4-FFF2-40B4-BE49-F238E27FC236}">
                <a16:creationId xmlns:a16="http://schemas.microsoft.com/office/drawing/2014/main" id="{24D569A3-2D16-FF4B-C76D-B3DC9A4F1148}"/>
              </a:ext>
            </a:extLst>
          </p:cNvPr>
          <p:cNvSpPr/>
          <p:nvPr/>
        </p:nvSpPr>
        <p:spPr>
          <a:xfrm>
            <a:off x="6259902" y="3441937"/>
            <a:ext cx="2303253" cy="2234241"/>
          </a:xfrm>
          <a:prstGeom prst="roundRect">
            <a:avLst/>
          </a:prstGeom>
          <a:solidFill>
            <a:schemeClr val="accent1">
              <a:lumMod val="50000"/>
            </a:schemeClr>
          </a:solidFill>
          <a:ln>
            <a:solidFill>
              <a:schemeClr val="tx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t>3</a:t>
            </a:r>
            <a:r>
              <a:rPr lang="fr-FR" b="1" baseline="30000" dirty="0"/>
              <a:t>ème</a:t>
            </a:r>
            <a:r>
              <a:rPr lang="fr-FR" b="1" dirty="0"/>
              <a:t> niveau</a:t>
            </a:r>
          </a:p>
          <a:p>
            <a:pPr algn="ctr"/>
            <a:endParaRPr lang="fr-FR" dirty="0"/>
          </a:p>
          <a:p>
            <a:pPr algn="ctr"/>
            <a:r>
              <a:rPr lang="fr-FR" dirty="0"/>
              <a:t>Refonte systémique des droits familiaux et conjugaux</a:t>
            </a:r>
          </a:p>
          <a:p>
            <a:pPr algn="ctr"/>
            <a:endParaRPr lang="fr-FR" dirty="0"/>
          </a:p>
          <a:p>
            <a:pPr algn="ctr"/>
            <a:endParaRPr lang="fr-FR" dirty="0"/>
          </a:p>
        </p:txBody>
      </p:sp>
      <p:sp>
        <p:nvSpPr>
          <p:cNvPr id="9" name="ZoneTexte 8">
            <a:extLst>
              <a:ext uri="{FF2B5EF4-FFF2-40B4-BE49-F238E27FC236}">
                <a16:creationId xmlns:a16="http://schemas.microsoft.com/office/drawing/2014/main" id="{0D7185A3-4176-1401-55E3-35852CBE6B6D}"/>
              </a:ext>
            </a:extLst>
          </p:cNvPr>
          <p:cNvSpPr txBox="1"/>
          <p:nvPr/>
        </p:nvSpPr>
        <p:spPr>
          <a:xfrm>
            <a:off x="467264" y="1527524"/>
            <a:ext cx="8209472" cy="646331"/>
          </a:xfrm>
          <a:prstGeom prst="rect">
            <a:avLst/>
          </a:prstGeom>
          <a:noFill/>
        </p:spPr>
        <p:txBody>
          <a:bodyPr wrap="square">
            <a:spAutoFit/>
          </a:bodyPr>
          <a:lstStyle/>
          <a:p>
            <a:pPr marL="0" indent="0">
              <a:buNone/>
            </a:pPr>
            <a:r>
              <a:rPr lang="fr-FR" sz="1800" dirty="0">
                <a:solidFill>
                  <a:srgbClr val="00368B"/>
                </a:solidFill>
              </a:rPr>
              <a:t>Pour concilier les différentes attentes, le COR propose un </a:t>
            </a:r>
            <a:r>
              <a:rPr lang="fr-FR" sz="1800" u="sng" dirty="0">
                <a:solidFill>
                  <a:srgbClr val="00368B"/>
                </a:solidFill>
              </a:rPr>
              <a:t>large éventail de pistes d’évolution des droits familiaux et conjugaux</a:t>
            </a:r>
            <a:r>
              <a:rPr lang="fr-FR" sz="1800" dirty="0">
                <a:solidFill>
                  <a:srgbClr val="00368B"/>
                </a:solidFill>
              </a:rPr>
              <a:t>. </a:t>
            </a:r>
          </a:p>
        </p:txBody>
      </p:sp>
    </p:spTree>
    <p:extLst>
      <p:ext uri="{BB962C8B-B14F-4D97-AF65-F5344CB8AC3E}">
        <p14:creationId xmlns:p14="http://schemas.microsoft.com/office/powerpoint/2010/main" val="1376022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50895"/>
            <a:ext cx="8027988" cy="727075"/>
          </a:xfrm>
        </p:spPr>
        <p:txBody>
          <a:bodyPr/>
          <a:lstStyle/>
          <a:p>
            <a:r>
              <a:rPr lang="fr-FR" sz="2400" dirty="0"/>
              <a:t>Les droits familiaux et conjugaux dans le système de retraite français</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Espace réservé du texte 2"/>
          <p:cNvSpPr txBox="1">
            <a:spLocks/>
          </p:cNvSpPr>
          <p:nvPr/>
        </p:nvSpPr>
        <p:spPr>
          <a:xfrm>
            <a:off x="609600" y="1578646"/>
            <a:ext cx="8229600" cy="4511603"/>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defRPr/>
            </a:pPr>
            <a:r>
              <a:rPr lang="fr-FR" sz="2000" dirty="0">
                <a:solidFill>
                  <a:srgbClr val="00368B"/>
                </a:solidFill>
                <a:latin typeface="Calibri"/>
                <a:sym typeface="Wingdings" panose="05000000000000000000" pitchFamily="2" charset="2"/>
              </a:rPr>
              <a:t>En 2024, ces droits représentent </a:t>
            </a:r>
            <a:r>
              <a:rPr lang="fr-FR" sz="2000" b="1" dirty="0">
                <a:solidFill>
                  <a:srgbClr val="00368B"/>
                </a:solidFill>
                <a:latin typeface="Calibri"/>
                <a:sym typeface="Wingdings" panose="05000000000000000000" pitchFamily="2" charset="2"/>
              </a:rPr>
              <a:t>16,2 % des pensions versées</a:t>
            </a:r>
            <a:r>
              <a:rPr lang="fr-FR" sz="2000" dirty="0">
                <a:solidFill>
                  <a:srgbClr val="00368B"/>
                </a:solidFill>
                <a:latin typeface="Calibri"/>
                <a:sym typeface="Wingdings" panose="05000000000000000000" pitchFamily="2" charset="2"/>
              </a:rPr>
              <a:t>, </a:t>
            </a:r>
            <a:r>
              <a:rPr lang="fr-FR" sz="2000" b="1" dirty="0">
                <a:solidFill>
                  <a:srgbClr val="00368B"/>
                </a:solidFill>
                <a:latin typeface="Calibri"/>
                <a:sym typeface="Wingdings" panose="05000000000000000000" pitchFamily="2" charset="2"/>
              </a:rPr>
              <a:t>soit       63,6 Md€ </a:t>
            </a:r>
            <a:r>
              <a:rPr lang="fr-FR" sz="2000" dirty="0">
                <a:solidFill>
                  <a:srgbClr val="00368B"/>
                </a:solidFill>
                <a:latin typeface="Calibri"/>
                <a:sym typeface="Wingdings" panose="05000000000000000000" pitchFamily="2" charset="2"/>
              </a:rPr>
              <a:t>(+ 2 % du PIB) dont :</a:t>
            </a:r>
          </a:p>
          <a:p>
            <a:pPr marL="541338" lvl="1" indent="-184150">
              <a:buFont typeface="Wingdings" panose="05000000000000000000" pitchFamily="2" charset="2"/>
              <a:buChar char="§"/>
              <a:defRPr/>
            </a:pPr>
            <a:r>
              <a:rPr lang="fr-FR" sz="1800" dirty="0">
                <a:solidFill>
                  <a:srgbClr val="00368B"/>
                </a:solidFill>
                <a:latin typeface="Calibri"/>
                <a:sym typeface="Wingdings" panose="05000000000000000000" pitchFamily="2" charset="2"/>
              </a:rPr>
              <a:t>près de 25 Md€ au titre des droits familiaux </a:t>
            </a:r>
          </a:p>
          <a:p>
            <a:pPr marL="541338" lvl="1" indent="-184150">
              <a:buFont typeface="Wingdings" panose="05000000000000000000" pitchFamily="2" charset="2"/>
              <a:buChar char="§"/>
              <a:defRPr/>
            </a:pPr>
            <a:r>
              <a:rPr lang="fr-FR" sz="1800" dirty="0">
                <a:solidFill>
                  <a:srgbClr val="00368B"/>
                </a:solidFill>
                <a:latin typeface="Calibri"/>
                <a:sym typeface="Wingdings" panose="05000000000000000000" pitchFamily="2" charset="2"/>
              </a:rPr>
              <a:t>et 38,7 Md€ au titre de la réversion</a:t>
            </a:r>
          </a:p>
          <a:p>
            <a:pPr marL="457200" lvl="1" indent="0">
              <a:buNone/>
              <a:defRPr/>
            </a:pPr>
            <a:endParaRPr lang="fr-FR" sz="1600" dirty="0">
              <a:solidFill>
                <a:srgbClr val="00368B"/>
              </a:solidFill>
              <a:latin typeface="Calibri"/>
              <a:sym typeface="Wingdings" panose="05000000000000000000" pitchFamily="2" charset="2"/>
            </a:endParaRPr>
          </a:p>
          <a:p>
            <a:pPr marR="0" lvl="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lang="fr-FR" sz="2000" dirty="0">
                <a:solidFill>
                  <a:srgbClr val="00368B"/>
                </a:solidFill>
                <a:latin typeface="Calibri"/>
                <a:sym typeface="Wingdings" panose="05000000000000000000" pitchFamily="2" charset="2"/>
              </a:rPr>
              <a:t>Parmi les pays européens, </a:t>
            </a:r>
            <a:r>
              <a:rPr lang="fr-FR" sz="2000" b="1" dirty="0">
                <a:solidFill>
                  <a:srgbClr val="00368B"/>
                </a:solidFill>
                <a:latin typeface="Calibri"/>
                <a:sym typeface="Wingdings" panose="05000000000000000000" pitchFamily="2" charset="2"/>
              </a:rPr>
              <a:t>la France fait partie de ceux où les droits familiaux sont les plus étendus</a:t>
            </a:r>
            <a:r>
              <a:rPr lang="fr-FR" sz="2000" dirty="0">
                <a:solidFill>
                  <a:srgbClr val="00368B"/>
                </a:solidFill>
                <a:latin typeface="Calibri"/>
                <a:sym typeface="Wingdings" panose="05000000000000000000" pitchFamily="2" charset="2"/>
              </a:rPr>
              <a:t> et dont l’accès ne requiert quasiment jamais de condition de durée de cotisation antérieure à la naissance de l’enfant.</a:t>
            </a:r>
          </a:p>
          <a:p>
            <a:pPr marL="0" marR="0" lvl="0" indent="0" algn="just" defTabSz="457200" rtl="0" eaLnBrk="0" fontAlgn="base" latinLnBrk="0" hangingPunct="0">
              <a:lnSpc>
                <a:spcPct val="100000"/>
              </a:lnSpc>
              <a:spcBef>
                <a:spcPct val="20000"/>
              </a:spcBef>
              <a:spcAft>
                <a:spcPct val="0"/>
              </a:spcAft>
              <a:buClrTx/>
              <a:buSzTx/>
              <a:buNone/>
              <a:tabLst/>
              <a:defRPr/>
            </a:pPr>
            <a:r>
              <a:rPr lang="fr-FR" sz="2000" dirty="0">
                <a:solidFill>
                  <a:srgbClr val="00368B"/>
                </a:solidFill>
                <a:latin typeface="Calibri"/>
                <a:sym typeface="Wingdings" panose="05000000000000000000" pitchFamily="2" charset="2"/>
              </a:rPr>
              <a:t> </a:t>
            </a:r>
          </a:p>
          <a:p>
            <a:pPr marR="0" lvl="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lang="fr-FR" sz="2000" dirty="0">
                <a:solidFill>
                  <a:srgbClr val="00368B"/>
                </a:solidFill>
                <a:latin typeface="Calibri"/>
                <a:sym typeface="Wingdings" panose="05000000000000000000" pitchFamily="2" charset="2"/>
              </a:rPr>
              <a:t>La France se situe à </a:t>
            </a:r>
            <a:r>
              <a:rPr lang="fr-FR" sz="2000" b="1" dirty="0">
                <a:solidFill>
                  <a:srgbClr val="00368B"/>
                </a:solidFill>
                <a:latin typeface="Calibri"/>
                <a:sym typeface="Wingdings" panose="05000000000000000000" pitchFamily="2" charset="2"/>
              </a:rPr>
              <a:t>un niveau de dépenses de réversion dans le PIB intermédiaire</a:t>
            </a:r>
            <a:r>
              <a:rPr lang="fr-FR" sz="2000" dirty="0">
                <a:solidFill>
                  <a:srgbClr val="00368B"/>
                </a:solidFill>
                <a:latin typeface="Calibri"/>
                <a:sym typeface="Wingdings" panose="05000000000000000000" pitchFamily="2" charset="2"/>
              </a:rPr>
              <a:t> par rapport aux pays suivis par le COR avec des dépenses s’élevant à 1,5 % en 2021. </a:t>
            </a: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Tx/>
              <a:buChar char="-"/>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Tree>
    <p:extLst>
      <p:ext uri="{BB962C8B-B14F-4D97-AF65-F5344CB8AC3E}">
        <p14:creationId xmlns:p14="http://schemas.microsoft.com/office/powerpoint/2010/main" val="21894985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6125713"/>
          </a:xfrm>
        </p:spPr>
        <p:txBody>
          <a:bodyPr/>
          <a:lstStyle/>
          <a:p>
            <a:pPr algn="ctr"/>
            <a:r>
              <a:rPr lang="fr-FR" dirty="0"/>
              <a:t>Premier niveau : harmonisation des droits</a:t>
            </a:r>
            <a:br>
              <a:rPr lang="fr-FR" dirty="0"/>
            </a:br>
            <a:endParaRPr lang="fr-FR" dirty="0"/>
          </a:p>
        </p:txBody>
      </p:sp>
      <p:sp>
        <p:nvSpPr>
          <p:cNvPr id="3" name="Espace réservé du numéro de diapositive 2"/>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30</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969434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461202"/>
            <a:ext cx="8027988" cy="727075"/>
          </a:xfrm>
        </p:spPr>
        <p:txBody>
          <a:bodyPr/>
          <a:lstStyle/>
          <a:p>
            <a:r>
              <a:rPr lang="fr-FR" sz="2400" dirty="0"/>
              <a:t>Pourquoi harmoniser les droits familiaux et conjugaux ?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31</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Espace réservé du texte 2"/>
          <p:cNvSpPr txBox="1">
            <a:spLocks/>
          </p:cNvSpPr>
          <p:nvPr/>
        </p:nvSpPr>
        <p:spPr>
          <a:xfrm>
            <a:off x="609600" y="1700464"/>
            <a:ext cx="8229600" cy="344088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0" fontAlgn="base" latinLnBrk="0" hangingPunct="0">
              <a:lnSpc>
                <a:spcPct val="100000"/>
              </a:lnSpc>
              <a:spcBef>
                <a:spcPct val="20000"/>
              </a:spcBef>
              <a:spcAft>
                <a:spcPts val="600"/>
              </a:spcAft>
              <a:buClrTx/>
              <a:buSzTx/>
              <a:buFont typeface="Arial" charset="0"/>
              <a:buNone/>
              <a:tabLst/>
              <a:defRPr/>
            </a:pPr>
            <a:endParaRPr lang="fr-FR" sz="2000" b="1" i="1" dirty="0">
              <a:solidFill>
                <a:srgbClr val="00368B"/>
              </a:solidFill>
              <a:latin typeface="Calibri"/>
            </a:endParaRPr>
          </a:p>
          <a:p>
            <a:pPr marR="0" lvl="0" algn="l" defTabSz="457200" rtl="0" eaLnBrk="0" fontAlgn="base" latinLnBrk="0" hangingPunct="0">
              <a:lnSpc>
                <a:spcPct val="100000"/>
              </a:lnSpc>
              <a:spcBef>
                <a:spcPct val="20000"/>
              </a:spcBef>
              <a:spcAft>
                <a:spcPct val="0"/>
              </a:spcAft>
              <a:buClrTx/>
              <a:buSzTx/>
              <a:buFont typeface="Wingdings" panose="05000000000000000000" pitchFamily="2" charset="2"/>
              <a:buChar char="à"/>
              <a:tabLst/>
              <a:defRPr/>
            </a:pPr>
            <a:r>
              <a:rPr lang="fr-FR" sz="2000" b="1" dirty="0">
                <a:solidFill>
                  <a:srgbClr val="00368B"/>
                </a:solidFill>
                <a:latin typeface="Calibri"/>
                <a:sym typeface="Wingdings" panose="05000000000000000000" pitchFamily="2" charset="2"/>
              </a:rPr>
              <a:t>Renforcer la lisibilité des dispositifs : </a:t>
            </a:r>
            <a:r>
              <a:rPr lang="fr-FR" sz="2000" dirty="0">
                <a:solidFill>
                  <a:srgbClr val="00368B"/>
                </a:solidFill>
                <a:latin typeface="Calibri"/>
                <a:sym typeface="Wingdings" panose="05000000000000000000" pitchFamily="2" charset="2"/>
              </a:rPr>
              <a:t>diversité des règles entre régimes génère de la complexité ; </a:t>
            </a:r>
          </a:p>
          <a:p>
            <a:pPr marL="0" marR="0" lvl="0" indent="0" algn="l" defTabSz="457200" rtl="0" eaLnBrk="0" fontAlgn="base" latinLnBrk="0" hangingPunct="0">
              <a:lnSpc>
                <a:spcPct val="100000"/>
              </a:lnSpc>
              <a:spcBef>
                <a:spcPct val="20000"/>
              </a:spcBef>
              <a:spcAft>
                <a:spcPct val="0"/>
              </a:spcAft>
              <a:buClrTx/>
              <a:buSzTx/>
              <a:buNone/>
              <a:tabLst/>
              <a:defRPr/>
            </a:pPr>
            <a:endParaRPr lang="fr-FR" sz="2000" dirty="0">
              <a:solidFill>
                <a:srgbClr val="00368B"/>
              </a:solidFill>
              <a:latin typeface="Calibri"/>
              <a:sym typeface="Wingdings" panose="05000000000000000000" pitchFamily="2" charset="2"/>
            </a:endParaRPr>
          </a:p>
          <a:p>
            <a:pPr marR="0" lvl="0" algn="l" defTabSz="457200" rtl="0" eaLnBrk="0" fontAlgn="base" latinLnBrk="0" hangingPunct="0">
              <a:lnSpc>
                <a:spcPct val="100000"/>
              </a:lnSpc>
              <a:spcBef>
                <a:spcPct val="20000"/>
              </a:spcBef>
              <a:spcAft>
                <a:spcPct val="0"/>
              </a:spcAft>
              <a:buClrTx/>
              <a:buSzTx/>
              <a:buFont typeface="Wingdings" panose="05000000000000000000" pitchFamily="2" charset="2"/>
              <a:buChar char="à"/>
              <a:tabLst/>
              <a:defRPr/>
            </a:pPr>
            <a:r>
              <a:rPr lang="fr-FR" sz="2000" b="1" dirty="0">
                <a:solidFill>
                  <a:srgbClr val="00368B"/>
                </a:solidFill>
                <a:latin typeface="Calibri"/>
                <a:sym typeface="Wingdings" panose="05000000000000000000" pitchFamily="2" charset="2"/>
              </a:rPr>
              <a:t>Renforcer l’équité entre les assurés </a:t>
            </a:r>
            <a:r>
              <a:rPr lang="fr-FR" sz="2000" dirty="0">
                <a:solidFill>
                  <a:srgbClr val="00368B"/>
                </a:solidFill>
                <a:latin typeface="Calibri"/>
                <a:sym typeface="Wingdings" panose="05000000000000000000" pitchFamily="2" charset="2"/>
              </a:rPr>
              <a:t>: une même situation constitue un obstacle à l’ouverture d’un dispositif dans un régime mais pas dans un autre. </a:t>
            </a: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Tx/>
              <a:buChar char="-"/>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Tree>
    <p:extLst>
      <p:ext uri="{BB962C8B-B14F-4D97-AF65-F5344CB8AC3E}">
        <p14:creationId xmlns:p14="http://schemas.microsoft.com/office/powerpoint/2010/main" val="1407382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461202"/>
            <a:ext cx="8027988" cy="727075"/>
          </a:xfrm>
        </p:spPr>
        <p:txBody>
          <a:bodyPr/>
          <a:lstStyle/>
          <a:p>
            <a:r>
              <a:rPr lang="fr-FR" sz="2400" dirty="0"/>
              <a:t>Comment harmoniser les droits familiaux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32</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Rectangle : coins arrondis 5">
            <a:extLst>
              <a:ext uri="{FF2B5EF4-FFF2-40B4-BE49-F238E27FC236}">
                <a16:creationId xmlns:a16="http://schemas.microsoft.com/office/drawing/2014/main" id="{590E5FE0-8D70-7613-93AA-63CAD8218EFF}"/>
              </a:ext>
            </a:extLst>
          </p:cNvPr>
          <p:cNvSpPr/>
          <p:nvPr/>
        </p:nvSpPr>
        <p:spPr>
          <a:xfrm>
            <a:off x="445434" y="1699623"/>
            <a:ext cx="8117457" cy="2078756"/>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742950" lvl="1" indent="-285750" algn="just">
              <a:buFont typeface="Wingdings" panose="05000000000000000000" pitchFamily="2" charset="2"/>
              <a:buChar char="Ø"/>
            </a:pPr>
            <a:r>
              <a:rPr lang="fr-FR" sz="1800" b="1" dirty="0">
                <a:solidFill>
                  <a:schemeClr val="bg1"/>
                </a:solidFill>
                <a:sym typeface="Wingdings" panose="05000000000000000000" pitchFamily="2" charset="2"/>
              </a:rPr>
              <a:t>Harmonisation des trimestres de MDA par rapport à l’existant </a:t>
            </a:r>
            <a:r>
              <a:rPr lang="fr-FR" sz="1800" dirty="0">
                <a:solidFill>
                  <a:schemeClr val="bg1"/>
                </a:solidFill>
                <a:sym typeface="Wingdings" panose="05000000000000000000" pitchFamily="2" charset="2"/>
              </a:rPr>
              <a:t>: </a:t>
            </a:r>
          </a:p>
          <a:p>
            <a:pPr marL="742950" lvl="1" indent="-285750" algn="just">
              <a:buFont typeface="Wingdings" panose="05000000000000000000" pitchFamily="2" charset="2"/>
              <a:buChar char="Ø"/>
            </a:pPr>
            <a:endParaRPr lang="fr-FR" sz="1400" dirty="0">
              <a:solidFill>
                <a:schemeClr val="bg1"/>
              </a:solidFill>
              <a:sym typeface="Wingdings" panose="05000000000000000000" pitchFamily="2" charset="2"/>
            </a:endParaRP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par le bas (2 trimestres), </a:t>
            </a: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par la médiane (4 trimestres) </a:t>
            </a: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par le haut (8 trimestres) </a:t>
            </a: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durées prises en compte pour la durée d’assurance et de service (coefficient de proratisation)</a:t>
            </a:r>
          </a:p>
        </p:txBody>
      </p:sp>
      <p:sp>
        <p:nvSpPr>
          <p:cNvPr id="7" name="Rectangle : coins arrondis 6">
            <a:extLst>
              <a:ext uri="{FF2B5EF4-FFF2-40B4-BE49-F238E27FC236}">
                <a16:creationId xmlns:a16="http://schemas.microsoft.com/office/drawing/2014/main" id="{E2C81579-7B8A-34EC-86AA-189EF8543EB2}"/>
              </a:ext>
            </a:extLst>
          </p:cNvPr>
          <p:cNvSpPr/>
          <p:nvPr/>
        </p:nvSpPr>
        <p:spPr>
          <a:xfrm>
            <a:off x="445434" y="4218316"/>
            <a:ext cx="8117457" cy="1061050"/>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742950" lvl="1" indent="-285750" algn="just">
              <a:buFont typeface="Wingdings" panose="05000000000000000000" pitchFamily="2" charset="2"/>
              <a:buChar char="Ø"/>
            </a:pPr>
            <a:r>
              <a:rPr lang="fr-FR" sz="1800" b="1" dirty="0">
                <a:solidFill>
                  <a:schemeClr val="bg1"/>
                </a:solidFill>
                <a:sym typeface="Wingdings" panose="05000000000000000000" pitchFamily="2" charset="2"/>
              </a:rPr>
              <a:t>Harmonisation des taux de majoration de pension </a:t>
            </a:r>
            <a:r>
              <a:rPr lang="fr-FR" sz="1800" dirty="0">
                <a:solidFill>
                  <a:schemeClr val="bg1"/>
                </a:solidFill>
                <a:sym typeface="Wingdings" panose="05000000000000000000" pitchFamily="2" charset="2"/>
              </a:rPr>
              <a:t>: </a:t>
            </a:r>
          </a:p>
          <a:p>
            <a:pPr marL="742950" lvl="1" indent="-285750" algn="just">
              <a:buFont typeface="Wingdings" panose="05000000000000000000" pitchFamily="2" charset="2"/>
              <a:buChar char="Ø"/>
            </a:pPr>
            <a:endParaRPr lang="fr-FR" sz="1400" dirty="0">
              <a:solidFill>
                <a:schemeClr val="bg1"/>
              </a:solidFill>
              <a:sym typeface="Wingdings" panose="05000000000000000000" pitchFamily="2" charset="2"/>
            </a:endParaRP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Unifiés à 10 % pour l’ensemble des parents de trois enfants et plus</a:t>
            </a:r>
          </a:p>
        </p:txBody>
      </p:sp>
    </p:spTree>
    <p:extLst>
      <p:ext uri="{BB962C8B-B14F-4D97-AF65-F5344CB8AC3E}">
        <p14:creationId xmlns:p14="http://schemas.microsoft.com/office/powerpoint/2010/main" val="30626633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31033"/>
            <a:ext cx="8027988" cy="727075"/>
          </a:xfrm>
        </p:spPr>
        <p:txBody>
          <a:bodyPr/>
          <a:lstStyle/>
          <a:p>
            <a:pPr algn="just"/>
            <a:r>
              <a:rPr lang="fr-FR" sz="2400" dirty="0"/>
              <a:t>Seule l’harmonisation à la hausse des MDA augmenterait les dépenses de droits directs</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33</a:t>
            </a:fld>
            <a:endParaRPr lang="en-US" dirty="0"/>
          </a:p>
        </p:txBody>
      </p:sp>
      <p:sp>
        <p:nvSpPr>
          <p:cNvPr id="8" name="Espace réservé du contenu 1"/>
          <p:cNvSpPr txBox="1">
            <a:spLocks/>
          </p:cNvSpPr>
          <p:nvPr/>
        </p:nvSpPr>
        <p:spPr>
          <a:xfrm>
            <a:off x="785004"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fr-FR" sz="1600" dirty="0">
              <a:solidFill>
                <a:srgbClr val="00368B"/>
              </a:solidFill>
              <a:sym typeface="Wingdings" panose="05000000000000000000" pitchFamily="2" charset="2"/>
            </a:endParaRPr>
          </a:p>
        </p:txBody>
      </p:sp>
      <p:sp>
        <p:nvSpPr>
          <p:cNvPr id="4" name="Rectangle 3"/>
          <p:cNvSpPr/>
          <p:nvPr/>
        </p:nvSpPr>
        <p:spPr>
          <a:xfrm>
            <a:off x="175901" y="1269187"/>
            <a:ext cx="7825228" cy="338554"/>
          </a:xfrm>
          <a:prstGeom prst="rect">
            <a:avLst/>
          </a:prstGeom>
        </p:spPr>
        <p:txBody>
          <a:bodyPr wrap="square">
            <a:spAutoFit/>
          </a:bodyPr>
          <a:lstStyle/>
          <a:p>
            <a:pPr algn="ctr">
              <a:spcAft>
                <a:spcPts val="0"/>
              </a:spcAft>
            </a:pPr>
            <a:r>
              <a:rPr lang="fr-FR" sz="1600" b="1" dirty="0">
                <a:solidFill>
                  <a:schemeClr val="tx1">
                    <a:lumMod val="65000"/>
                    <a:lumOff val="35000"/>
                  </a:schemeClr>
                </a:solidFill>
                <a:latin typeface="+mn-lt"/>
                <a:ea typeface="Times New Roman" panose="02020603050405020304" pitchFamily="18" charset="0"/>
              </a:rPr>
              <a:t>Écart de masse de prestations de droits directs tous régimes</a:t>
            </a:r>
            <a:endParaRPr lang="fr-FR" sz="1600" b="1" dirty="0">
              <a:solidFill>
                <a:schemeClr val="tx1">
                  <a:lumMod val="65000"/>
                  <a:lumOff val="35000"/>
                </a:schemeClr>
              </a:solidFill>
              <a:effectLst/>
              <a:latin typeface="+mn-lt"/>
              <a:ea typeface="Times New Roman" panose="02020603050405020304" pitchFamily="18" charset="0"/>
            </a:endParaRPr>
          </a:p>
        </p:txBody>
      </p:sp>
      <p:sp>
        <p:nvSpPr>
          <p:cNvPr id="9" name="Rectangle 8"/>
          <p:cNvSpPr/>
          <p:nvPr/>
        </p:nvSpPr>
        <p:spPr>
          <a:xfrm rot="16200000">
            <a:off x="-1040274" y="2453912"/>
            <a:ext cx="3546290" cy="246222"/>
          </a:xfrm>
          <a:prstGeom prst="rect">
            <a:avLst/>
          </a:prstGeom>
        </p:spPr>
        <p:txBody>
          <a:bodyPr wrap="square">
            <a:spAutoFit/>
          </a:bodyPr>
          <a:lstStyle/>
          <a:p>
            <a:r>
              <a:rPr lang="fr-FR" sz="1000" i="1" dirty="0"/>
              <a:t>Sources : Drees – modèle Trajectoire</a:t>
            </a:r>
          </a:p>
        </p:txBody>
      </p:sp>
      <p:sp>
        <p:nvSpPr>
          <p:cNvPr id="10" name="ZoneTexte 9">
            <a:extLst>
              <a:ext uri="{FF2B5EF4-FFF2-40B4-BE49-F238E27FC236}">
                <a16:creationId xmlns:a16="http://schemas.microsoft.com/office/drawing/2014/main" id="{DA86DE0F-4B5D-B59D-9CFE-528CBDACDCFD}"/>
              </a:ext>
            </a:extLst>
          </p:cNvPr>
          <p:cNvSpPr txBox="1"/>
          <p:nvPr/>
        </p:nvSpPr>
        <p:spPr>
          <a:xfrm>
            <a:off x="6709767" y="1665941"/>
            <a:ext cx="2260783" cy="938719"/>
          </a:xfrm>
          <a:prstGeom prst="rect">
            <a:avLst/>
          </a:prstGeom>
          <a:noFill/>
        </p:spPr>
        <p:txBody>
          <a:bodyPr wrap="square" rtlCol="0">
            <a:spAutoFit/>
          </a:bodyPr>
          <a:lstStyle/>
          <a:p>
            <a:r>
              <a:rPr lang="fr-FR" sz="1100" b="1" dirty="0">
                <a:solidFill>
                  <a:schemeClr val="accent1"/>
                </a:solidFill>
              </a:rPr>
              <a:t>≈  + 2,4 Mds d’euros </a:t>
            </a:r>
            <a:r>
              <a:rPr lang="fr-FR" sz="1100" dirty="0">
                <a:solidFill>
                  <a:schemeClr val="accent1"/>
                </a:solidFill>
              </a:rPr>
              <a:t>si les écarts de dépenses de 2070 étaient rapportés aux montants de dépenses de droit propre prévus en 2026 en l’absence d’harmonisation</a:t>
            </a:r>
          </a:p>
        </p:txBody>
      </p:sp>
      <p:sp>
        <p:nvSpPr>
          <p:cNvPr id="11" name="ZoneTexte 10">
            <a:extLst>
              <a:ext uri="{FF2B5EF4-FFF2-40B4-BE49-F238E27FC236}">
                <a16:creationId xmlns:a16="http://schemas.microsoft.com/office/drawing/2014/main" id="{3BE663CD-D362-6670-D0D6-21D3597C08BF}"/>
              </a:ext>
            </a:extLst>
          </p:cNvPr>
          <p:cNvSpPr txBox="1"/>
          <p:nvPr/>
        </p:nvSpPr>
        <p:spPr>
          <a:xfrm>
            <a:off x="7059010" y="2751608"/>
            <a:ext cx="1352119" cy="261610"/>
          </a:xfrm>
          <a:prstGeom prst="rect">
            <a:avLst/>
          </a:prstGeom>
          <a:noFill/>
        </p:spPr>
        <p:txBody>
          <a:bodyPr wrap="square" rtlCol="0">
            <a:spAutoFit/>
          </a:bodyPr>
          <a:lstStyle/>
          <a:p>
            <a:r>
              <a:rPr lang="fr-FR" sz="1100" b="1" dirty="0">
                <a:solidFill>
                  <a:schemeClr val="accent1"/>
                </a:solidFill>
              </a:rPr>
              <a:t>≈  - 0,4 Mds d’euros</a:t>
            </a:r>
            <a:endParaRPr lang="fr-FR" sz="1100" dirty="0">
              <a:solidFill>
                <a:schemeClr val="accent1"/>
              </a:solidFill>
            </a:endParaRPr>
          </a:p>
        </p:txBody>
      </p:sp>
      <p:sp>
        <p:nvSpPr>
          <p:cNvPr id="12" name="ZoneTexte 11">
            <a:extLst>
              <a:ext uri="{FF2B5EF4-FFF2-40B4-BE49-F238E27FC236}">
                <a16:creationId xmlns:a16="http://schemas.microsoft.com/office/drawing/2014/main" id="{9A3AA0D2-2089-3C07-664A-8BCD804E3278}"/>
              </a:ext>
            </a:extLst>
          </p:cNvPr>
          <p:cNvSpPr txBox="1"/>
          <p:nvPr/>
        </p:nvSpPr>
        <p:spPr>
          <a:xfrm>
            <a:off x="7006877" y="3322322"/>
            <a:ext cx="1352119" cy="261610"/>
          </a:xfrm>
          <a:prstGeom prst="rect">
            <a:avLst/>
          </a:prstGeom>
          <a:noFill/>
        </p:spPr>
        <p:txBody>
          <a:bodyPr wrap="square" rtlCol="0">
            <a:spAutoFit/>
          </a:bodyPr>
          <a:lstStyle/>
          <a:p>
            <a:r>
              <a:rPr lang="fr-FR" sz="1100" b="1" dirty="0">
                <a:solidFill>
                  <a:schemeClr val="accent1"/>
                </a:solidFill>
              </a:rPr>
              <a:t>≈  - 2,1 Mds d’euros</a:t>
            </a:r>
            <a:endParaRPr lang="fr-FR" sz="1100" dirty="0">
              <a:solidFill>
                <a:schemeClr val="accent1"/>
              </a:solidFill>
            </a:endParaRPr>
          </a:p>
        </p:txBody>
      </p:sp>
      <p:pic>
        <p:nvPicPr>
          <p:cNvPr id="17" name="Image 16">
            <a:extLst>
              <a:ext uri="{FF2B5EF4-FFF2-40B4-BE49-F238E27FC236}">
                <a16:creationId xmlns:a16="http://schemas.microsoft.com/office/drawing/2014/main" id="{0012F803-FE80-394F-A2E1-46C154D523A2}"/>
              </a:ext>
            </a:extLst>
          </p:cNvPr>
          <p:cNvPicPr>
            <a:picLocks noChangeAspect="1"/>
          </p:cNvPicPr>
          <p:nvPr/>
        </p:nvPicPr>
        <p:blipFill>
          <a:blip r:embed="rId3"/>
          <a:stretch>
            <a:fillRect/>
          </a:stretch>
        </p:blipFill>
        <p:spPr>
          <a:xfrm>
            <a:off x="1236677" y="1613426"/>
            <a:ext cx="5510498" cy="2740755"/>
          </a:xfrm>
          <a:prstGeom prst="rect">
            <a:avLst/>
          </a:prstGeom>
        </p:spPr>
      </p:pic>
      <p:graphicFrame>
        <p:nvGraphicFramePr>
          <p:cNvPr id="18" name="Tableau 17">
            <a:extLst>
              <a:ext uri="{FF2B5EF4-FFF2-40B4-BE49-F238E27FC236}">
                <a16:creationId xmlns:a16="http://schemas.microsoft.com/office/drawing/2014/main" id="{A2A83779-20B4-3224-2F3D-143E569CA16D}"/>
              </a:ext>
            </a:extLst>
          </p:cNvPr>
          <p:cNvGraphicFramePr>
            <a:graphicFrameLocks noGrp="1"/>
          </p:cNvGraphicFramePr>
          <p:nvPr>
            <p:extLst>
              <p:ext uri="{D42A27DB-BD31-4B8C-83A1-F6EECF244321}">
                <p14:modId xmlns:p14="http://schemas.microsoft.com/office/powerpoint/2010/main" val="2500223509"/>
              </p:ext>
            </p:extLst>
          </p:nvPr>
        </p:nvGraphicFramePr>
        <p:xfrm>
          <a:off x="1360969" y="4473908"/>
          <a:ext cx="6422063" cy="1937180"/>
        </p:xfrm>
        <a:graphic>
          <a:graphicData uri="http://schemas.openxmlformats.org/drawingml/2006/table">
            <a:tbl>
              <a:tblPr firstRow="1" bandRow="1">
                <a:tableStyleId>{5C22544A-7EE6-4342-B048-85BDC9FD1C3A}</a:tableStyleId>
              </a:tblPr>
              <a:tblGrid>
                <a:gridCol w="4154330">
                  <a:extLst>
                    <a:ext uri="{9D8B030D-6E8A-4147-A177-3AD203B41FA5}">
                      <a16:colId xmlns:a16="http://schemas.microsoft.com/office/drawing/2014/main" val="265213141"/>
                    </a:ext>
                  </a:extLst>
                </a:gridCol>
                <a:gridCol w="755911">
                  <a:extLst>
                    <a:ext uri="{9D8B030D-6E8A-4147-A177-3AD203B41FA5}">
                      <a16:colId xmlns:a16="http://schemas.microsoft.com/office/drawing/2014/main" val="708171965"/>
                    </a:ext>
                  </a:extLst>
                </a:gridCol>
                <a:gridCol w="755911">
                  <a:extLst>
                    <a:ext uri="{9D8B030D-6E8A-4147-A177-3AD203B41FA5}">
                      <a16:colId xmlns:a16="http://schemas.microsoft.com/office/drawing/2014/main" val="4122684957"/>
                    </a:ext>
                  </a:extLst>
                </a:gridCol>
                <a:gridCol w="755911">
                  <a:extLst>
                    <a:ext uri="{9D8B030D-6E8A-4147-A177-3AD203B41FA5}">
                      <a16:colId xmlns:a16="http://schemas.microsoft.com/office/drawing/2014/main" val="553309445"/>
                    </a:ext>
                  </a:extLst>
                </a:gridCol>
              </a:tblGrid>
              <a:tr h="276740">
                <a:tc>
                  <a:txBody>
                    <a:bodyPr/>
                    <a:lstStyle/>
                    <a:p>
                      <a:r>
                        <a:rPr lang="fr-FR" sz="1200" dirty="0">
                          <a:solidFill>
                            <a:schemeClr val="bg1"/>
                          </a:solidFill>
                        </a:rPr>
                        <a:t>Régime d’affiliation</a:t>
                      </a:r>
                    </a:p>
                  </a:txBody>
                  <a:tcPr/>
                </a:tc>
                <a:tc>
                  <a:txBody>
                    <a:bodyPr/>
                    <a:lstStyle/>
                    <a:p>
                      <a:pPr algn="ctr"/>
                      <a:r>
                        <a:rPr lang="fr-FR" sz="1200" dirty="0"/>
                        <a:t>8 T</a:t>
                      </a:r>
                    </a:p>
                  </a:txBody>
                  <a:tcPr/>
                </a:tc>
                <a:tc>
                  <a:txBody>
                    <a:bodyPr/>
                    <a:lstStyle/>
                    <a:p>
                      <a:pPr algn="ctr"/>
                      <a:r>
                        <a:rPr lang="fr-FR" sz="1200" dirty="0"/>
                        <a:t>4 T</a:t>
                      </a:r>
                    </a:p>
                  </a:txBody>
                  <a:tcPr/>
                </a:tc>
                <a:tc>
                  <a:txBody>
                    <a:bodyPr/>
                    <a:lstStyle/>
                    <a:p>
                      <a:pPr algn="ctr"/>
                      <a:r>
                        <a:rPr lang="fr-FR" sz="1200" dirty="0"/>
                        <a:t>2 T</a:t>
                      </a:r>
                    </a:p>
                  </a:txBody>
                  <a:tcPr/>
                </a:tc>
                <a:extLst>
                  <a:ext uri="{0D108BD9-81ED-4DB2-BD59-A6C34878D82A}">
                    <a16:rowId xmlns:a16="http://schemas.microsoft.com/office/drawing/2014/main" val="924154474"/>
                  </a:ext>
                </a:extLst>
              </a:tr>
              <a:tr h="276740">
                <a:tc>
                  <a:txBody>
                    <a:bodyPr/>
                    <a:lstStyle/>
                    <a:p>
                      <a:r>
                        <a:rPr lang="fr-FR" sz="1200" b="1" dirty="0"/>
                        <a:t>Ensemble</a:t>
                      </a:r>
                    </a:p>
                  </a:txBody>
                  <a:tcPr/>
                </a:tc>
                <a:tc>
                  <a:txBody>
                    <a:bodyPr/>
                    <a:lstStyle/>
                    <a:p>
                      <a:pPr algn="ctr"/>
                      <a:r>
                        <a:rPr lang="fr-FR" sz="1200" b="1" dirty="0"/>
                        <a:t>+0,6 % </a:t>
                      </a:r>
                    </a:p>
                  </a:txBody>
                  <a:tcPr/>
                </a:tc>
                <a:tc>
                  <a:txBody>
                    <a:bodyPr/>
                    <a:lstStyle/>
                    <a:p>
                      <a:pPr algn="ctr"/>
                      <a:r>
                        <a:rPr lang="fr-FR" sz="1200" b="1" dirty="0"/>
                        <a:t>-0,1 %</a:t>
                      </a:r>
                    </a:p>
                  </a:txBody>
                  <a:tcPr/>
                </a:tc>
                <a:tc>
                  <a:txBody>
                    <a:bodyPr/>
                    <a:lstStyle/>
                    <a:p>
                      <a:pPr algn="ctr"/>
                      <a:r>
                        <a:rPr lang="fr-FR" sz="1200" b="1" dirty="0"/>
                        <a:t>-0,6 %</a:t>
                      </a:r>
                    </a:p>
                  </a:txBody>
                  <a:tcPr/>
                </a:tc>
                <a:extLst>
                  <a:ext uri="{0D108BD9-81ED-4DB2-BD59-A6C34878D82A}">
                    <a16:rowId xmlns:a16="http://schemas.microsoft.com/office/drawing/2014/main" val="1729936221"/>
                  </a:ext>
                </a:extLst>
              </a:tr>
              <a:tr h="276740">
                <a:tc>
                  <a:txBody>
                    <a:bodyPr/>
                    <a:lstStyle/>
                    <a:p>
                      <a:r>
                        <a:rPr lang="fr-FR" sz="1200" dirty="0"/>
                        <a:t>Régime général</a:t>
                      </a:r>
                    </a:p>
                  </a:txBody>
                  <a:tcPr/>
                </a:tc>
                <a:tc>
                  <a:txBody>
                    <a:bodyPr/>
                    <a:lstStyle/>
                    <a:p>
                      <a:pPr algn="ctr"/>
                      <a:r>
                        <a:rPr lang="fr-FR" sz="1200" dirty="0"/>
                        <a:t>=</a:t>
                      </a:r>
                    </a:p>
                  </a:txBody>
                  <a:tcPr/>
                </a:tc>
                <a:tc>
                  <a:txBody>
                    <a:bodyPr/>
                    <a:lstStyle/>
                    <a:p>
                      <a:pPr algn="ctr"/>
                      <a:r>
                        <a:rPr lang="fr-FR" sz="1200" dirty="0"/>
                        <a:t>-</a:t>
                      </a:r>
                    </a:p>
                  </a:txBody>
                  <a:tcPr/>
                </a:tc>
                <a:tc>
                  <a:txBody>
                    <a:bodyPr/>
                    <a:lstStyle/>
                    <a:p>
                      <a:pPr algn="ctr"/>
                      <a:r>
                        <a:rPr lang="fr-FR" sz="1200" dirty="0"/>
                        <a:t>-</a:t>
                      </a:r>
                    </a:p>
                  </a:txBody>
                  <a:tcPr/>
                </a:tc>
                <a:extLst>
                  <a:ext uri="{0D108BD9-81ED-4DB2-BD59-A6C34878D82A}">
                    <a16:rowId xmlns:a16="http://schemas.microsoft.com/office/drawing/2014/main" val="1563041435"/>
                  </a:ext>
                </a:extLst>
              </a:tr>
              <a:tr h="276740">
                <a:tc>
                  <a:txBody>
                    <a:bodyPr/>
                    <a:lstStyle/>
                    <a:p>
                      <a:r>
                        <a:rPr lang="fr-FR" sz="1200" dirty="0" err="1"/>
                        <a:t>Agirc-Arrco</a:t>
                      </a:r>
                      <a:endParaRPr lang="fr-FR" sz="1200" dirty="0"/>
                    </a:p>
                  </a:txBody>
                  <a:tcPr/>
                </a:tc>
                <a:tc>
                  <a:txBody>
                    <a:bodyPr/>
                    <a:lstStyle/>
                    <a:p>
                      <a:pPr algn="ctr"/>
                      <a:r>
                        <a:rPr lang="fr-FR" sz="1200" b="0" dirty="0">
                          <a:solidFill>
                            <a:schemeClr val="tx1"/>
                          </a:solidFill>
                        </a:rPr>
                        <a:t>=</a:t>
                      </a:r>
                    </a:p>
                  </a:txBody>
                  <a:tcPr/>
                </a:tc>
                <a:tc>
                  <a:txBody>
                    <a:bodyPr/>
                    <a:lstStyle/>
                    <a:p>
                      <a:pPr algn="ctr"/>
                      <a:r>
                        <a:rPr lang="fr-FR" sz="1200" b="0" dirty="0">
                          <a:solidFill>
                            <a:schemeClr val="tx1"/>
                          </a:solidFill>
                        </a:rPr>
                        <a:t>-</a:t>
                      </a:r>
                    </a:p>
                  </a:txBody>
                  <a:tcPr/>
                </a:tc>
                <a:tc>
                  <a:txBody>
                    <a:bodyPr/>
                    <a:lstStyle/>
                    <a:p>
                      <a:pPr algn="ctr"/>
                      <a:r>
                        <a:rPr lang="fr-FR" sz="1200" b="0" dirty="0">
                          <a:solidFill>
                            <a:schemeClr val="tx1"/>
                          </a:solidFill>
                        </a:rPr>
                        <a:t>-</a:t>
                      </a:r>
                    </a:p>
                  </a:txBody>
                  <a:tcPr/>
                </a:tc>
                <a:extLst>
                  <a:ext uri="{0D108BD9-81ED-4DB2-BD59-A6C34878D82A}">
                    <a16:rowId xmlns:a16="http://schemas.microsoft.com/office/drawing/2014/main" val="3488503128"/>
                  </a:ext>
                </a:extLst>
              </a:tr>
              <a:tr h="276740">
                <a:tc>
                  <a:txBody>
                    <a:bodyPr/>
                    <a:lstStyle/>
                    <a:p>
                      <a:r>
                        <a:rPr lang="fr-FR" sz="1200" dirty="0"/>
                        <a:t>Fonction publique</a:t>
                      </a:r>
                    </a:p>
                  </a:txBody>
                  <a:tcPr/>
                </a:tc>
                <a:tc>
                  <a:txBody>
                    <a:bodyPr/>
                    <a:lstStyle/>
                    <a:p>
                      <a:pPr algn="ctr"/>
                      <a:r>
                        <a:rPr lang="fr-FR" sz="1200" dirty="0"/>
                        <a:t>+</a:t>
                      </a:r>
                    </a:p>
                  </a:txBody>
                  <a:tcPr/>
                </a:tc>
                <a:tc>
                  <a:txBody>
                    <a:bodyPr/>
                    <a:lstStyle/>
                    <a:p>
                      <a:pPr algn="ctr"/>
                      <a:r>
                        <a:rPr lang="fr-FR" sz="1200" dirty="0"/>
                        <a:t>+</a:t>
                      </a:r>
                    </a:p>
                  </a:txBody>
                  <a:tcPr/>
                </a:tc>
                <a:tc>
                  <a:txBody>
                    <a:bodyPr/>
                    <a:lstStyle/>
                    <a:p>
                      <a:pPr algn="ctr"/>
                      <a:r>
                        <a:rPr lang="fr-FR" sz="1200" dirty="0"/>
                        <a:t>+</a:t>
                      </a:r>
                    </a:p>
                  </a:txBody>
                  <a:tcPr/>
                </a:tc>
                <a:extLst>
                  <a:ext uri="{0D108BD9-81ED-4DB2-BD59-A6C34878D82A}">
                    <a16:rowId xmlns:a16="http://schemas.microsoft.com/office/drawing/2014/main" val="2471342668"/>
                  </a:ext>
                </a:extLst>
              </a:tr>
              <a:tr h="276740">
                <a:tc>
                  <a:txBody>
                    <a:bodyPr/>
                    <a:lstStyle/>
                    <a:p>
                      <a:r>
                        <a:rPr lang="fr-FR" sz="1200" dirty="0"/>
                        <a:t>Régimes spéciaux</a:t>
                      </a:r>
                    </a:p>
                  </a:txBody>
                  <a:tcPr/>
                </a:tc>
                <a:tc>
                  <a:txBody>
                    <a:bodyPr/>
                    <a:lstStyle/>
                    <a:p>
                      <a:pPr algn="ctr"/>
                      <a:r>
                        <a:rPr lang="fr-FR" sz="1200" dirty="0"/>
                        <a:t>+</a:t>
                      </a:r>
                    </a:p>
                  </a:txBody>
                  <a:tcPr/>
                </a:tc>
                <a:tc>
                  <a:txBody>
                    <a:bodyPr/>
                    <a:lstStyle/>
                    <a:p>
                      <a:pPr algn="ctr"/>
                      <a:r>
                        <a:rPr lang="fr-FR" sz="1200" dirty="0"/>
                        <a:t>+</a:t>
                      </a:r>
                    </a:p>
                  </a:txBody>
                  <a:tcPr/>
                </a:tc>
                <a:tc>
                  <a:txBody>
                    <a:bodyPr/>
                    <a:lstStyle/>
                    <a:p>
                      <a:pPr algn="ctr"/>
                      <a:r>
                        <a:rPr lang="fr-FR" sz="1200" dirty="0"/>
                        <a:t>+</a:t>
                      </a:r>
                    </a:p>
                  </a:txBody>
                  <a:tcPr/>
                </a:tc>
                <a:extLst>
                  <a:ext uri="{0D108BD9-81ED-4DB2-BD59-A6C34878D82A}">
                    <a16:rowId xmlns:a16="http://schemas.microsoft.com/office/drawing/2014/main" val="71867366"/>
                  </a:ext>
                </a:extLst>
              </a:tr>
              <a:tr h="276740">
                <a:tc>
                  <a:txBody>
                    <a:bodyPr/>
                    <a:lstStyle/>
                    <a:p>
                      <a:r>
                        <a:rPr lang="fr-FR" sz="1200" dirty="0"/>
                        <a:t>Libéraux</a:t>
                      </a:r>
                    </a:p>
                  </a:txBody>
                  <a:tcPr/>
                </a:tc>
                <a:tc>
                  <a:txBody>
                    <a:bodyPr/>
                    <a:lstStyle/>
                    <a:p>
                      <a:pPr algn="ctr"/>
                      <a:r>
                        <a:rPr lang="fr-FR" sz="1200" dirty="0"/>
                        <a:t>=</a:t>
                      </a:r>
                    </a:p>
                  </a:txBody>
                  <a:tcPr/>
                </a:tc>
                <a:tc>
                  <a:txBody>
                    <a:bodyPr/>
                    <a:lstStyle/>
                    <a:p>
                      <a:pPr algn="ctr"/>
                      <a:r>
                        <a:rPr lang="fr-FR" sz="1200" dirty="0"/>
                        <a:t>-</a:t>
                      </a:r>
                    </a:p>
                  </a:txBody>
                  <a:tcPr/>
                </a:tc>
                <a:tc>
                  <a:txBody>
                    <a:bodyPr/>
                    <a:lstStyle/>
                    <a:p>
                      <a:pPr algn="ctr"/>
                      <a:r>
                        <a:rPr lang="fr-FR" sz="1200" dirty="0"/>
                        <a:t>-</a:t>
                      </a:r>
                    </a:p>
                  </a:txBody>
                  <a:tcPr/>
                </a:tc>
                <a:extLst>
                  <a:ext uri="{0D108BD9-81ED-4DB2-BD59-A6C34878D82A}">
                    <a16:rowId xmlns:a16="http://schemas.microsoft.com/office/drawing/2014/main" val="4194757837"/>
                  </a:ext>
                </a:extLst>
              </a:tr>
            </a:tbl>
          </a:graphicData>
        </a:graphic>
      </p:graphicFrame>
    </p:spTree>
    <p:extLst>
      <p:ext uri="{BB962C8B-B14F-4D97-AF65-F5344CB8AC3E}">
        <p14:creationId xmlns:p14="http://schemas.microsoft.com/office/powerpoint/2010/main" val="25915011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675994"/>
            <a:ext cx="8027988" cy="727075"/>
          </a:xfrm>
        </p:spPr>
        <p:txBody>
          <a:bodyPr/>
          <a:lstStyle/>
          <a:p>
            <a:pPr algn="just"/>
            <a:r>
              <a:rPr lang="fr-FR" sz="2400" dirty="0"/>
              <a:t>L’harmonisation du taux de majoration pour 3 enfants et plus à 10 % aurait très peu d’effets sur les dépenses de droits directs</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34</a:t>
            </a:fld>
            <a:endParaRPr lang="en-US" dirty="0"/>
          </a:p>
        </p:txBody>
      </p:sp>
      <p:sp>
        <p:nvSpPr>
          <p:cNvPr id="8" name="Espace réservé du contenu 1"/>
          <p:cNvSpPr txBox="1">
            <a:spLocks/>
          </p:cNvSpPr>
          <p:nvPr/>
        </p:nvSpPr>
        <p:spPr>
          <a:xfrm>
            <a:off x="785004"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fr-FR" sz="1600" dirty="0">
              <a:solidFill>
                <a:srgbClr val="00368B"/>
              </a:solidFill>
              <a:sym typeface="Wingdings" panose="05000000000000000000" pitchFamily="2" charset="2"/>
            </a:endParaRPr>
          </a:p>
        </p:txBody>
      </p:sp>
      <p:sp>
        <p:nvSpPr>
          <p:cNvPr id="9" name="Rectangle 8"/>
          <p:cNvSpPr/>
          <p:nvPr/>
        </p:nvSpPr>
        <p:spPr>
          <a:xfrm>
            <a:off x="797011" y="4585945"/>
            <a:ext cx="5910335" cy="246221"/>
          </a:xfrm>
          <a:prstGeom prst="rect">
            <a:avLst/>
          </a:prstGeom>
        </p:spPr>
        <p:txBody>
          <a:bodyPr wrap="square">
            <a:spAutoFit/>
          </a:bodyPr>
          <a:lstStyle/>
          <a:p>
            <a:r>
              <a:rPr lang="fr-FR" sz="1000" i="1" dirty="0"/>
              <a:t>Sources : Drees – modèle Trajectoire</a:t>
            </a:r>
          </a:p>
        </p:txBody>
      </p:sp>
      <p:sp>
        <p:nvSpPr>
          <p:cNvPr id="7" name="Espace réservé du texte 2">
            <a:extLst>
              <a:ext uri="{FF2B5EF4-FFF2-40B4-BE49-F238E27FC236}">
                <a16:creationId xmlns:a16="http://schemas.microsoft.com/office/drawing/2014/main" id="{727B0C3E-A495-4C8D-B872-CE47C6A5A2CD}"/>
              </a:ext>
            </a:extLst>
          </p:cNvPr>
          <p:cNvSpPr txBox="1">
            <a:spLocks/>
          </p:cNvSpPr>
          <p:nvPr/>
        </p:nvSpPr>
        <p:spPr>
          <a:xfrm>
            <a:off x="785004" y="1621453"/>
            <a:ext cx="6258117"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ctr" defTabSz="457200" rtl="0" eaLnBrk="0" fontAlgn="base" latinLnBrk="0" hangingPunct="0">
              <a:lnSpc>
                <a:spcPct val="100000"/>
              </a:lnSpc>
              <a:spcBef>
                <a:spcPct val="20000"/>
              </a:spcBef>
              <a:spcAft>
                <a:spcPct val="0"/>
              </a:spcAft>
              <a:buClrTx/>
              <a:buSzTx/>
              <a:buFont typeface="Arial" charset="0"/>
              <a:buNone/>
              <a:tabLst/>
              <a:defRPr/>
            </a:pPr>
            <a:r>
              <a:rPr lang="fr-FR" sz="1600" b="1" dirty="0">
                <a:solidFill>
                  <a:schemeClr val="tx1">
                    <a:lumMod val="65000"/>
                    <a:lumOff val="35000"/>
                  </a:schemeClr>
                </a:solidFill>
                <a:cs typeface="Arial" charset="0"/>
              </a:rPr>
              <a:t>Écart</a:t>
            </a:r>
            <a:r>
              <a:rPr kumimoji="0" lang="fr-FR" sz="1800" b="1" i="0" u="none" strike="noStrike" kern="1200" cap="none" spc="0" normalizeH="0" baseline="0" noProof="0" dirty="0">
                <a:ln>
                  <a:noFill/>
                </a:ln>
                <a:solidFill>
                  <a:prstClr val="black"/>
                </a:solidFill>
                <a:effectLst/>
                <a:uLnTx/>
                <a:uFillTx/>
                <a:latin typeface="Calibri"/>
              </a:rPr>
              <a:t> </a:t>
            </a:r>
            <a:r>
              <a:rPr lang="fr-FR" sz="1600" b="1" dirty="0">
                <a:solidFill>
                  <a:schemeClr val="tx1">
                    <a:lumMod val="65000"/>
                    <a:lumOff val="35000"/>
                  </a:schemeClr>
                </a:solidFill>
                <a:cs typeface="Arial" charset="0"/>
              </a:rPr>
              <a:t>de dépenses de droits directs en 2070</a:t>
            </a:r>
          </a:p>
        </p:txBody>
      </p:sp>
      <p:graphicFrame>
        <p:nvGraphicFramePr>
          <p:cNvPr id="10" name="Tableau 9">
            <a:extLst>
              <a:ext uri="{FF2B5EF4-FFF2-40B4-BE49-F238E27FC236}">
                <a16:creationId xmlns:a16="http://schemas.microsoft.com/office/drawing/2014/main" id="{D5E9477C-C592-014A-4F71-80C5293DA1D0}"/>
              </a:ext>
            </a:extLst>
          </p:cNvPr>
          <p:cNvGraphicFramePr>
            <a:graphicFrameLocks noGrp="1"/>
          </p:cNvGraphicFramePr>
          <p:nvPr>
            <p:extLst>
              <p:ext uri="{D42A27DB-BD31-4B8C-83A1-F6EECF244321}">
                <p14:modId xmlns:p14="http://schemas.microsoft.com/office/powerpoint/2010/main" val="998342508"/>
              </p:ext>
            </p:extLst>
          </p:nvPr>
        </p:nvGraphicFramePr>
        <p:xfrm>
          <a:off x="797011" y="2099955"/>
          <a:ext cx="5999018" cy="2468880"/>
        </p:xfrm>
        <a:graphic>
          <a:graphicData uri="http://schemas.openxmlformats.org/drawingml/2006/table">
            <a:tbl>
              <a:tblPr firstRow="1" bandRow="1">
                <a:tableStyleId>{5C22544A-7EE6-4342-B048-85BDC9FD1C3A}</a:tableStyleId>
              </a:tblPr>
              <a:tblGrid>
                <a:gridCol w="3880670">
                  <a:extLst>
                    <a:ext uri="{9D8B030D-6E8A-4147-A177-3AD203B41FA5}">
                      <a16:colId xmlns:a16="http://schemas.microsoft.com/office/drawing/2014/main" val="265213141"/>
                    </a:ext>
                  </a:extLst>
                </a:gridCol>
                <a:gridCol w="2118348">
                  <a:extLst>
                    <a:ext uri="{9D8B030D-6E8A-4147-A177-3AD203B41FA5}">
                      <a16:colId xmlns:a16="http://schemas.microsoft.com/office/drawing/2014/main" val="708171965"/>
                    </a:ext>
                  </a:extLst>
                </a:gridCol>
              </a:tblGrid>
              <a:tr h="312529">
                <a:tc>
                  <a:txBody>
                    <a:bodyPr/>
                    <a:lstStyle/>
                    <a:p>
                      <a:r>
                        <a:rPr lang="fr-FR" sz="1700" dirty="0">
                          <a:solidFill>
                            <a:schemeClr val="bg1"/>
                          </a:solidFill>
                        </a:rPr>
                        <a:t>Régime d’affiliation</a:t>
                      </a:r>
                    </a:p>
                  </a:txBody>
                  <a:tcPr/>
                </a:tc>
                <a:tc>
                  <a:txBody>
                    <a:bodyPr/>
                    <a:lstStyle/>
                    <a:p>
                      <a:pPr algn="ctr"/>
                      <a:r>
                        <a:rPr lang="fr-FR" sz="1700" dirty="0"/>
                        <a:t>Masses</a:t>
                      </a:r>
                    </a:p>
                  </a:txBody>
                  <a:tcPr/>
                </a:tc>
                <a:extLst>
                  <a:ext uri="{0D108BD9-81ED-4DB2-BD59-A6C34878D82A}">
                    <a16:rowId xmlns:a16="http://schemas.microsoft.com/office/drawing/2014/main" val="924154474"/>
                  </a:ext>
                </a:extLst>
              </a:tr>
              <a:tr h="312529">
                <a:tc>
                  <a:txBody>
                    <a:bodyPr/>
                    <a:lstStyle/>
                    <a:p>
                      <a:r>
                        <a:rPr lang="fr-FR" sz="1700" b="1" dirty="0"/>
                        <a:t>Ensemble</a:t>
                      </a:r>
                    </a:p>
                  </a:txBody>
                  <a:tcPr/>
                </a:tc>
                <a:tc>
                  <a:txBody>
                    <a:bodyPr/>
                    <a:lstStyle/>
                    <a:p>
                      <a:pPr algn="ctr"/>
                      <a:r>
                        <a:rPr lang="fr-FR" sz="1700" b="1" dirty="0"/>
                        <a:t> + 0,02 %</a:t>
                      </a:r>
                    </a:p>
                  </a:txBody>
                  <a:tcPr/>
                </a:tc>
                <a:extLst>
                  <a:ext uri="{0D108BD9-81ED-4DB2-BD59-A6C34878D82A}">
                    <a16:rowId xmlns:a16="http://schemas.microsoft.com/office/drawing/2014/main" val="1729936221"/>
                  </a:ext>
                </a:extLst>
              </a:tr>
              <a:tr h="312529">
                <a:tc>
                  <a:txBody>
                    <a:bodyPr/>
                    <a:lstStyle/>
                    <a:p>
                      <a:r>
                        <a:rPr lang="fr-FR" sz="1700" dirty="0"/>
                        <a:t>Régime général</a:t>
                      </a:r>
                    </a:p>
                  </a:txBody>
                  <a:tcPr/>
                </a:tc>
                <a:tc>
                  <a:txBody>
                    <a:bodyPr/>
                    <a:lstStyle/>
                    <a:p>
                      <a:pPr algn="ctr"/>
                      <a:r>
                        <a:rPr lang="fr-FR" sz="1700" dirty="0"/>
                        <a:t>=</a:t>
                      </a:r>
                    </a:p>
                  </a:txBody>
                  <a:tcPr/>
                </a:tc>
                <a:extLst>
                  <a:ext uri="{0D108BD9-81ED-4DB2-BD59-A6C34878D82A}">
                    <a16:rowId xmlns:a16="http://schemas.microsoft.com/office/drawing/2014/main" val="1563041435"/>
                  </a:ext>
                </a:extLst>
              </a:tr>
              <a:tr h="312529">
                <a:tc>
                  <a:txBody>
                    <a:bodyPr/>
                    <a:lstStyle/>
                    <a:p>
                      <a:r>
                        <a:rPr lang="fr-FR" sz="1700" dirty="0" err="1"/>
                        <a:t>Agirc-Arrco</a:t>
                      </a:r>
                      <a:endParaRPr lang="fr-FR" sz="1700" dirty="0"/>
                    </a:p>
                  </a:txBody>
                  <a:tcPr/>
                </a:tc>
                <a:tc>
                  <a:txBody>
                    <a:bodyPr/>
                    <a:lstStyle/>
                    <a:p>
                      <a:pPr algn="ctr"/>
                      <a:r>
                        <a:rPr lang="fr-FR" sz="1800" b="0" dirty="0">
                          <a:solidFill>
                            <a:schemeClr val="tx1"/>
                          </a:solidFill>
                        </a:rPr>
                        <a:t>≈</a:t>
                      </a:r>
                      <a:endParaRPr lang="fr-FR" sz="1700" b="0" dirty="0">
                        <a:solidFill>
                          <a:schemeClr val="tx1"/>
                        </a:solidFill>
                      </a:endParaRPr>
                    </a:p>
                  </a:txBody>
                  <a:tcPr/>
                </a:tc>
                <a:extLst>
                  <a:ext uri="{0D108BD9-81ED-4DB2-BD59-A6C34878D82A}">
                    <a16:rowId xmlns:a16="http://schemas.microsoft.com/office/drawing/2014/main" val="3488503128"/>
                  </a:ext>
                </a:extLst>
              </a:tr>
              <a:tr h="312529">
                <a:tc>
                  <a:txBody>
                    <a:bodyPr/>
                    <a:lstStyle/>
                    <a:p>
                      <a:r>
                        <a:rPr lang="fr-FR" sz="1700" dirty="0"/>
                        <a:t>Fonction publique</a:t>
                      </a:r>
                    </a:p>
                  </a:txBody>
                  <a:tcPr/>
                </a:tc>
                <a:tc>
                  <a:txBody>
                    <a:bodyPr/>
                    <a:lstStyle/>
                    <a:p>
                      <a:pPr algn="ctr"/>
                      <a:endParaRPr lang="fr-FR" sz="1700" dirty="0"/>
                    </a:p>
                  </a:txBody>
                  <a:tcPr/>
                </a:tc>
                <a:extLst>
                  <a:ext uri="{0D108BD9-81ED-4DB2-BD59-A6C34878D82A}">
                    <a16:rowId xmlns:a16="http://schemas.microsoft.com/office/drawing/2014/main" val="2471342668"/>
                  </a:ext>
                </a:extLst>
              </a:tr>
              <a:tr h="312529">
                <a:tc>
                  <a:txBody>
                    <a:bodyPr/>
                    <a:lstStyle/>
                    <a:p>
                      <a:r>
                        <a:rPr lang="fr-FR" sz="1700" dirty="0"/>
                        <a:t>Régimes spéciaux</a:t>
                      </a:r>
                    </a:p>
                  </a:txBody>
                  <a:tcPr/>
                </a:tc>
                <a:tc>
                  <a:txBody>
                    <a:bodyPr/>
                    <a:lstStyle/>
                    <a:p>
                      <a:pPr algn="ctr"/>
                      <a:endParaRPr lang="fr-FR" sz="1700" dirty="0"/>
                    </a:p>
                  </a:txBody>
                  <a:tcPr/>
                </a:tc>
                <a:extLst>
                  <a:ext uri="{0D108BD9-81ED-4DB2-BD59-A6C34878D82A}">
                    <a16:rowId xmlns:a16="http://schemas.microsoft.com/office/drawing/2014/main" val="71867366"/>
                  </a:ext>
                </a:extLst>
              </a:tr>
              <a:tr h="312529">
                <a:tc>
                  <a:txBody>
                    <a:bodyPr/>
                    <a:lstStyle/>
                    <a:p>
                      <a:r>
                        <a:rPr lang="fr-FR" sz="1700" dirty="0"/>
                        <a:t>Libéraux</a:t>
                      </a:r>
                    </a:p>
                  </a:txBody>
                  <a:tcPr/>
                </a:tc>
                <a:tc>
                  <a:txBody>
                    <a:bodyPr/>
                    <a:lstStyle/>
                    <a:p>
                      <a:pPr algn="ctr"/>
                      <a:endParaRPr lang="fr-FR" sz="1700" dirty="0"/>
                    </a:p>
                  </a:txBody>
                  <a:tcPr/>
                </a:tc>
                <a:extLst>
                  <a:ext uri="{0D108BD9-81ED-4DB2-BD59-A6C34878D82A}">
                    <a16:rowId xmlns:a16="http://schemas.microsoft.com/office/drawing/2014/main" val="4194757837"/>
                  </a:ext>
                </a:extLst>
              </a:tr>
            </a:tbl>
          </a:graphicData>
        </a:graphic>
      </p:graphicFrame>
      <p:sp>
        <p:nvSpPr>
          <p:cNvPr id="11" name="Espace réservé du texte 2">
            <a:extLst>
              <a:ext uri="{FF2B5EF4-FFF2-40B4-BE49-F238E27FC236}">
                <a16:creationId xmlns:a16="http://schemas.microsoft.com/office/drawing/2014/main" id="{6D1F86F8-A91B-A534-53A1-74AA4B735B9C}"/>
              </a:ext>
            </a:extLst>
          </p:cNvPr>
          <p:cNvSpPr txBox="1">
            <a:spLocks/>
          </p:cNvSpPr>
          <p:nvPr/>
        </p:nvSpPr>
        <p:spPr>
          <a:xfrm>
            <a:off x="223250" y="4821017"/>
            <a:ext cx="8843197" cy="13366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Font typeface="Arial" panose="020B0604020202020204" pitchFamily="34" charset="0"/>
              <a:buChar char="•"/>
            </a:pPr>
            <a:r>
              <a:rPr lang="fr-FR" sz="1600" b="1" dirty="0">
                <a:solidFill>
                  <a:srgbClr val="00368B"/>
                </a:solidFill>
              </a:rPr>
              <a:t>Les masses de prestation de droits directs seraient marginalement plus élevées</a:t>
            </a:r>
            <a:r>
              <a:rPr lang="fr-FR" sz="1600" dirty="0">
                <a:solidFill>
                  <a:srgbClr val="00368B"/>
                </a:solidFill>
              </a:rPr>
              <a:t>: + 0,02 % à l’horizon 2070</a:t>
            </a:r>
          </a:p>
          <a:p>
            <a:pPr algn="just">
              <a:buFont typeface="Arial" panose="020B0604020202020204" pitchFamily="34" charset="0"/>
              <a:buChar char="•"/>
            </a:pPr>
            <a:r>
              <a:rPr lang="fr-FR" sz="1600" dirty="0">
                <a:solidFill>
                  <a:srgbClr val="00368B"/>
                </a:solidFill>
              </a:rPr>
              <a:t>Les masses de prestation des régimes des libéraux, indépendants et exploitants agricoles seraient plus élevées et celles des régimes de la fonction publique, des régimes spéciaux et de l’Ircantec plus faibles</a:t>
            </a:r>
            <a:endParaRPr lang="fr-FR" sz="1800" dirty="0">
              <a:solidFill>
                <a:srgbClr val="00368B"/>
              </a:solidFill>
            </a:endParaRPr>
          </a:p>
        </p:txBody>
      </p:sp>
      <p:sp>
        <p:nvSpPr>
          <p:cNvPr id="14" name="Accolade fermante 13">
            <a:extLst>
              <a:ext uri="{FF2B5EF4-FFF2-40B4-BE49-F238E27FC236}">
                <a16:creationId xmlns:a16="http://schemas.microsoft.com/office/drawing/2014/main" id="{A544D745-32A9-66BF-F190-AF4959785400}"/>
              </a:ext>
            </a:extLst>
          </p:cNvPr>
          <p:cNvSpPr/>
          <p:nvPr/>
        </p:nvSpPr>
        <p:spPr>
          <a:xfrm>
            <a:off x="6796030" y="3493697"/>
            <a:ext cx="105090" cy="698505"/>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5" name="ZoneTexte 14">
            <a:extLst>
              <a:ext uri="{FF2B5EF4-FFF2-40B4-BE49-F238E27FC236}">
                <a16:creationId xmlns:a16="http://schemas.microsoft.com/office/drawing/2014/main" id="{3C5BEB15-D6FA-4AC9-289F-6F9CA08FC01F}"/>
              </a:ext>
            </a:extLst>
          </p:cNvPr>
          <p:cNvSpPr txBox="1"/>
          <p:nvPr/>
        </p:nvSpPr>
        <p:spPr>
          <a:xfrm>
            <a:off x="6858793" y="3542600"/>
            <a:ext cx="2260783" cy="600164"/>
          </a:xfrm>
          <a:prstGeom prst="rect">
            <a:avLst/>
          </a:prstGeom>
          <a:noFill/>
        </p:spPr>
        <p:txBody>
          <a:bodyPr wrap="square" rtlCol="0">
            <a:spAutoFit/>
          </a:bodyPr>
          <a:lstStyle/>
          <a:p>
            <a:r>
              <a:rPr lang="fr-FR" sz="1100" dirty="0">
                <a:solidFill>
                  <a:schemeClr val="accent1"/>
                </a:solidFill>
              </a:rPr>
              <a:t>Perte de la majoration de 5 % par enfant supplémentaire au-delà du troisième</a:t>
            </a:r>
          </a:p>
        </p:txBody>
      </p:sp>
      <p:cxnSp>
        <p:nvCxnSpPr>
          <p:cNvPr id="17" name="Connecteur droit avec flèche 16">
            <a:extLst>
              <a:ext uri="{FF2B5EF4-FFF2-40B4-BE49-F238E27FC236}">
                <a16:creationId xmlns:a16="http://schemas.microsoft.com/office/drawing/2014/main" id="{59E80D6F-D09A-485A-E47D-0E6F28566676}"/>
              </a:ext>
            </a:extLst>
          </p:cNvPr>
          <p:cNvCxnSpPr>
            <a:cxnSpLocks/>
          </p:cNvCxnSpPr>
          <p:nvPr/>
        </p:nvCxnSpPr>
        <p:spPr>
          <a:xfrm>
            <a:off x="5636675" y="3557851"/>
            <a:ext cx="310169" cy="26175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0" name="Connecteur droit avec flèche 19">
            <a:extLst>
              <a:ext uri="{FF2B5EF4-FFF2-40B4-BE49-F238E27FC236}">
                <a16:creationId xmlns:a16="http://schemas.microsoft.com/office/drawing/2014/main" id="{9DD4750C-3772-F3E5-D84C-2AA4C97C9D68}"/>
              </a:ext>
            </a:extLst>
          </p:cNvPr>
          <p:cNvCxnSpPr>
            <a:cxnSpLocks/>
          </p:cNvCxnSpPr>
          <p:nvPr/>
        </p:nvCxnSpPr>
        <p:spPr>
          <a:xfrm flipV="1">
            <a:off x="5675151" y="4226953"/>
            <a:ext cx="277062" cy="3117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Connecteur droit avec flèche 23">
            <a:extLst>
              <a:ext uri="{FF2B5EF4-FFF2-40B4-BE49-F238E27FC236}">
                <a16:creationId xmlns:a16="http://schemas.microsoft.com/office/drawing/2014/main" id="{11BC2429-D180-562D-DDC6-840B594EFA1D}"/>
              </a:ext>
            </a:extLst>
          </p:cNvPr>
          <p:cNvCxnSpPr>
            <a:cxnSpLocks/>
          </p:cNvCxnSpPr>
          <p:nvPr/>
        </p:nvCxnSpPr>
        <p:spPr>
          <a:xfrm>
            <a:off x="5633990" y="3881652"/>
            <a:ext cx="310169" cy="26175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ZoneTexte 24">
            <a:extLst>
              <a:ext uri="{FF2B5EF4-FFF2-40B4-BE49-F238E27FC236}">
                <a16:creationId xmlns:a16="http://schemas.microsoft.com/office/drawing/2014/main" id="{BA1F8E1D-7DD6-8E94-BA4E-FEA12BAB8C6E}"/>
              </a:ext>
            </a:extLst>
          </p:cNvPr>
          <p:cNvSpPr txBox="1"/>
          <p:nvPr/>
        </p:nvSpPr>
        <p:spPr>
          <a:xfrm>
            <a:off x="6865333" y="4188503"/>
            <a:ext cx="2260783" cy="600164"/>
          </a:xfrm>
          <a:prstGeom prst="rect">
            <a:avLst/>
          </a:prstGeom>
          <a:noFill/>
        </p:spPr>
        <p:txBody>
          <a:bodyPr wrap="square" rtlCol="0">
            <a:spAutoFit/>
          </a:bodyPr>
          <a:lstStyle/>
          <a:p>
            <a:r>
              <a:rPr lang="fr-FR" sz="1100" dirty="0">
                <a:solidFill>
                  <a:schemeClr val="accent1"/>
                </a:solidFill>
              </a:rPr>
              <a:t>Pas de majoration de pension pour 3 enfants et plus actuellement en vigueur dans les complémentaires</a:t>
            </a:r>
          </a:p>
        </p:txBody>
      </p:sp>
    </p:spTree>
    <p:extLst>
      <p:ext uri="{BB962C8B-B14F-4D97-AF65-F5344CB8AC3E}">
        <p14:creationId xmlns:p14="http://schemas.microsoft.com/office/powerpoint/2010/main" val="2055627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5740" y="491315"/>
            <a:ext cx="8027988" cy="727075"/>
          </a:xfrm>
        </p:spPr>
        <p:txBody>
          <a:bodyPr/>
          <a:lstStyle/>
          <a:p>
            <a:r>
              <a:rPr lang="fr-FR" sz="2400" dirty="0"/>
              <a:t>Les principaux résultats des pistes d’harmonisation des droits familiaux</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35</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7" name="Rectangle : coins arrondis 6">
            <a:extLst>
              <a:ext uri="{FF2B5EF4-FFF2-40B4-BE49-F238E27FC236}">
                <a16:creationId xmlns:a16="http://schemas.microsoft.com/office/drawing/2014/main" id="{A55A4B91-1A1E-E924-3522-9185A542EA42}"/>
              </a:ext>
            </a:extLst>
          </p:cNvPr>
          <p:cNvSpPr/>
          <p:nvPr/>
        </p:nvSpPr>
        <p:spPr>
          <a:xfrm>
            <a:off x="152137" y="1552970"/>
            <a:ext cx="2754966" cy="1233363"/>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fr-FR" sz="1800" b="1" dirty="0">
                <a:solidFill>
                  <a:schemeClr val="bg1"/>
                </a:solidFill>
                <a:sym typeface="Wingdings" panose="05000000000000000000" pitchFamily="2" charset="2"/>
              </a:rPr>
              <a:t>Harmonisation des trimestres de MDA</a:t>
            </a:r>
            <a:endParaRPr lang="fr-FR" sz="1400" dirty="0">
              <a:solidFill>
                <a:schemeClr val="bg1"/>
              </a:solidFill>
              <a:sym typeface="Wingdings" panose="05000000000000000000" pitchFamily="2" charset="2"/>
            </a:endParaRPr>
          </a:p>
        </p:txBody>
      </p:sp>
      <p:sp>
        <p:nvSpPr>
          <p:cNvPr id="15" name="Espace réservé du texte 2">
            <a:extLst>
              <a:ext uri="{FF2B5EF4-FFF2-40B4-BE49-F238E27FC236}">
                <a16:creationId xmlns:a16="http://schemas.microsoft.com/office/drawing/2014/main" id="{28A2AC46-BCA7-AB59-2935-23FDFE1BAB9E}"/>
              </a:ext>
            </a:extLst>
          </p:cNvPr>
          <p:cNvSpPr>
            <a:spLocks noGrp="1"/>
          </p:cNvSpPr>
          <p:nvPr>
            <p:ph type="body" idx="1"/>
          </p:nvPr>
        </p:nvSpPr>
        <p:spPr>
          <a:xfrm>
            <a:off x="3383886" y="1518458"/>
            <a:ext cx="5706026" cy="1543913"/>
          </a:xfrm>
        </p:spPr>
        <p:txBody>
          <a:bodyPr/>
          <a:lstStyle/>
          <a:p>
            <a:pPr algn="just">
              <a:buFont typeface="Arial" panose="020B0604020202020204" pitchFamily="34" charset="0"/>
              <a:buChar char="•"/>
            </a:pPr>
            <a:r>
              <a:rPr lang="fr-FR" sz="1800" dirty="0">
                <a:solidFill>
                  <a:srgbClr val="00368B"/>
                </a:solidFill>
              </a:rPr>
              <a:t>Les trois scénarios seraient favorables aux </a:t>
            </a:r>
            <a:r>
              <a:rPr lang="fr-FR" sz="1800" b="1" dirty="0">
                <a:solidFill>
                  <a:srgbClr val="00368B"/>
                </a:solidFill>
              </a:rPr>
              <a:t>mères fonctionnaires (prise en compte des trimestres dans la durée de service)</a:t>
            </a:r>
            <a:r>
              <a:rPr lang="fr-FR" sz="1800" dirty="0">
                <a:solidFill>
                  <a:srgbClr val="00368B"/>
                </a:solidFill>
              </a:rPr>
              <a:t>, situation inchangée ou détériorée pour les mères du RG et des régimes alignés </a:t>
            </a:r>
            <a:endParaRPr lang="fr-FR" sz="1800" b="1" dirty="0">
              <a:solidFill>
                <a:srgbClr val="00368B"/>
              </a:solidFill>
            </a:endParaRPr>
          </a:p>
          <a:p>
            <a:pPr algn="just">
              <a:buFont typeface="Arial" panose="020B0604020202020204" pitchFamily="34" charset="0"/>
              <a:buChar char="•"/>
            </a:pPr>
            <a:r>
              <a:rPr lang="fr-FR" sz="1800" dirty="0">
                <a:solidFill>
                  <a:srgbClr val="00368B"/>
                </a:solidFill>
              </a:rPr>
              <a:t>Le scénario à 8 trimestres réduirait le plus </a:t>
            </a:r>
            <a:r>
              <a:rPr lang="fr-FR" sz="1800" b="1" dirty="0">
                <a:solidFill>
                  <a:srgbClr val="00368B"/>
                </a:solidFill>
              </a:rPr>
              <a:t>les écarts de pension entre les hommes et les femmes</a:t>
            </a:r>
          </a:p>
          <a:p>
            <a:pPr marL="0" indent="0">
              <a:buNone/>
            </a:pPr>
            <a:endParaRPr lang="fr-FR" sz="2000" u="sng" dirty="0">
              <a:solidFill>
                <a:srgbClr val="00368B"/>
              </a:solidFill>
            </a:endParaRPr>
          </a:p>
          <a:p>
            <a:pPr marL="0" indent="0" algn="just">
              <a:buNone/>
            </a:pPr>
            <a:endParaRPr lang="fr-FR" sz="2000" dirty="0">
              <a:solidFill>
                <a:srgbClr val="00368B"/>
              </a:solidFill>
            </a:endParaRPr>
          </a:p>
          <a:p>
            <a:pPr algn="just">
              <a:buFont typeface="Arial" panose="020B0604020202020204" pitchFamily="34" charset="0"/>
              <a:buChar char="•"/>
            </a:pPr>
            <a:endParaRPr lang="fr-FR" sz="2000" dirty="0">
              <a:solidFill>
                <a:srgbClr val="00368B"/>
              </a:solidFill>
            </a:endParaRPr>
          </a:p>
          <a:p>
            <a:pPr algn="just">
              <a:buFont typeface="Arial" panose="020B0604020202020204" pitchFamily="34" charset="0"/>
              <a:buChar char="•"/>
            </a:pPr>
            <a:endParaRPr lang="fr-FR" sz="2000" dirty="0">
              <a:solidFill>
                <a:srgbClr val="00368B"/>
              </a:solidFill>
            </a:endParaRPr>
          </a:p>
          <a:p>
            <a:pPr>
              <a:buFont typeface="Arial" panose="020B0604020202020204" pitchFamily="34" charset="0"/>
              <a:buChar char="•"/>
            </a:pPr>
            <a:endParaRPr lang="fr-FR" sz="2000" dirty="0">
              <a:solidFill>
                <a:srgbClr val="00368B"/>
              </a:solidFill>
            </a:endParaRPr>
          </a:p>
        </p:txBody>
      </p:sp>
      <p:cxnSp>
        <p:nvCxnSpPr>
          <p:cNvPr id="17" name="Connecteur droit avec flèche 16">
            <a:extLst>
              <a:ext uri="{FF2B5EF4-FFF2-40B4-BE49-F238E27FC236}">
                <a16:creationId xmlns:a16="http://schemas.microsoft.com/office/drawing/2014/main" id="{49A642CF-9AC0-24F1-C184-64D822A3230E}"/>
              </a:ext>
            </a:extLst>
          </p:cNvPr>
          <p:cNvCxnSpPr>
            <a:stCxn id="7" idx="3"/>
          </p:cNvCxnSpPr>
          <p:nvPr/>
        </p:nvCxnSpPr>
        <p:spPr>
          <a:xfrm flipV="1">
            <a:off x="2907103" y="2169651"/>
            <a:ext cx="476783"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Rectangle : coins arrondis 17">
            <a:extLst>
              <a:ext uri="{FF2B5EF4-FFF2-40B4-BE49-F238E27FC236}">
                <a16:creationId xmlns:a16="http://schemas.microsoft.com/office/drawing/2014/main" id="{33BCEAEF-8C4F-D392-5E86-3A5913ADE938}"/>
              </a:ext>
            </a:extLst>
          </p:cNvPr>
          <p:cNvSpPr/>
          <p:nvPr/>
        </p:nvSpPr>
        <p:spPr>
          <a:xfrm>
            <a:off x="152137" y="3929226"/>
            <a:ext cx="2754966" cy="1233363"/>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fr-FR" sz="1800" b="1" dirty="0">
                <a:solidFill>
                  <a:schemeClr val="bg1"/>
                </a:solidFill>
                <a:sym typeface="Wingdings" panose="05000000000000000000" pitchFamily="2" charset="2"/>
              </a:rPr>
              <a:t>Harmonisation des majorations de pension</a:t>
            </a:r>
            <a:endParaRPr lang="fr-FR" sz="1400" dirty="0">
              <a:solidFill>
                <a:schemeClr val="bg1"/>
              </a:solidFill>
              <a:sym typeface="Wingdings" panose="05000000000000000000" pitchFamily="2" charset="2"/>
            </a:endParaRPr>
          </a:p>
        </p:txBody>
      </p:sp>
      <p:sp>
        <p:nvSpPr>
          <p:cNvPr id="19" name="Espace réservé du texte 2">
            <a:extLst>
              <a:ext uri="{FF2B5EF4-FFF2-40B4-BE49-F238E27FC236}">
                <a16:creationId xmlns:a16="http://schemas.microsoft.com/office/drawing/2014/main" id="{88268FF3-566D-15B9-9EDF-878D67A32862}"/>
              </a:ext>
            </a:extLst>
          </p:cNvPr>
          <p:cNvSpPr txBox="1">
            <a:spLocks/>
          </p:cNvSpPr>
          <p:nvPr/>
        </p:nvSpPr>
        <p:spPr>
          <a:xfrm>
            <a:off x="3354848" y="3746537"/>
            <a:ext cx="5637015" cy="267151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Font typeface="Arial" panose="020B0604020202020204" pitchFamily="34" charset="0"/>
              <a:buChar char="•"/>
            </a:pPr>
            <a:r>
              <a:rPr lang="fr-FR" sz="1800" b="1" dirty="0">
                <a:solidFill>
                  <a:srgbClr val="00368B"/>
                </a:solidFill>
              </a:rPr>
              <a:t>Conséquences très marginales </a:t>
            </a:r>
            <a:r>
              <a:rPr lang="fr-FR" sz="1800" dirty="0">
                <a:solidFill>
                  <a:srgbClr val="00368B"/>
                </a:solidFill>
              </a:rPr>
              <a:t>sur la pension moyenne des hommes et des femmes</a:t>
            </a:r>
          </a:p>
          <a:p>
            <a:pPr algn="just">
              <a:buFont typeface="Arial" panose="020B0604020202020204" pitchFamily="34" charset="0"/>
              <a:buChar char="•"/>
            </a:pPr>
            <a:r>
              <a:rPr lang="fr-FR" sz="1800" b="1" dirty="0">
                <a:solidFill>
                  <a:srgbClr val="00368B"/>
                </a:solidFill>
              </a:rPr>
              <a:t>Retraités indépendants et professions libérales </a:t>
            </a:r>
            <a:r>
              <a:rPr lang="fr-FR" sz="1800" dirty="0">
                <a:solidFill>
                  <a:srgbClr val="00368B"/>
                </a:solidFill>
              </a:rPr>
              <a:t>gagnants (n’en bénéficiaient pas sur la partie complémentaire)</a:t>
            </a:r>
          </a:p>
          <a:p>
            <a:pPr algn="just">
              <a:buFont typeface="Arial" panose="020B0604020202020204" pitchFamily="34" charset="0"/>
              <a:buChar char="•"/>
            </a:pPr>
            <a:r>
              <a:rPr lang="fr-FR" sz="1800" dirty="0">
                <a:solidFill>
                  <a:srgbClr val="00368B"/>
                </a:solidFill>
              </a:rPr>
              <a:t>Parents d’au moins </a:t>
            </a:r>
            <a:r>
              <a:rPr lang="fr-FR" sz="1800" b="1" dirty="0">
                <a:solidFill>
                  <a:srgbClr val="00368B"/>
                </a:solidFill>
              </a:rPr>
              <a:t>4 enfants dans la fonction publique et régimes spéciaux </a:t>
            </a:r>
            <a:r>
              <a:rPr lang="fr-FR" sz="1800" dirty="0">
                <a:solidFill>
                  <a:srgbClr val="00368B"/>
                </a:solidFill>
              </a:rPr>
              <a:t>perdants (perte de la majoration de 5 % par enfant supplémentaire)</a:t>
            </a:r>
          </a:p>
          <a:p>
            <a:pPr marL="0" indent="0" algn="just">
              <a:buFont typeface="Arial" charset="0"/>
              <a:buNone/>
            </a:pPr>
            <a:endParaRPr lang="fr-FR" sz="2000" u="sng" dirty="0">
              <a:solidFill>
                <a:srgbClr val="00368B"/>
              </a:solidFill>
            </a:endParaRPr>
          </a:p>
          <a:p>
            <a:pPr marL="0" indent="0" algn="just">
              <a:buFont typeface="Arial" charset="0"/>
              <a:buNone/>
            </a:pPr>
            <a:endParaRPr lang="fr-FR" sz="2000" dirty="0">
              <a:solidFill>
                <a:srgbClr val="00368B"/>
              </a:solidFill>
            </a:endParaRPr>
          </a:p>
          <a:p>
            <a:pPr algn="just">
              <a:buFont typeface="Arial" panose="020B0604020202020204" pitchFamily="34" charset="0"/>
              <a:buChar char="•"/>
            </a:pPr>
            <a:endParaRPr lang="fr-FR" sz="2000" dirty="0">
              <a:solidFill>
                <a:srgbClr val="00368B"/>
              </a:solidFill>
            </a:endParaRPr>
          </a:p>
          <a:p>
            <a:pPr algn="just">
              <a:buFont typeface="Arial" panose="020B0604020202020204" pitchFamily="34" charset="0"/>
              <a:buChar char="•"/>
            </a:pPr>
            <a:endParaRPr lang="fr-FR" sz="2000" dirty="0">
              <a:solidFill>
                <a:srgbClr val="00368B"/>
              </a:solidFill>
            </a:endParaRPr>
          </a:p>
          <a:p>
            <a:pPr>
              <a:buFont typeface="Arial" panose="020B0604020202020204" pitchFamily="34" charset="0"/>
              <a:buChar char="•"/>
            </a:pPr>
            <a:endParaRPr lang="fr-FR" sz="2000" dirty="0">
              <a:solidFill>
                <a:srgbClr val="00368B"/>
              </a:solidFill>
            </a:endParaRPr>
          </a:p>
        </p:txBody>
      </p:sp>
      <p:cxnSp>
        <p:nvCxnSpPr>
          <p:cNvPr id="23" name="Connecteur droit avec flèche 22">
            <a:extLst>
              <a:ext uri="{FF2B5EF4-FFF2-40B4-BE49-F238E27FC236}">
                <a16:creationId xmlns:a16="http://schemas.microsoft.com/office/drawing/2014/main" id="{72CA6312-C89B-A264-968C-D08594CD6CB9}"/>
              </a:ext>
            </a:extLst>
          </p:cNvPr>
          <p:cNvCxnSpPr/>
          <p:nvPr/>
        </p:nvCxnSpPr>
        <p:spPr>
          <a:xfrm flipV="1">
            <a:off x="2892584" y="4545906"/>
            <a:ext cx="476783"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754051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397034"/>
            <a:ext cx="8027988" cy="727075"/>
          </a:xfrm>
        </p:spPr>
        <p:txBody>
          <a:bodyPr/>
          <a:lstStyle/>
          <a:p>
            <a:r>
              <a:rPr lang="fr-FR" sz="2400" dirty="0"/>
              <a:t>Comment harmoniser les droits conjugaux ?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36</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3" name="Rectangle : coins arrondis 2">
            <a:extLst>
              <a:ext uri="{FF2B5EF4-FFF2-40B4-BE49-F238E27FC236}">
                <a16:creationId xmlns:a16="http://schemas.microsoft.com/office/drawing/2014/main" id="{601F22E3-6241-F4F5-B3D1-BC594933F2A0}"/>
              </a:ext>
            </a:extLst>
          </p:cNvPr>
          <p:cNvSpPr/>
          <p:nvPr/>
        </p:nvSpPr>
        <p:spPr>
          <a:xfrm>
            <a:off x="458507" y="1443596"/>
            <a:ext cx="8117457" cy="3012290"/>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742950" lvl="1" indent="-285750" algn="just">
              <a:buFont typeface="Wingdings" panose="05000000000000000000" pitchFamily="2" charset="2"/>
              <a:buChar char="Ø"/>
            </a:pPr>
            <a:r>
              <a:rPr lang="fr-FR" sz="1800" b="1" dirty="0">
                <a:solidFill>
                  <a:schemeClr val="bg1"/>
                </a:solidFill>
                <a:sym typeface="Wingdings" panose="05000000000000000000" pitchFamily="2" charset="2"/>
              </a:rPr>
              <a:t>Harmonisation des paramètres de la réversion vers le bas et vers le haut</a:t>
            </a:r>
            <a:r>
              <a:rPr lang="fr-FR" sz="1800" dirty="0">
                <a:solidFill>
                  <a:schemeClr val="bg1"/>
                </a:solidFill>
                <a:sym typeface="Wingdings" panose="05000000000000000000" pitchFamily="2" charset="2"/>
              </a:rPr>
              <a:t>: </a:t>
            </a:r>
          </a:p>
          <a:p>
            <a:pPr marL="742950" lvl="1" indent="-285750" algn="just">
              <a:buFont typeface="Wingdings" panose="05000000000000000000" pitchFamily="2" charset="2"/>
              <a:buChar char="Ø"/>
            </a:pPr>
            <a:endParaRPr lang="fr-FR" sz="1400" dirty="0">
              <a:solidFill>
                <a:schemeClr val="bg1"/>
              </a:solidFill>
              <a:sym typeface="Wingdings" panose="05000000000000000000" pitchFamily="2" charset="2"/>
            </a:endParaRP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le taux de réversion </a:t>
            </a: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la condition de ressources</a:t>
            </a: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la condition d’âge </a:t>
            </a: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la condition de non-remariage </a:t>
            </a:r>
          </a:p>
          <a:p>
            <a:pPr marL="1200150" lvl="2" indent="-285750" algn="just">
              <a:buFont typeface="Wingdings" panose="05000000000000000000" pitchFamily="2" charset="2"/>
              <a:buChar char="§"/>
            </a:pPr>
            <a:r>
              <a:rPr lang="fr-FR" dirty="0">
                <a:solidFill>
                  <a:schemeClr val="bg1"/>
                </a:solidFill>
                <a:sym typeface="Wingdings" panose="05000000000000000000" pitchFamily="2" charset="2"/>
              </a:rPr>
              <a:t>un croisement entre trois mesures d’harmonisation : généralisation de la condition de ressources, de non-remariage et du taux de réversion à 60 %</a:t>
            </a:r>
          </a:p>
        </p:txBody>
      </p:sp>
    </p:spTree>
    <p:extLst>
      <p:ext uri="{BB962C8B-B14F-4D97-AF65-F5344CB8AC3E}">
        <p14:creationId xmlns:p14="http://schemas.microsoft.com/office/powerpoint/2010/main" val="14106506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372537"/>
            <a:ext cx="8027988" cy="727075"/>
          </a:xfrm>
        </p:spPr>
        <p:txBody>
          <a:bodyPr/>
          <a:lstStyle/>
          <a:p>
            <a:r>
              <a:rPr lang="fr-FR" sz="2400" dirty="0"/>
              <a:t>Les dépenses diminueraient avec le taux de réversion</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37</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5" name="Espace réservé du texte 4"/>
          <p:cNvSpPr>
            <a:spLocks noGrp="1"/>
          </p:cNvSpPr>
          <p:nvPr>
            <p:ph type="body" idx="1"/>
          </p:nvPr>
        </p:nvSpPr>
        <p:spPr>
          <a:xfrm>
            <a:off x="613954" y="5059070"/>
            <a:ext cx="8219088" cy="928702"/>
          </a:xfrm>
        </p:spPr>
        <p:txBody>
          <a:bodyPr/>
          <a:lstStyle/>
          <a:p>
            <a:pPr algn="just"/>
            <a:r>
              <a:rPr lang="fr-FR" sz="1400" dirty="0">
                <a:solidFill>
                  <a:srgbClr val="00368B"/>
                </a:solidFill>
              </a:rPr>
              <a:t>Sans effet sur les effectifs de bénéficiaires, les dépenses de réversion diminueraient mécaniquement avec le taux : l’alignement vers le bas </a:t>
            </a:r>
            <a:r>
              <a:rPr lang="fr-FR" sz="1400" b="1" dirty="0">
                <a:solidFill>
                  <a:srgbClr val="00368B"/>
                </a:solidFill>
              </a:rPr>
              <a:t>diminuerait les dépenses de 8 % </a:t>
            </a:r>
            <a:r>
              <a:rPr lang="fr-FR" sz="1400" dirty="0">
                <a:solidFill>
                  <a:srgbClr val="00368B"/>
                </a:solidFill>
              </a:rPr>
              <a:t>tandis que l’alignement vers le haut les </a:t>
            </a:r>
            <a:r>
              <a:rPr lang="fr-FR" sz="1400" b="1" dirty="0">
                <a:solidFill>
                  <a:srgbClr val="00368B"/>
                </a:solidFill>
              </a:rPr>
              <a:t>augmenterait de près de 7 % en 2070 ; </a:t>
            </a:r>
          </a:p>
          <a:p>
            <a:pPr algn="just"/>
            <a:r>
              <a:rPr lang="fr-FR" sz="1400" dirty="0">
                <a:solidFill>
                  <a:srgbClr val="00368B"/>
                </a:solidFill>
              </a:rPr>
              <a:t>Dans le scénario médian, les dépenses augmenteraient dans les régimes de la FP et les régimes alignés et diminueraient à l’Agirc-Arrco. </a:t>
            </a:r>
          </a:p>
        </p:txBody>
      </p:sp>
      <p:sp>
        <p:nvSpPr>
          <p:cNvPr id="18" name="ZoneTexte 17"/>
          <p:cNvSpPr txBox="1"/>
          <p:nvPr/>
        </p:nvSpPr>
        <p:spPr>
          <a:xfrm>
            <a:off x="928805" y="4671009"/>
            <a:ext cx="3372644" cy="276999"/>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rPr>
              <a:t>Source : Insee, </a:t>
            </a:r>
            <a:r>
              <a:rPr kumimoji="0" lang="fr-FR" sz="1200" b="0" i="1" u="none" strike="noStrike" kern="1200" cap="none" spc="0" normalizeH="0" baseline="0" noProof="0" dirty="0" err="1">
                <a:ln>
                  <a:noFill/>
                </a:ln>
                <a:solidFill>
                  <a:prstClr val="black"/>
                </a:solidFill>
                <a:effectLst/>
                <a:uLnTx/>
                <a:uFillTx/>
                <a:latin typeface="Calibri" pitchFamily="34" charset="0"/>
                <a:ea typeface="+mn-ea"/>
                <a:cs typeface="Arial" charset="0"/>
              </a:rPr>
              <a:t>Destinie</a:t>
            </a:r>
            <a:endPar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endParaRPr>
          </a:p>
        </p:txBody>
      </p:sp>
      <p:sp>
        <p:nvSpPr>
          <p:cNvPr id="8" name="ZoneTexte 7"/>
          <p:cNvSpPr txBox="1"/>
          <p:nvPr/>
        </p:nvSpPr>
        <p:spPr>
          <a:xfrm>
            <a:off x="862403" y="1040076"/>
            <a:ext cx="5755024" cy="338554"/>
          </a:xfrm>
          <a:prstGeom prst="rect">
            <a:avLst/>
          </a:prstGeom>
          <a:noFill/>
        </p:spPr>
        <p:txBody>
          <a:bodyPr wrap="square" rtlCol="0">
            <a:spAutoFit/>
          </a:bodyPr>
          <a:lstStyle/>
          <a:p>
            <a:pPr algn="ctr">
              <a:defRPr/>
            </a:pPr>
            <a:r>
              <a:rPr lang="fr-FR" sz="1600" b="1" dirty="0">
                <a:solidFill>
                  <a:schemeClr val="tx1">
                    <a:lumMod val="65000"/>
                    <a:lumOff val="35000"/>
                  </a:schemeClr>
                </a:solidFill>
              </a:rPr>
              <a:t>Écarts de masses de prestations de droit dérivé tous régimes</a:t>
            </a:r>
            <a:endParaRPr lang="fr-FR" sz="1600" u="sng" dirty="0">
              <a:solidFill>
                <a:schemeClr val="tx1">
                  <a:lumMod val="65000"/>
                  <a:lumOff val="35000"/>
                </a:schemeClr>
              </a:solidFill>
            </a:endParaRPr>
          </a:p>
        </p:txBody>
      </p:sp>
      <p:sp>
        <p:nvSpPr>
          <p:cNvPr id="6" name="ZoneTexte 5">
            <a:extLst>
              <a:ext uri="{FF2B5EF4-FFF2-40B4-BE49-F238E27FC236}">
                <a16:creationId xmlns:a16="http://schemas.microsoft.com/office/drawing/2014/main" id="{7E6B1D5A-FCE1-5C1A-3057-AB8CEEF5710A}"/>
              </a:ext>
            </a:extLst>
          </p:cNvPr>
          <p:cNvSpPr txBox="1"/>
          <p:nvPr/>
        </p:nvSpPr>
        <p:spPr>
          <a:xfrm>
            <a:off x="6572259" y="1522433"/>
            <a:ext cx="2260783" cy="938719"/>
          </a:xfrm>
          <a:prstGeom prst="rect">
            <a:avLst/>
          </a:prstGeom>
          <a:noFill/>
        </p:spPr>
        <p:txBody>
          <a:bodyPr wrap="square" rtlCol="0">
            <a:spAutoFit/>
          </a:bodyPr>
          <a:lstStyle/>
          <a:p>
            <a:r>
              <a:rPr lang="fr-FR" sz="1100" b="1" dirty="0">
                <a:solidFill>
                  <a:schemeClr val="accent1"/>
                </a:solidFill>
              </a:rPr>
              <a:t>≈  + 3 Mds d’euros </a:t>
            </a:r>
            <a:r>
              <a:rPr lang="fr-FR" sz="1100" dirty="0">
                <a:solidFill>
                  <a:schemeClr val="accent1"/>
                </a:solidFill>
              </a:rPr>
              <a:t>si les écarts de dépenses de 2070 étaient rapportés aux montants de dépenses de réversion prévus en 2026 en l’absence d’harmonisation</a:t>
            </a:r>
          </a:p>
        </p:txBody>
      </p:sp>
      <p:sp>
        <p:nvSpPr>
          <p:cNvPr id="7" name="ZoneTexte 6">
            <a:extLst>
              <a:ext uri="{FF2B5EF4-FFF2-40B4-BE49-F238E27FC236}">
                <a16:creationId xmlns:a16="http://schemas.microsoft.com/office/drawing/2014/main" id="{481E0396-C0E5-D4CD-2070-5D5A99C4642C}"/>
              </a:ext>
            </a:extLst>
          </p:cNvPr>
          <p:cNvSpPr txBox="1"/>
          <p:nvPr/>
        </p:nvSpPr>
        <p:spPr>
          <a:xfrm>
            <a:off x="6629097" y="3359855"/>
            <a:ext cx="2260783" cy="430887"/>
          </a:xfrm>
          <a:prstGeom prst="rect">
            <a:avLst/>
          </a:prstGeom>
          <a:noFill/>
        </p:spPr>
        <p:txBody>
          <a:bodyPr wrap="square" rtlCol="0">
            <a:spAutoFit/>
          </a:bodyPr>
          <a:lstStyle/>
          <a:p>
            <a:r>
              <a:rPr lang="fr-FR" sz="1100" b="1" dirty="0">
                <a:solidFill>
                  <a:schemeClr val="accent1"/>
                </a:solidFill>
              </a:rPr>
              <a:t>≈  - 3,2 Mds d’euros </a:t>
            </a:r>
            <a:endParaRPr lang="fr-FR" sz="1100" dirty="0">
              <a:solidFill>
                <a:schemeClr val="accent1"/>
              </a:solidFill>
            </a:endParaRPr>
          </a:p>
          <a:p>
            <a:endParaRPr lang="fr-FR" sz="1100" dirty="0">
              <a:solidFill>
                <a:schemeClr val="accent1"/>
              </a:solidFill>
            </a:endParaRPr>
          </a:p>
        </p:txBody>
      </p:sp>
      <p:pic>
        <p:nvPicPr>
          <p:cNvPr id="9" name="Image 8">
            <a:extLst>
              <a:ext uri="{FF2B5EF4-FFF2-40B4-BE49-F238E27FC236}">
                <a16:creationId xmlns:a16="http://schemas.microsoft.com/office/drawing/2014/main" id="{CCA24EA2-A296-FCB3-EBA9-60193E4172D3}"/>
              </a:ext>
            </a:extLst>
          </p:cNvPr>
          <p:cNvPicPr>
            <a:picLocks noChangeAspect="1"/>
          </p:cNvPicPr>
          <p:nvPr/>
        </p:nvPicPr>
        <p:blipFill>
          <a:blip r:embed="rId2"/>
          <a:stretch>
            <a:fillRect/>
          </a:stretch>
        </p:blipFill>
        <p:spPr>
          <a:xfrm>
            <a:off x="254120" y="1448544"/>
            <a:ext cx="6216252" cy="3091776"/>
          </a:xfrm>
          <a:prstGeom prst="rect">
            <a:avLst/>
          </a:prstGeom>
        </p:spPr>
      </p:pic>
    </p:spTree>
    <p:extLst>
      <p:ext uri="{BB962C8B-B14F-4D97-AF65-F5344CB8AC3E}">
        <p14:creationId xmlns:p14="http://schemas.microsoft.com/office/powerpoint/2010/main" val="27859614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38</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10" name="Titre 1"/>
          <p:cNvSpPr>
            <a:spLocks noGrp="1"/>
          </p:cNvSpPr>
          <p:nvPr>
            <p:ph type="title"/>
          </p:nvPr>
        </p:nvSpPr>
        <p:spPr>
          <a:xfrm>
            <a:off x="869812" y="509778"/>
            <a:ext cx="8027988" cy="791584"/>
          </a:xfrm>
        </p:spPr>
        <p:txBody>
          <a:bodyPr/>
          <a:lstStyle/>
          <a:p>
            <a:r>
              <a:rPr lang="fr-FR" sz="2400" dirty="0"/>
              <a:t>La condition de ressources serait le paramètre qui ferait le plus évoluer les dépenses de réversion </a:t>
            </a:r>
          </a:p>
        </p:txBody>
      </p:sp>
      <p:sp>
        <p:nvSpPr>
          <p:cNvPr id="7" name="Espace réservé du texte 2"/>
          <p:cNvSpPr>
            <a:spLocks noGrp="1"/>
          </p:cNvSpPr>
          <p:nvPr>
            <p:ph type="body" idx="1"/>
          </p:nvPr>
        </p:nvSpPr>
        <p:spPr>
          <a:xfrm>
            <a:off x="246199" y="5470243"/>
            <a:ext cx="8813579" cy="981199"/>
          </a:xfrm>
        </p:spPr>
        <p:txBody>
          <a:bodyPr/>
          <a:lstStyle/>
          <a:p>
            <a:pPr algn="just">
              <a:buFont typeface="Arial" panose="020B0604020202020204" pitchFamily="34" charset="0"/>
              <a:buChar char="•"/>
            </a:pPr>
            <a:r>
              <a:rPr lang="fr-FR" sz="1600" dirty="0">
                <a:solidFill>
                  <a:srgbClr val="002060"/>
                </a:solidFill>
                <a:sym typeface="Wingdings" panose="05000000000000000000" pitchFamily="2" charset="2"/>
              </a:rPr>
              <a:t>Suppression augmenterait très fortement les effectifs des régimes alignés et donc les dépenses ; </a:t>
            </a:r>
          </a:p>
          <a:p>
            <a:pPr algn="just">
              <a:buFont typeface="Arial" panose="020B0604020202020204" pitchFamily="34" charset="0"/>
              <a:buChar char="•"/>
            </a:pPr>
            <a:r>
              <a:rPr lang="fr-FR" sz="1600" dirty="0">
                <a:solidFill>
                  <a:srgbClr val="002060"/>
                </a:solidFill>
                <a:sym typeface="Wingdings" panose="05000000000000000000" pitchFamily="2" charset="2"/>
              </a:rPr>
              <a:t>Généralisation diminuerait les effectifs dans les régimes de la FP et de l’Agirc-Arrco</a:t>
            </a:r>
            <a:endParaRPr lang="fr-FR" sz="1600" dirty="0">
              <a:solidFill>
                <a:srgbClr val="00368B"/>
              </a:solidFill>
            </a:endParaRPr>
          </a:p>
          <a:p>
            <a:pPr marL="0" indent="0" algn="just">
              <a:buNone/>
            </a:pPr>
            <a:endParaRPr lang="fr-FR" sz="1800" dirty="0">
              <a:solidFill>
                <a:srgbClr val="00368B"/>
              </a:solidFill>
            </a:endParaRPr>
          </a:p>
        </p:txBody>
      </p:sp>
      <p:sp>
        <p:nvSpPr>
          <p:cNvPr id="8" name="Espace réservé du texte 2"/>
          <p:cNvSpPr txBox="1">
            <a:spLocks/>
          </p:cNvSpPr>
          <p:nvPr/>
        </p:nvSpPr>
        <p:spPr>
          <a:xfrm>
            <a:off x="1135889" y="1360479"/>
            <a:ext cx="5401244" cy="38494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600" b="1" dirty="0">
                <a:solidFill>
                  <a:schemeClr val="tx1">
                    <a:lumMod val="65000"/>
                    <a:lumOff val="35000"/>
                  </a:schemeClr>
                </a:solidFill>
              </a:rPr>
              <a:t>Écarts de masses de prestations de droit dérivé tous régimes</a:t>
            </a:r>
            <a:endParaRPr lang="fr-FR" sz="1600" u="sng" dirty="0">
              <a:solidFill>
                <a:schemeClr val="tx1">
                  <a:lumMod val="65000"/>
                  <a:lumOff val="35000"/>
                </a:schemeClr>
              </a:solidFill>
            </a:endParaRPr>
          </a:p>
          <a:p>
            <a:pPr marL="0" indent="0" algn="just">
              <a:buFont typeface="Arial" charset="0"/>
              <a:buNone/>
            </a:pPr>
            <a:endParaRPr lang="fr-FR" sz="1800" dirty="0">
              <a:solidFill>
                <a:srgbClr val="00368B"/>
              </a:solidFill>
            </a:endParaRPr>
          </a:p>
        </p:txBody>
      </p:sp>
      <p:sp>
        <p:nvSpPr>
          <p:cNvPr id="5" name="ZoneTexte 4">
            <a:extLst>
              <a:ext uri="{FF2B5EF4-FFF2-40B4-BE49-F238E27FC236}">
                <a16:creationId xmlns:a16="http://schemas.microsoft.com/office/drawing/2014/main" id="{D094E3CD-9579-225D-CC9A-5A6E658B1871}"/>
              </a:ext>
            </a:extLst>
          </p:cNvPr>
          <p:cNvSpPr txBox="1"/>
          <p:nvPr/>
        </p:nvSpPr>
        <p:spPr>
          <a:xfrm>
            <a:off x="933190" y="4961998"/>
            <a:ext cx="3372644" cy="276999"/>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rPr>
              <a:t>Source : Insee, </a:t>
            </a:r>
            <a:r>
              <a:rPr kumimoji="0" lang="fr-FR" sz="1200" b="0" i="1" u="none" strike="noStrike" kern="1200" cap="none" spc="0" normalizeH="0" baseline="0" noProof="0" dirty="0" err="1">
                <a:ln>
                  <a:noFill/>
                </a:ln>
                <a:solidFill>
                  <a:prstClr val="black"/>
                </a:solidFill>
                <a:effectLst/>
                <a:uLnTx/>
                <a:uFillTx/>
                <a:latin typeface="Calibri" pitchFamily="34" charset="0"/>
                <a:ea typeface="+mn-ea"/>
                <a:cs typeface="Arial" charset="0"/>
              </a:rPr>
              <a:t>Destinie</a:t>
            </a:r>
            <a:endPar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endParaRPr>
          </a:p>
        </p:txBody>
      </p:sp>
      <p:pic>
        <p:nvPicPr>
          <p:cNvPr id="3" name="Image 2">
            <a:extLst>
              <a:ext uri="{FF2B5EF4-FFF2-40B4-BE49-F238E27FC236}">
                <a16:creationId xmlns:a16="http://schemas.microsoft.com/office/drawing/2014/main" id="{FBBDE81D-23CC-7359-A93D-CCEE6821F9BF}"/>
              </a:ext>
            </a:extLst>
          </p:cNvPr>
          <p:cNvPicPr>
            <a:picLocks noChangeAspect="1"/>
          </p:cNvPicPr>
          <p:nvPr/>
        </p:nvPicPr>
        <p:blipFill>
          <a:blip r:embed="rId2"/>
          <a:stretch>
            <a:fillRect/>
          </a:stretch>
        </p:blipFill>
        <p:spPr>
          <a:xfrm>
            <a:off x="869812" y="1702941"/>
            <a:ext cx="5613466" cy="3281487"/>
          </a:xfrm>
          <a:prstGeom prst="rect">
            <a:avLst/>
          </a:prstGeom>
        </p:spPr>
      </p:pic>
      <p:sp>
        <p:nvSpPr>
          <p:cNvPr id="6" name="ZoneTexte 5">
            <a:extLst>
              <a:ext uri="{FF2B5EF4-FFF2-40B4-BE49-F238E27FC236}">
                <a16:creationId xmlns:a16="http://schemas.microsoft.com/office/drawing/2014/main" id="{8290EC19-85EF-88E7-73FD-113913C1CB41}"/>
              </a:ext>
            </a:extLst>
          </p:cNvPr>
          <p:cNvSpPr txBox="1"/>
          <p:nvPr/>
        </p:nvSpPr>
        <p:spPr>
          <a:xfrm>
            <a:off x="6483278" y="1941639"/>
            <a:ext cx="2260783" cy="261610"/>
          </a:xfrm>
          <a:prstGeom prst="rect">
            <a:avLst/>
          </a:prstGeom>
          <a:noFill/>
        </p:spPr>
        <p:txBody>
          <a:bodyPr wrap="square" rtlCol="0">
            <a:spAutoFit/>
          </a:bodyPr>
          <a:lstStyle/>
          <a:p>
            <a:r>
              <a:rPr lang="fr-FR" sz="1100" b="1" dirty="0">
                <a:solidFill>
                  <a:schemeClr val="accent1"/>
                </a:solidFill>
              </a:rPr>
              <a:t>≈  + 11,8 Mds d’euros</a:t>
            </a:r>
            <a:endParaRPr lang="fr-FR" sz="1100" dirty="0">
              <a:solidFill>
                <a:schemeClr val="accent1"/>
              </a:solidFill>
            </a:endParaRPr>
          </a:p>
        </p:txBody>
      </p:sp>
      <p:sp>
        <p:nvSpPr>
          <p:cNvPr id="9" name="ZoneTexte 8">
            <a:extLst>
              <a:ext uri="{FF2B5EF4-FFF2-40B4-BE49-F238E27FC236}">
                <a16:creationId xmlns:a16="http://schemas.microsoft.com/office/drawing/2014/main" id="{E0F25543-B0AF-7ECB-FE58-228B45CE2509}"/>
              </a:ext>
            </a:extLst>
          </p:cNvPr>
          <p:cNvSpPr txBox="1"/>
          <p:nvPr/>
        </p:nvSpPr>
        <p:spPr>
          <a:xfrm>
            <a:off x="6483277" y="3879024"/>
            <a:ext cx="2260783" cy="261610"/>
          </a:xfrm>
          <a:prstGeom prst="rect">
            <a:avLst/>
          </a:prstGeom>
          <a:noFill/>
        </p:spPr>
        <p:txBody>
          <a:bodyPr wrap="square" rtlCol="0">
            <a:spAutoFit/>
          </a:bodyPr>
          <a:lstStyle/>
          <a:p>
            <a:r>
              <a:rPr lang="fr-FR" sz="1100" b="1" dirty="0">
                <a:solidFill>
                  <a:schemeClr val="accent1"/>
                </a:solidFill>
              </a:rPr>
              <a:t>≈  - 6,6 Mds d’euros</a:t>
            </a:r>
            <a:endParaRPr lang="fr-FR" sz="1100" dirty="0">
              <a:solidFill>
                <a:schemeClr val="accent1"/>
              </a:solidFill>
            </a:endParaRPr>
          </a:p>
        </p:txBody>
      </p:sp>
    </p:spTree>
    <p:extLst>
      <p:ext uri="{BB962C8B-B14F-4D97-AF65-F5344CB8AC3E}">
        <p14:creationId xmlns:p14="http://schemas.microsoft.com/office/powerpoint/2010/main" val="4933855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6125713"/>
          </a:xfrm>
        </p:spPr>
        <p:txBody>
          <a:bodyPr/>
          <a:lstStyle/>
          <a:p>
            <a:pPr algn="ctr"/>
            <a:r>
              <a:rPr lang="fr-FR" dirty="0"/>
              <a:t>Deuxième niveau : évolutions plus structurantes des droits familiaux</a:t>
            </a:r>
            <a:br>
              <a:rPr lang="fr-FR" dirty="0"/>
            </a:br>
            <a:br>
              <a:rPr lang="fr-FR" dirty="0"/>
            </a:br>
            <a:endParaRPr lang="fr-FR" dirty="0"/>
          </a:p>
        </p:txBody>
      </p:sp>
      <p:sp>
        <p:nvSpPr>
          <p:cNvPr id="3" name="Espace réservé du numéro de diapositive 2"/>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39</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3736342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1418" y="562927"/>
            <a:ext cx="8027988" cy="727075"/>
          </a:xfrm>
        </p:spPr>
        <p:txBody>
          <a:bodyPr/>
          <a:lstStyle/>
          <a:p>
            <a:r>
              <a:rPr lang="fr-FR" sz="2400" dirty="0"/>
              <a:t>Le rapport est le résultat d’une coopération étroite tant au sein du Conseil qu’avec des organismes extérieurs</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Espace réservé du texte 2"/>
          <p:cNvSpPr txBox="1">
            <a:spLocks/>
          </p:cNvSpPr>
          <p:nvPr/>
        </p:nvSpPr>
        <p:spPr>
          <a:xfrm>
            <a:off x="540325" y="1540312"/>
            <a:ext cx="8229600" cy="45672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defRPr/>
            </a:pPr>
            <a:r>
              <a:rPr lang="fr-FR" sz="2000" b="1" dirty="0">
                <a:solidFill>
                  <a:srgbClr val="00368B"/>
                </a:solidFill>
                <a:latin typeface="Calibri"/>
                <a:sym typeface="Wingdings" panose="05000000000000000000" pitchFamily="2" charset="2"/>
              </a:rPr>
              <a:t>Questionnaire</a:t>
            </a:r>
            <a:r>
              <a:rPr lang="fr-FR" sz="2000" dirty="0">
                <a:solidFill>
                  <a:srgbClr val="00368B"/>
                </a:solidFill>
                <a:latin typeface="Calibri"/>
                <a:sym typeface="Wingdings" panose="05000000000000000000" pitchFamily="2" charset="2"/>
              </a:rPr>
              <a:t> sur les objectifs et les moyens d’y parvenir adressé aux membres </a:t>
            </a:r>
          </a:p>
          <a:p>
            <a:pPr algn="just">
              <a:spcBef>
                <a:spcPts val="1200"/>
              </a:spcBef>
              <a:defRPr/>
            </a:pPr>
            <a:r>
              <a:rPr lang="fr-FR" sz="2000" b="1" dirty="0">
                <a:solidFill>
                  <a:srgbClr val="00368B"/>
                </a:solidFill>
                <a:latin typeface="Calibri"/>
                <a:sym typeface="Wingdings" panose="05000000000000000000" pitchFamily="2" charset="2"/>
              </a:rPr>
              <a:t>Echanges avec les membres </a:t>
            </a:r>
            <a:r>
              <a:rPr lang="fr-FR" sz="2000" dirty="0">
                <a:solidFill>
                  <a:srgbClr val="00368B"/>
                </a:solidFill>
                <a:latin typeface="Calibri"/>
                <a:sym typeface="Wingdings" panose="05000000000000000000" pitchFamily="2" charset="2"/>
              </a:rPr>
              <a:t>durant les réunions de préparation du rapport </a:t>
            </a:r>
          </a:p>
          <a:p>
            <a:pPr algn="just">
              <a:spcBef>
                <a:spcPts val="1200"/>
              </a:spcBef>
              <a:defRPr/>
            </a:pPr>
            <a:r>
              <a:rPr lang="fr-FR" sz="2000" dirty="0">
                <a:solidFill>
                  <a:srgbClr val="00368B"/>
                </a:solidFill>
                <a:latin typeface="Calibri"/>
                <a:sym typeface="Wingdings" panose="05000000000000000000" pitchFamily="2" charset="2"/>
              </a:rPr>
              <a:t>De </a:t>
            </a:r>
            <a:r>
              <a:rPr lang="fr-FR" sz="2000" b="1" dirty="0">
                <a:solidFill>
                  <a:srgbClr val="00368B"/>
                </a:solidFill>
                <a:latin typeface="Calibri"/>
                <a:sym typeface="Wingdings" panose="05000000000000000000" pitchFamily="2" charset="2"/>
              </a:rPr>
              <a:t>nombreux organismes </a:t>
            </a:r>
            <a:r>
              <a:rPr lang="fr-FR" sz="2000" dirty="0">
                <a:solidFill>
                  <a:srgbClr val="00368B"/>
                </a:solidFill>
                <a:latin typeface="Calibri"/>
                <a:sym typeface="Wingdings" panose="05000000000000000000" pitchFamily="2" charset="2"/>
              </a:rPr>
              <a:t>ont été sollicités pour l’élaboration du rapport : </a:t>
            </a:r>
          </a:p>
          <a:p>
            <a:pPr marL="541338" lvl="1" indent="-184150" algn="just">
              <a:buFont typeface="Wingdings" panose="05000000000000000000" pitchFamily="2" charset="2"/>
              <a:buChar char="§"/>
              <a:defRPr/>
            </a:pPr>
            <a:r>
              <a:rPr lang="fr-FR" sz="1800" dirty="0">
                <a:solidFill>
                  <a:srgbClr val="00368B"/>
                </a:solidFill>
                <a:latin typeface="Calibri"/>
              </a:rPr>
              <a:t>Des régimes de retraite qui ont participé à dresser l’état des lieux des droits familiaux et conjugaux</a:t>
            </a:r>
          </a:p>
          <a:p>
            <a:pPr marL="541338" lvl="1" indent="-184150" algn="just">
              <a:buFont typeface="Wingdings" panose="05000000000000000000" pitchFamily="2" charset="2"/>
              <a:buChar char="§"/>
              <a:defRPr/>
            </a:pPr>
            <a:r>
              <a:rPr lang="fr-FR" sz="1800" dirty="0">
                <a:solidFill>
                  <a:srgbClr val="00368B"/>
                </a:solidFill>
                <a:latin typeface="Calibri"/>
              </a:rPr>
              <a:t>Les administrations comme la Drees et l’Insee, et la </a:t>
            </a:r>
            <a:r>
              <a:rPr lang="fr-FR" sz="1800" dirty="0" err="1">
                <a:solidFill>
                  <a:srgbClr val="00368B"/>
                </a:solidFill>
                <a:latin typeface="Calibri"/>
              </a:rPr>
              <a:t>Cnav</a:t>
            </a:r>
            <a:r>
              <a:rPr lang="fr-FR" sz="1800" dirty="0">
                <a:solidFill>
                  <a:srgbClr val="00368B"/>
                </a:solidFill>
                <a:latin typeface="Calibri"/>
              </a:rPr>
              <a:t>, pour les simulations des mesures d’évolution des droits familiaux et conjugaux. </a:t>
            </a:r>
            <a:r>
              <a:rPr lang="fr-FR" sz="1800" dirty="0" err="1">
                <a:solidFill>
                  <a:srgbClr val="00368B"/>
                </a:solidFill>
                <a:latin typeface="Calibri"/>
              </a:rPr>
              <a:t>L’Ined</a:t>
            </a:r>
            <a:r>
              <a:rPr lang="fr-FR" sz="1800" dirty="0">
                <a:solidFill>
                  <a:srgbClr val="00368B"/>
                </a:solidFill>
                <a:latin typeface="Calibri"/>
              </a:rPr>
              <a:t> et l’IPP pour les travaux sur l’effectivité des règles de la réversion</a:t>
            </a:r>
          </a:p>
          <a:p>
            <a:pPr marL="541338" lvl="1" indent="-184150" algn="just">
              <a:buFont typeface="Wingdings" panose="05000000000000000000" pitchFamily="2" charset="2"/>
              <a:buChar char="§"/>
              <a:defRPr/>
            </a:pPr>
            <a:r>
              <a:rPr lang="fr-FR" sz="1800" dirty="0">
                <a:solidFill>
                  <a:srgbClr val="00368B"/>
                </a:solidFill>
                <a:latin typeface="Calibri"/>
              </a:rPr>
              <a:t>Très forte mobilisation du SG COR </a:t>
            </a:r>
          </a:p>
          <a:p>
            <a:pPr marL="357188" marR="0" lvl="0" indent="0" algn="l" defTabSz="457200" rtl="0" eaLnBrk="0" fontAlgn="base" latinLnBrk="0" hangingPunct="0">
              <a:lnSpc>
                <a:spcPct val="100000"/>
              </a:lnSpc>
              <a:spcBef>
                <a:spcPts val="600"/>
              </a:spcBef>
              <a:spcAft>
                <a:spcPct val="0"/>
              </a:spcAft>
              <a:buClrTx/>
              <a:buSzTx/>
              <a:buFont typeface="Arial" charset="0"/>
              <a:buNone/>
              <a:tabLst/>
              <a:defRPr/>
            </a:pPr>
            <a:r>
              <a:rPr kumimoji="0" lang="fr-FR" sz="2000" b="1" i="0" u="none" strike="noStrike" kern="1200" cap="none" spc="0" normalizeH="0" baseline="0" noProof="0" dirty="0">
                <a:ln>
                  <a:noFill/>
                </a:ln>
                <a:solidFill>
                  <a:srgbClr val="00368B"/>
                </a:solidFill>
                <a:effectLst/>
                <a:uLnTx/>
                <a:uFillTx/>
                <a:latin typeface="Calibri"/>
                <a:ea typeface="+mn-ea"/>
                <a:cs typeface="+mn-cs"/>
              </a:rPr>
              <a:t>Nous les remercions tous pour ce travail indispensable à l’élaboration du rapport. </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Tree>
    <p:extLst>
      <p:ext uri="{BB962C8B-B14F-4D97-AF65-F5344CB8AC3E}">
        <p14:creationId xmlns:p14="http://schemas.microsoft.com/office/powerpoint/2010/main" val="20642011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461202"/>
            <a:ext cx="8027988" cy="727075"/>
          </a:xfrm>
        </p:spPr>
        <p:txBody>
          <a:bodyPr/>
          <a:lstStyle/>
          <a:p>
            <a:r>
              <a:rPr lang="fr-FR" sz="2400" dirty="0"/>
              <a:t>Pourquoi faire évoluer les droits familiaux?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40</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Espace réservé du texte 2"/>
          <p:cNvSpPr txBox="1">
            <a:spLocks/>
          </p:cNvSpPr>
          <p:nvPr/>
        </p:nvSpPr>
        <p:spPr>
          <a:xfrm>
            <a:off x="609600" y="1762162"/>
            <a:ext cx="8229600" cy="349995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à"/>
              <a:defRPr/>
            </a:pPr>
            <a:r>
              <a:rPr lang="fr-FR" sz="2000" dirty="0">
                <a:solidFill>
                  <a:srgbClr val="00368B"/>
                </a:solidFill>
                <a:latin typeface="Calibri"/>
              </a:rPr>
              <a:t>Mieux cibler et compenser les effets de la maternité sur :</a:t>
            </a:r>
          </a:p>
          <a:p>
            <a:pPr marL="0" indent="0">
              <a:buNone/>
              <a:defRPr/>
            </a:pPr>
            <a:endParaRPr lang="fr-FR" sz="2000" dirty="0">
              <a:solidFill>
                <a:srgbClr val="00368B"/>
              </a:solidFill>
              <a:latin typeface="Calibri"/>
            </a:endParaRPr>
          </a:p>
          <a:p>
            <a:pPr lvl="1">
              <a:buFont typeface="Wingdings" panose="05000000000000000000" pitchFamily="2" charset="2"/>
              <a:buChar char="§"/>
              <a:defRPr/>
            </a:pPr>
            <a:r>
              <a:rPr lang="fr-FR" sz="1600" dirty="0">
                <a:solidFill>
                  <a:srgbClr val="00368B"/>
                </a:solidFill>
                <a:latin typeface="Calibri"/>
              </a:rPr>
              <a:t>Les carrières des femmes (interruptions et réductions d’activité)</a:t>
            </a:r>
          </a:p>
          <a:p>
            <a:pPr marL="457200" lvl="1" indent="0">
              <a:buNone/>
              <a:defRPr/>
            </a:pPr>
            <a:endParaRPr lang="fr-FR" sz="1600" dirty="0">
              <a:solidFill>
                <a:srgbClr val="00368B"/>
              </a:solidFill>
              <a:latin typeface="Calibri"/>
            </a:endParaRPr>
          </a:p>
          <a:p>
            <a:pPr lvl="1">
              <a:buFont typeface="Wingdings" panose="05000000000000000000" pitchFamily="2" charset="2"/>
              <a:buChar char="§"/>
              <a:defRPr/>
            </a:pPr>
            <a:r>
              <a:rPr lang="fr-FR" sz="1600" dirty="0">
                <a:solidFill>
                  <a:srgbClr val="00368B"/>
                </a:solidFill>
                <a:latin typeface="Calibri"/>
              </a:rPr>
              <a:t>Les trajectoires salariales des femmes (impact de la naissance et de l’éducation des enfants sur les salaires des mères)</a:t>
            </a:r>
          </a:p>
          <a:p>
            <a:pPr marL="0" indent="0">
              <a:buNone/>
              <a:defRPr/>
            </a:pPr>
            <a:endParaRPr lang="fr-FR" sz="2000" dirty="0">
              <a:solidFill>
                <a:srgbClr val="00368B"/>
              </a:solidFill>
              <a:latin typeface="Calibri"/>
            </a:endParaRPr>
          </a:p>
          <a:p>
            <a:pPr>
              <a:buFont typeface="Wingdings" panose="05000000000000000000" pitchFamily="2" charset="2"/>
              <a:buChar char="à"/>
              <a:defRPr/>
            </a:pPr>
            <a:r>
              <a:rPr lang="fr-FR" sz="2000" dirty="0">
                <a:solidFill>
                  <a:srgbClr val="00368B"/>
                </a:solidFill>
                <a:latin typeface="Calibri"/>
              </a:rPr>
              <a:t>Recentrer l’AVPF sur les interruptions d’activité de courte durée et mieux valoriser les droits</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Tx/>
              <a:buChar char="-"/>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Tree>
    <p:extLst>
      <p:ext uri="{BB962C8B-B14F-4D97-AF65-F5344CB8AC3E}">
        <p14:creationId xmlns:p14="http://schemas.microsoft.com/office/powerpoint/2010/main" val="6948070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357689"/>
            <a:ext cx="8027988" cy="727075"/>
          </a:xfrm>
        </p:spPr>
        <p:txBody>
          <a:bodyPr/>
          <a:lstStyle/>
          <a:p>
            <a:r>
              <a:rPr lang="fr-FR" sz="2400" dirty="0"/>
              <a:t>Comment faire évoluer les droits familiaux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41</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5" name="Rectangle : coins arrondis 4">
            <a:extLst>
              <a:ext uri="{FF2B5EF4-FFF2-40B4-BE49-F238E27FC236}">
                <a16:creationId xmlns:a16="http://schemas.microsoft.com/office/drawing/2014/main" id="{4DA9D26E-9A2D-4534-65A4-E19F953A8D69}"/>
              </a:ext>
            </a:extLst>
          </p:cNvPr>
          <p:cNvSpPr/>
          <p:nvPr/>
        </p:nvSpPr>
        <p:spPr>
          <a:xfrm>
            <a:off x="3094005" y="2536160"/>
            <a:ext cx="2605177" cy="3321177"/>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p>
          <a:p>
            <a:pPr algn="ctr"/>
            <a:r>
              <a:rPr lang="fr-FR" b="1" dirty="0"/>
              <a:t>AVPF</a:t>
            </a:r>
          </a:p>
          <a:p>
            <a:pPr algn="ctr"/>
            <a:endParaRPr lang="fr-FR" sz="1400" b="1" dirty="0"/>
          </a:p>
          <a:p>
            <a:pPr marL="285750" indent="-285750" algn="ctr">
              <a:buFont typeface="Wingdings" panose="05000000000000000000" pitchFamily="2" charset="2"/>
              <a:buChar char="§"/>
            </a:pPr>
            <a:r>
              <a:rPr lang="fr-FR" sz="1600" dirty="0"/>
              <a:t>Limitation aux trois ans de l’enfant</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Report au compte du salaire moyen des trois années précédant l’affiliation</a:t>
            </a:r>
          </a:p>
          <a:p>
            <a:pPr marL="285750" indent="-285750" algn="ctr">
              <a:buFont typeface="Wingdings" panose="05000000000000000000" pitchFamily="2" charset="2"/>
              <a:buChar char="§"/>
            </a:pPr>
            <a:endParaRPr lang="fr-FR" dirty="0"/>
          </a:p>
        </p:txBody>
      </p:sp>
      <p:sp>
        <p:nvSpPr>
          <p:cNvPr id="7" name="Rectangle : coins arrondis 6">
            <a:extLst>
              <a:ext uri="{FF2B5EF4-FFF2-40B4-BE49-F238E27FC236}">
                <a16:creationId xmlns:a16="http://schemas.microsoft.com/office/drawing/2014/main" id="{EAAD3A00-487A-AD99-9356-7578715DD871}"/>
              </a:ext>
            </a:extLst>
          </p:cNvPr>
          <p:cNvSpPr/>
          <p:nvPr/>
        </p:nvSpPr>
        <p:spPr>
          <a:xfrm>
            <a:off x="243679" y="2536160"/>
            <a:ext cx="2605177" cy="3321177"/>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t>MDA</a:t>
            </a:r>
          </a:p>
          <a:p>
            <a:pPr algn="ctr"/>
            <a:endParaRPr lang="fr-FR" sz="1400" b="1" dirty="0"/>
          </a:p>
          <a:p>
            <a:pPr marL="285750" indent="-285750" algn="ctr">
              <a:buFont typeface="Wingdings" panose="05000000000000000000" pitchFamily="2" charset="2"/>
              <a:buChar char="§"/>
            </a:pPr>
            <a:r>
              <a:rPr lang="fr-FR" sz="1600" dirty="0"/>
              <a:t>4 trimestres de MDA accouchement / adoption</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4 autres trimestres sous condition (périodes de carrière incomplètes durant 3 premières années suivant naissance)</a:t>
            </a:r>
          </a:p>
        </p:txBody>
      </p:sp>
      <p:sp>
        <p:nvSpPr>
          <p:cNvPr id="8" name="Rectangle : coins arrondis 7">
            <a:extLst>
              <a:ext uri="{FF2B5EF4-FFF2-40B4-BE49-F238E27FC236}">
                <a16:creationId xmlns:a16="http://schemas.microsoft.com/office/drawing/2014/main" id="{BED528E4-D319-8D62-8CB7-E34A16BE9C48}"/>
              </a:ext>
            </a:extLst>
          </p:cNvPr>
          <p:cNvSpPr/>
          <p:nvPr/>
        </p:nvSpPr>
        <p:spPr>
          <a:xfrm>
            <a:off x="6003985" y="2536160"/>
            <a:ext cx="2896336" cy="3321178"/>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p>
          <a:p>
            <a:pPr algn="ctr"/>
            <a:r>
              <a:rPr lang="fr-FR" b="1" dirty="0"/>
              <a:t>Majorations de pension</a:t>
            </a:r>
          </a:p>
          <a:p>
            <a:pPr algn="ctr"/>
            <a:endParaRPr lang="fr-FR" sz="1400" b="1" dirty="0"/>
          </a:p>
          <a:p>
            <a:pPr marL="285750" indent="-285750" algn="ctr">
              <a:buFont typeface="Wingdings" panose="05000000000000000000" pitchFamily="2" charset="2"/>
              <a:buChar char="§"/>
            </a:pPr>
            <a:r>
              <a:rPr lang="fr-FR" sz="1600" dirty="0"/>
              <a:t>Taux de majoration de pension pour les bénéficiaires de MDA</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Progressives selon le nombre d’enfants : 3 %,   6 % et 20 %</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Plafonnées dans leur montant</a:t>
            </a:r>
            <a:endParaRPr lang="fr-FR" dirty="0"/>
          </a:p>
          <a:p>
            <a:pPr marL="285750" indent="-285750" algn="ctr">
              <a:buFont typeface="Wingdings" panose="05000000000000000000" pitchFamily="2" charset="2"/>
              <a:buChar char="§"/>
            </a:pPr>
            <a:endParaRPr lang="fr-FR" dirty="0"/>
          </a:p>
        </p:txBody>
      </p:sp>
      <p:sp>
        <p:nvSpPr>
          <p:cNvPr id="3" name="ZoneTexte 2">
            <a:extLst>
              <a:ext uri="{FF2B5EF4-FFF2-40B4-BE49-F238E27FC236}">
                <a16:creationId xmlns:a16="http://schemas.microsoft.com/office/drawing/2014/main" id="{6F470764-BCDE-272F-C815-931E3B6B6EB8}"/>
              </a:ext>
            </a:extLst>
          </p:cNvPr>
          <p:cNvSpPr txBox="1"/>
          <p:nvPr/>
        </p:nvSpPr>
        <p:spPr>
          <a:xfrm>
            <a:off x="1562981" y="1084764"/>
            <a:ext cx="2571750" cy="923330"/>
          </a:xfrm>
          <a:prstGeom prst="rect">
            <a:avLst/>
          </a:prstGeom>
          <a:noFill/>
        </p:spPr>
        <p:txBody>
          <a:bodyPr wrap="square" rtlCol="0">
            <a:spAutoFit/>
          </a:bodyPr>
          <a:lstStyle/>
          <a:p>
            <a:pPr algn="ctr"/>
            <a:r>
              <a:rPr lang="fr-FR" dirty="0">
                <a:solidFill>
                  <a:srgbClr val="00368B"/>
                </a:solidFill>
              </a:rPr>
              <a:t>Mieux compenser les interruptions / réductions d’activité</a:t>
            </a:r>
          </a:p>
        </p:txBody>
      </p:sp>
      <p:sp>
        <p:nvSpPr>
          <p:cNvPr id="6" name="ZoneTexte 5">
            <a:extLst>
              <a:ext uri="{FF2B5EF4-FFF2-40B4-BE49-F238E27FC236}">
                <a16:creationId xmlns:a16="http://schemas.microsoft.com/office/drawing/2014/main" id="{BF7979E6-2900-028C-BC83-8C2D6E222A0B}"/>
              </a:ext>
            </a:extLst>
          </p:cNvPr>
          <p:cNvSpPr txBox="1"/>
          <p:nvPr/>
        </p:nvSpPr>
        <p:spPr>
          <a:xfrm>
            <a:off x="5009269" y="1084764"/>
            <a:ext cx="2571750" cy="923330"/>
          </a:xfrm>
          <a:prstGeom prst="rect">
            <a:avLst/>
          </a:prstGeom>
          <a:noFill/>
        </p:spPr>
        <p:txBody>
          <a:bodyPr wrap="square" rtlCol="0">
            <a:spAutoFit/>
          </a:bodyPr>
          <a:lstStyle/>
          <a:p>
            <a:pPr algn="ctr"/>
            <a:r>
              <a:rPr lang="fr-FR" dirty="0">
                <a:solidFill>
                  <a:srgbClr val="00368B"/>
                </a:solidFill>
              </a:rPr>
              <a:t>Mieux compenser les impacts sur les trajectoires salariales</a:t>
            </a:r>
          </a:p>
        </p:txBody>
      </p:sp>
      <p:cxnSp>
        <p:nvCxnSpPr>
          <p:cNvPr id="10" name="Connecteur droit avec flèche 9">
            <a:extLst>
              <a:ext uri="{FF2B5EF4-FFF2-40B4-BE49-F238E27FC236}">
                <a16:creationId xmlns:a16="http://schemas.microsoft.com/office/drawing/2014/main" id="{E5AFCDC4-EFC8-2AFE-C5EB-643F581550A1}"/>
              </a:ext>
            </a:extLst>
          </p:cNvPr>
          <p:cNvCxnSpPr>
            <a:stCxn id="3" idx="2"/>
          </p:cNvCxnSpPr>
          <p:nvPr/>
        </p:nvCxnSpPr>
        <p:spPr>
          <a:xfrm flipH="1">
            <a:off x="1562981" y="2008094"/>
            <a:ext cx="1285875" cy="4504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Connecteur droit avec flèche 11">
            <a:extLst>
              <a:ext uri="{FF2B5EF4-FFF2-40B4-BE49-F238E27FC236}">
                <a16:creationId xmlns:a16="http://schemas.microsoft.com/office/drawing/2014/main" id="{0F278130-610B-85EE-0870-85E500D0E2DE}"/>
              </a:ext>
            </a:extLst>
          </p:cNvPr>
          <p:cNvCxnSpPr>
            <a:stCxn id="3" idx="2"/>
          </p:cNvCxnSpPr>
          <p:nvPr/>
        </p:nvCxnSpPr>
        <p:spPr>
          <a:xfrm>
            <a:off x="2848856" y="2008094"/>
            <a:ext cx="1285875" cy="4504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a:extLst>
              <a:ext uri="{FF2B5EF4-FFF2-40B4-BE49-F238E27FC236}">
                <a16:creationId xmlns:a16="http://schemas.microsoft.com/office/drawing/2014/main" id="{D349C152-7180-79BA-CFA5-4B580EDEB738}"/>
              </a:ext>
            </a:extLst>
          </p:cNvPr>
          <p:cNvCxnSpPr/>
          <p:nvPr/>
        </p:nvCxnSpPr>
        <p:spPr>
          <a:xfrm flipH="1">
            <a:off x="4941660" y="1985595"/>
            <a:ext cx="1285875" cy="4504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Connecteur droit avec flèche 13">
            <a:extLst>
              <a:ext uri="{FF2B5EF4-FFF2-40B4-BE49-F238E27FC236}">
                <a16:creationId xmlns:a16="http://schemas.microsoft.com/office/drawing/2014/main" id="{F95CD875-9CB6-9A70-F106-31F991A52E28}"/>
              </a:ext>
            </a:extLst>
          </p:cNvPr>
          <p:cNvCxnSpPr/>
          <p:nvPr/>
        </p:nvCxnSpPr>
        <p:spPr>
          <a:xfrm>
            <a:off x="6227535" y="1985595"/>
            <a:ext cx="1285875" cy="4504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086718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04074"/>
            <a:ext cx="8027988" cy="727075"/>
          </a:xfrm>
        </p:spPr>
        <p:txBody>
          <a:bodyPr/>
          <a:lstStyle/>
          <a:p>
            <a:r>
              <a:rPr lang="fr-FR" sz="2400" dirty="0"/>
              <a:t>Les masses de prestations de droit direct augmenteraient marginalement à long terme</a:t>
            </a:r>
          </a:p>
        </p:txBody>
      </p:sp>
      <p:sp>
        <p:nvSpPr>
          <p:cNvPr id="3" name="Espace réservé du texte 2"/>
          <p:cNvSpPr>
            <a:spLocks noGrp="1"/>
          </p:cNvSpPr>
          <p:nvPr>
            <p:ph type="body" idx="1"/>
          </p:nvPr>
        </p:nvSpPr>
        <p:spPr>
          <a:xfrm>
            <a:off x="0" y="5497065"/>
            <a:ext cx="9089397" cy="615306"/>
          </a:xfrm>
        </p:spPr>
        <p:txBody>
          <a:bodyPr/>
          <a:lstStyle/>
          <a:p>
            <a:pPr algn="just">
              <a:buFont typeface="Wingdings" panose="05000000000000000000" pitchFamily="2" charset="2"/>
              <a:buChar char="Ø"/>
            </a:pPr>
            <a:r>
              <a:rPr lang="fr-FR" sz="1800" dirty="0">
                <a:solidFill>
                  <a:srgbClr val="00368B"/>
                </a:solidFill>
              </a:rPr>
              <a:t>Baisse forte des masses au régime général, dans les régimes alignés et à l’Agirc-Arrco et augmentation dans les régimes de la FP</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42</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8" name="Espace réservé du texte 2"/>
          <p:cNvSpPr txBox="1">
            <a:spLocks/>
          </p:cNvSpPr>
          <p:nvPr/>
        </p:nvSpPr>
        <p:spPr>
          <a:xfrm>
            <a:off x="296021" y="5093555"/>
            <a:ext cx="2220528" cy="27457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100" i="1" dirty="0"/>
              <a:t>Source : </a:t>
            </a:r>
            <a:r>
              <a:rPr lang="fr-FR" sz="1100" i="1" dirty="0" err="1"/>
              <a:t>Cnav</a:t>
            </a:r>
            <a:r>
              <a:rPr lang="fr-FR" sz="1100" i="1" dirty="0"/>
              <a:t> – modèle Prisme</a:t>
            </a:r>
            <a:endParaRPr lang="fr-FR" sz="500" i="1" u="sng" dirty="0"/>
          </a:p>
        </p:txBody>
      </p:sp>
      <p:sp>
        <p:nvSpPr>
          <p:cNvPr id="9" name="Espace réservé du texte 2"/>
          <p:cNvSpPr txBox="1">
            <a:spLocks/>
          </p:cNvSpPr>
          <p:nvPr/>
        </p:nvSpPr>
        <p:spPr>
          <a:xfrm>
            <a:off x="232345" y="1376324"/>
            <a:ext cx="6361634"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600" b="1" dirty="0">
                <a:solidFill>
                  <a:schemeClr val="tx1">
                    <a:lumMod val="65000"/>
                    <a:lumOff val="35000"/>
                  </a:schemeClr>
                </a:solidFill>
              </a:rPr>
              <a:t>Écart de masse de prestations de droits directs tous régimes</a:t>
            </a:r>
            <a:endParaRPr lang="fr-FR" sz="800" b="1" u="sng" dirty="0">
              <a:solidFill>
                <a:schemeClr val="tx1">
                  <a:lumMod val="65000"/>
                  <a:lumOff val="35000"/>
                </a:schemeClr>
              </a:solidFill>
            </a:endParaRPr>
          </a:p>
        </p:txBody>
      </p:sp>
      <p:sp>
        <p:nvSpPr>
          <p:cNvPr id="7" name="ZoneTexte 6">
            <a:extLst>
              <a:ext uri="{FF2B5EF4-FFF2-40B4-BE49-F238E27FC236}">
                <a16:creationId xmlns:a16="http://schemas.microsoft.com/office/drawing/2014/main" id="{1E88779D-8DB9-C7BC-43AD-50FBAC5EDCE5}"/>
              </a:ext>
            </a:extLst>
          </p:cNvPr>
          <p:cNvSpPr txBox="1"/>
          <p:nvPr/>
        </p:nvSpPr>
        <p:spPr>
          <a:xfrm>
            <a:off x="6813942" y="3895946"/>
            <a:ext cx="2260783" cy="938719"/>
          </a:xfrm>
          <a:prstGeom prst="rect">
            <a:avLst/>
          </a:prstGeom>
          <a:noFill/>
        </p:spPr>
        <p:txBody>
          <a:bodyPr wrap="square" rtlCol="0">
            <a:spAutoFit/>
          </a:bodyPr>
          <a:lstStyle/>
          <a:p>
            <a:r>
              <a:rPr lang="fr-FR" sz="1100" b="1" dirty="0">
                <a:solidFill>
                  <a:schemeClr val="accent1"/>
                </a:solidFill>
              </a:rPr>
              <a:t>≈  + 0,5 Mds d’euros </a:t>
            </a:r>
            <a:r>
              <a:rPr lang="fr-FR" sz="1100" dirty="0">
                <a:solidFill>
                  <a:schemeClr val="accent1"/>
                </a:solidFill>
              </a:rPr>
              <a:t>si les écarts de dépenses de 2070 étaient rapportés aux montants de dépenses de droit propre prévus en 2026 en l’absence d’évolution des droits familiaux</a:t>
            </a:r>
          </a:p>
        </p:txBody>
      </p:sp>
      <p:pic>
        <p:nvPicPr>
          <p:cNvPr id="5" name="Image 4">
            <a:extLst>
              <a:ext uri="{FF2B5EF4-FFF2-40B4-BE49-F238E27FC236}">
                <a16:creationId xmlns:a16="http://schemas.microsoft.com/office/drawing/2014/main" id="{92BAD9D3-41DF-BDA2-CB44-91C117068E62}"/>
              </a:ext>
            </a:extLst>
          </p:cNvPr>
          <p:cNvPicPr>
            <a:picLocks noChangeAspect="1"/>
          </p:cNvPicPr>
          <p:nvPr/>
        </p:nvPicPr>
        <p:blipFill>
          <a:blip r:embed="rId2"/>
          <a:stretch>
            <a:fillRect/>
          </a:stretch>
        </p:blipFill>
        <p:spPr>
          <a:xfrm>
            <a:off x="312152" y="1804415"/>
            <a:ext cx="6484642" cy="3225265"/>
          </a:xfrm>
          <a:prstGeom prst="rect">
            <a:avLst/>
          </a:prstGeom>
        </p:spPr>
      </p:pic>
    </p:spTree>
    <p:extLst>
      <p:ext uri="{BB962C8B-B14F-4D97-AF65-F5344CB8AC3E}">
        <p14:creationId xmlns:p14="http://schemas.microsoft.com/office/powerpoint/2010/main" val="25592322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35439"/>
            <a:ext cx="8027988" cy="727075"/>
          </a:xfrm>
        </p:spPr>
        <p:txBody>
          <a:bodyPr/>
          <a:lstStyle/>
          <a:p>
            <a:r>
              <a:rPr lang="fr-FR" sz="2400" dirty="0"/>
              <a:t>L’évolution serait très favorable aux mères de famille, en particulier pour celles ayant un ou deux enfants</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43</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3" name="Espace réservé du contenu 1">
            <a:extLst>
              <a:ext uri="{FF2B5EF4-FFF2-40B4-BE49-F238E27FC236}">
                <a16:creationId xmlns:a16="http://schemas.microsoft.com/office/drawing/2014/main" id="{D6611050-E0B3-31FA-8508-02A9238076AF}"/>
              </a:ext>
            </a:extLst>
          </p:cNvPr>
          <p:cNvSpPr txBox="1">
            <a:spLocks/>
          </p:cNvSpPr>
          <p:nvPr/>
        </p:nvSpPr>
        <p:spPr>
          <a:xfrm>
            <a:off x="543921" y="1425617"/>
            <a:ext cx="7806776" cy="4649068"/>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Font typeface="Wingdings" panose="05000000000000000000" pitchFamily="2" charset="2"/>
              <a:buChar char="Ø"/>
            </a:pPr>
            <a:r>
              <a:rPr lang="fr-FR" sz="2000" dirty="0">
                <a:solidFill>
                  <a:srgbClr val="00368B"/>
                </a:solidFill>
              </a:rPr>
              <a:t>Mesure globalement </a:t>
            </a:r>
            <a:r>
              <a:rPr lang="fr-FR" sz="2000" b="1" dirty="0">
                <a:solidFill>
                  <a:srgbClr val="00368B"/>
                </a:solidFill>
              </a:rPr>
              <a:t>favorable aux mères de famille</a:t>
            </a:r>
            <a:r>
              <a:rPr lang="fr-FR" sz="2000" dirty="0">
                <a:solidFill>
                  <a:srgbClr val="00368B"/>
                </a:solidFill>
              </a:rPr>
              <a:t>, en particulier à celles ayant </a:t>
            </a:r>
            <a:r>
              <a:rPr lang="fr-FR" sz="2000" b="1" dirty="0">
                <a:solidFill>
                  <a:srgbClr val="00368B"/>
                </a:solidFill>
              </a:rPr>
              <a:t>un ou deux enfants </a:t>
            </a:r>
            <a:r>
              <a:rPr lang="fr-FR" sz="1800" i="1" dirty="0">
                <a:solidFill>
                  <a:srgbClr val="00368B"/>
                </a:solidFill>
              </a:rPr>
              <a:t>(majorations de pension dès le premier enfant)</a:t>
            </a:r>
          </a:p>
          <a:p>
            <a:pPr marL="457200" lvl="1" indent="0" algn="just">
              <a:buNone/>
            </a:pPr>
            <a:endParaRPr lang="fr-FR" sz="1600" b="1" dirty="0">
              <a:solidFill>
                <a:srgbClr val="00368B"/>
              </a:solidFill>
              <a:sym typeface="Wingdings" panose="05000000000000000000" pitchFamily="2" charset="2"/>
            </a:endParaRPr>
          </a:p>
          <a:p>
            <a:pPr algn="just">
              <a:buFont typeface="Wingdings" panose="05000000000000000000" pitchFamily="2" charset="2"/>
              <a:buChar char="Ø"/>
            </a:pPr>
            <a:r>
              <a:rPr lang="fr-FR" sz="2000" dirty="0">
                <a:solidFill>
                  <a:srgbClr val="00368B"/>
                </a:solidFill>
              </a:rPr>
              <a:t>Impact différent selon le régime d’affiliation : les </a:t>
            </a:r>
            <a:r>
              <a:rPr lang="fr-FR" sz="2000" b="1" dirty="0">
                <a:solidFill>
                  <a:srgbClr val="00368B"/>
                </a:solidFill>
              </a:rPr>
              <a:t>mères de la fonction publique</a:t>
            </a:r>
            <a:r>
              <a:rPr lang="fr-FR" sz="2000" dirty="0">
                <a:solidFill>
                  <a:srgbClr val="00368B"/>
                </a:solidFill>
              </a:rPr>
              <a:t> bénéficieraient d’une hausse notable de leur pension </a:t>
            </a:r>
            <a:r>
              <a:rPr lang="fr-FR" sz="1800" i="1" dirty="0">
                <a:solidFill>
                  <a:srgbClr val="00368B"/>
                </a:solidFill>
              </a:rPr>
              <a:t>(hausse du nombre de trimestres de MDA)</a:t>
            </a:r>
            <a:r>
              <a:rPr lang="fr-FR" sz="2000" dirty="0">
                <a:solidFill>
                  <a:srgbClr val="00368B"/>
                </a:solidFill>
              </a:rPr>
              <a:t>, </a:t>
            </a:r>
            <a:r>
              <a:rPr lang="fr-FR" sz="2000" b="1" dirty="0">
                <a:solidFill>
                  <a:srgbClr val="00368B"/>
                </a:solidFill>
              </a:rPr>
              <a:t>celles du régime général et des régimes alignés </a:t>
            </a:r>
            <a:r>
              <a:rPr lang="fr-FR" sz="2000" dirty="0">
                <a:solidFill>
                  <a:srgbClr val="00368B"/>
                </a:solidFill>
              </a:rPr>
              <a:t>seraient moins positivement impactées </a:t>
            </a:r>
            <a:r>
              <a:rPr lang="fr-FR" sz="1800" i="1" dirty="0">
                <a:solidFill>
                  <a:srgbClr val="00368B"/>
                </a:solidFill>
              </a:rPr>
              <a:t>(restrictions de l’AVPF et perte potentielle de MDA)</a:t>
            </a:r>
            <a:r>
              <a:rPr lang="fr-FR" sz="2000" dirty="0">
                <a:solidFill>
                  <a:srgbClr val="00368B"/>
                </a:solidFill>
              </a:rPr>
              <a:t> </a:t>
            </a:r>
          </a:p>
          <a:p>
            <a:pPr algn="just">
              <a:buFont typeface="Wingdings" panose="05000000000000000000" pitchFamily="2" charset="2"/>
              <a:buChar char="Ø"/>
            </a:pPr>
            <a:endParaRPr lang="fr-FR" sz="2000" dirty="0">
              <a:solidFill>
                <a:srgbClr val="00368B"/>
              </a:solidFill>
            </a:endParaRPr>
          </a:p>
          <a:p>
            <a:pPr algn="just">
              <a:buFont typeface="Wingdings" panose="05000000000000000000" pitchFamily="2" charset="2"/>
              <a:buChar char="Ø"/>
            </a:pPr>
            <a:r>
              <a:rPr lang="fr-FR" sz="2000" dirty="0">
                <a:solidFill>
                  <a:srgbClr val="00368B"/>
                </a:solidFill>
              </a:rPr>
              <a:t>Les mères d’un ou deux enfants seraient majoritairement gagnantes quel que soit le </a:t>
            </a:r>
            <a:r>
              <a:rPr lang="fr-FR" sz="2000" b="1" dirty="0">
                <a:solidFill>
                  <a:srgbClr val="00368B"/>
                </a:solidFill>
              </a:rPr>
              <a:t>quintile de pension</a:t>
            </a:r>
            <a:r>
              <a:rPr lang="fr-FR" sz="2000" dirty="0">
                <a:solidFill>
                  <a:srgbClr val="00368B"/>
                </a:solidFill>
              </a:rPr>
              <a:t>, celles ayant trois enfants ou plus également mais dans des proportions plus faibles</a:t>
            </a:r>
          </a:p>
          <a:p>
            <a:pPr algn="just">
              <a:buFont typeface="Wingdings" panose="05000000000000000000" pitchFamily="2" charset="2"/>
              <a:buChar char="Ø"/>
            </a:pPr>
            <a:endParaRPr lang="fr-FR" sz="2000" b="1" dirty="0">
              <a:solidFill>
                <a:srgbClr val="00368B"/>
              </a:solidFill>
              <a:sym typeface="Wingdings" panose="05000000000000000000" pitchFamily="2" charset="2"/>
            </a:endParaRPr>
          </a:p>
          <a:p>
            <a:pPr algn="just">
              <a:buFont typeface="Wingdings" panose="05000000000000000000" pitchFamily="2" charset="2"/>
              <a:buChar char="Ø"/>
            </a:pPr>
            <a:endParaRPr lang="fr-FR" sz="2000" b="1" dirty="0">
              <a:solidFill>
                <a:srgbClr val="00368B"/>
              </a:solidFill>
              <a:sym typeface="Wingdings" panose="05000000000000000000" pitchFamily="2" charset="2"/>
            </a:endParaRPr>
          </a:p>
          <a:p>
            <a:pPr lvl="1" algn="just">
              <a:buFont typeface="Wingdings" panose="05000000000000000000" pitchFamily="2" charset="2"/>
              <a:buChar char="Ø"/>
            </a:pPr>
            <a:endParaRPr lang="fr-FR" sz="1600" b="1" dirty="0">
              <a:solidFill>
                <a:srgbClr val="00368B"/>
              </a:solidFill>
              <a:sym typeface="Wingdings" panose="05000000000000000000" pitchFamily="2" charset="2"/>
            </a:endParaRPr>
          </a:p>
          <a:p>
            <a:pPr marL="457200" lvl="1" indent="0" algn="just">
              <a:buNone/>
            </a:pPr>
            <a:endParaRPr lang="fr-FR" sz="1200" dirty="0">
              <a:solidFill>
                <a:srgbClr val="00368B"/>
              </a:solidFill>
              <a:sym typeface="Wingdings" panose="05000000000000000000" pitchFamily="2" charset="2"/>
            </a:endParaRPr>
          </a:p>
          <a:p>
            <a:pPr lvl="1" algn="just"/>
            <a:endParaRPr lang="fr-FR" sz="1600" b="1" dirty="0">
              <a:solidFill>
                <a:srgbClr val="00368B"/>
              </a:solidFill>
              <a:sym typeface="Wingdings" panose="05000000000000000000" pitchFamily="2" charset="2"/>
            </a:endParaRPr>
          </a:p>
          <a:p>
            <a:pPr lvl="1" algn="just"/>
            <a:endParaRPr lang="fr-FR" sz="1600" dirty="0">
              <a:solidFill>
                <a:srgbClr val="00368B"/>
              </a:solidFill>
              <a:sym typeface="Wingdings" panose="05000000000000000000" pitchFamily="2" charset="2"/>
            </a:endParaRPr>
          </a:p>
        </p:txBody>
      </p:sp>
    </p:spTree>
    <p:extLst>
      <p:ext uri="{BB962C8B-B14F-4D97-AF65-F5344CB8AC3E}">
        <p14:creationId xmlns:p14="http://schemas.microsoft.com/office/powerpoint/2010/main" val="38168358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6125713"/>
          </a:xfrm>
        </p:spPr>
        <p:txBody>
          <a:bodyPr/>
          <a:lstStyle/>
          <a:p>
            <a:pPr algn="ctr"/>
            <a:r>
              <a:rPr lang="fr-FR" dirty="0"/>
              <a:t>Deuxième niveau : évolutions plus structurantes des droits conjugaux</a:t>
            </a:r>
            <a:br>
              <a:rPr lang="fr-FR" dirty="0"/>
            </a:br>
            <a:br>
              <a:rPr lang="fr-FR" dirty="0"/>
            </a:br>
            <a:endParaRPr lang="fr-FR" dirty="0"/>
          </a:p>
        </p:txBody>
      </p:sp>
      <p:sp>
        <p:nvSpPr>
          <p:cNvPr id="3" name="Espace réservé du numéro de diapositive 2"/>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44</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17502187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405782"/>
            <a:ext cx="8027988" cy="727075"/>
          </a:xfrm>
        </p:spPr>
        <p:txBody>
          <a:bodyPr/>
          <a:lstStyle/>
          <a:p>
            <a:r>
              <a:rPr lang="fr-FR" sz="2400" dirty="0"/>
              <a:t>Pourquoi faire évoluer les droits conjugaux ?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45</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Espace réservé du texte 2"/>
          <p:cNvSpPr txBox="1">
            <a:spLocks/>
          </p:cNvSpPr>
          <p:nvPr/>
        </p:nvSpPr>
        <p:spPr>
          <a:xfrm>
            <a:off x="348343" y="960463"/>
            <a:ext cx="8490857" cy="520852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0" fontAlgn="base" latinLnBrk="0" hangingPunct="0">
              <a:lnSpc>
                <a:spcPct val="112000"/>
              </a:lnSpc>
              <a:spcBef>
                <a:spcPct val="20000"/>
              </a:spcBef>
              <a:spcAft>
                <a:spcPts val="0"/>
              </a:spcAft>
              <a:buClrTx/>
              <a:buSzTx/>
              <a:buNone/>
              <a:tabLst/>
              <a:defRPr/>
            </a:pPr>
            <a:r>
              <a:rPr lang="fr-FR" sz="2000" dirty="0">
                <a:solidFill>
                  <a:srgbClr val="00368B"/>
                </a:solidFill>
                <a:latin typeface="Calibri"/>
                <a:sym typeface="Wingdings" panose="05000000000000000000" pitchFamily="2" charset="2"/>
              </a:rPr>
              <a:t>Objectif</a:t>
            </a:r>
            <a:r>
              <a:rPr lang="fr-FR" sz="2000" dirty="0">
                <a:solidFill>
                  <a:schemeClr val="accent6">
                    <a:lumMod val="75000"/>
                  </a:schemeClr>
                </a:solidFill>
                <a:latin typeface="Calibri"/>
                <a:sym typeface="Wingdings" panose="05000000000000000000" pitchFamily="2" charset="2"/>
              </a:rPr>
              <a:t> </a:t>
            </a:r>
            <a:r>
              <a:rPr lang="fr-FR" sz="2000" dirty="0">
                <a:solidFill>
                  <a:srgbClr val="00368B"/>
                </a:solidFill>
                <a:latin typeface="Calibri"/>
                <a:sym typeface="Wingdings" panose="05000000000000000000" pitchFamily="2" charset="2"/>
              </a:rPr>
              <a:t>de</a:t>
            </a:r>
            <a:r>
              <a:rPr lang="fr-FR" sz="2000" dirty="0">
                <a:solidFill>
                  <a:schemeClr val="accent6">
                    <a:lumMod val="75000"/>
                  </a:schemeClr>
                </a:solidFill>
                <a:latin typeface="Calibri"/>
                <a:sym typeface="Wingdings" panose="05000000000000000000" pitchFamily="2" charset="2"/>
              </a:rPr>
              <a:t> </a:t>
            </a:r>
            <a:r>
              <a:rPr lang="fr-FR" sz="2000" dirty="0">
                <a:solidFill>
                  <a:srgbClr val="00368B"/>
                </a:solidFill>
                <a:latin typeface="Calibri"/>
                <a:sym typeface="Wingdings" panose="05000000000000000000" pitchFamily="2" charset="2"/>
              </a:rPr>
              <a:t>maintien du niveau de vie n’est pas atteint avec les règles actuelles </a:t>
            </a: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12000"/>
              </a:lnSpc>
              <a:spcBef>
                <a:spcPct val="20000"/>
              </a:spcBef>
              <a:spcAft>
                <a:spcPts val="0"/>
              </a:spcAft>
              <a:buClrTx/>
              <a:buSzTx/>
              <a:buNone/>
              <a:tabLst/>
              <a:defRPr/>
            </a:pPr>
            <a:endParaRPr lang="fr-FR" sz="2000" dirty="0">
              <a:solidFill>
                <a:srgbClr val="00368B"/>
              </a:solidFill>
              <a:latin typeface="Calibri"/>
              <a:sym typeface="Wingdings" panose="05000000000000000000" pitchFamily="2" charset="2"/>
            </a:endParaRPr>
          </a:p>
          <a:p>
            <a:pPr marL="457200" lvl="1" indent="0">
              <a:lnSpc>
                <a:spcPct val="112000"/>
              </a:lnSpc>
              <a:spcBef>
                <a:spcPts val="0"/>
              </a:spcBef>
              <a:spcAft>
                <a:spcPts val="0"/>
              </a:spcAft>
              <a:buNone/>
              <a:defRPr/>
            </a:pPr>
            <a:endParaRPr lang="fr-FR" sz="1800" dirty="0">
              <a:solidFill>
                <a:srgbClr val="00368B"/>
              </a:solidFill>
              <a:latin typeface="Calibri"/>
              <a:sym typeface="Wingdings" panose="05000000000000000000" pitchFamily="2" charset="2"/>
            </a:endParaRPr>
          </a:p>
          <a:p>
            <a:pPr marL="457200" lvl="1" indent="0">
              <a:lnSpc>
                <a:spcPct val="112000"/>
              </a:lnSpc>
              <a:spcBef>
                <a:spcPts val="0"/>
              </a:spcBef>
              <a:spcAft>
                <a:spcPts val="0"/>
              </a:spcAft>
              <a:buNone/>
              <a:defRPr/>
            </a:pPr>
            <a:endParaRPr lang="fr-FR" sz="1600" dirty="0">
              <a:solidFill>
                <a:srgbClr val="00368B"/>
              </a:solidFill>
              <a:latin typeface="Calibri"/>
              <a:sym typeface="Wingdings" panose="05000000000000000000" pitchFamily="2" charset="2"/>
            </a:endParaRPr>
          </a:p>
          <a:p>
            <a:pPr lvl="1">
              <a:lnSpc>
                <a:spcPct val="112000"/>
              </a:lnSpc>
              <a:spcBef>
                <a:spcPts val="0"/>
              </a:spcBef>
              <a:spcAft>
                <a:spcPts val="0"/>
              </a:spcAft>
              <a:buFont typeface="Wingdings" panose="05000000000000000000" pitchFamily="2" charset="2"/>
              <a:buChar char="§"/>
              <a:defRPr/>
            </a:pPr>
            <a:r>
              <a:rPr lang="fr-FR" sz="1600" dirty="0">
                <a:solidFill>
                  <a:srgbClr val="00368B"/>
                </a:solidFill>
                <a:latin typeface="Calibri"/>
                <a:sym typeface="Wingdings" panose="05000000000000000000" pitchFamily="2" charset="2"/>
              </a:rPr>
              <a:t>dans la majorité des cas, la réversion</a:t>
            </a:r>
            <a:r>
              <a:rPr lang="fr-FR" sz="1600" b="1" dirty="0">
                <a:solidFill>
                  <a:srgbClr val="00368B"/>
                </a:solidFill>
                <a:latin typeface="Calibri"/>
                <a:sym typeface="Wingdings" panose="05000000000000000000" pitchFamily="2" charset="2"/>
              </a:rPr>
              <a:t> augmente le niveau de vie du conjoint survivant, </a:t>
            </a:r>
            <a:r>
              <a:rPr lang="fr-FR" sz="1600" dirty="0">
                <a:solidFill>
                  <a:srgbClr val="00368B"/>
                </a:solidFill>
                <a:latin typeface="Calibri"/>
                <a:sym typeface="Wingdings" panose="05000000000000000000" pitchFamily="2" charset="2"/>
              </a:rPr>
              <a:t>en particulier pour les hommes ;</a:t>
            </a:r>
            <a:endParaRPr lang="fr-FR" sz="1600" dirty="0">
              <a:solidFill>
                <a:srgbClr val="FF0000"/>
              </a:solidFill>
              <a:latin typeface="Calibri"/>
              <a:sym typeface="Wingdings" panose="05000000000000000000" pitchFamily="2" charset="2"/>
            </a:endParaRPr>
          </a:p>
          <a:p>
            <a:pPr lvl="1">
              <a:lnSpc>
                <a:spcPct val="112000"/>
              </a:lnSpc>
              <a:spcBef>
                <a:spcPts val="0"/>
              </a:spcBef>
              <a:spcAft>
                <a:spcPts val="600"/>
              </a:spcAft>
              <a:buFont typeface="Wingdings" panose="05000000000000000000" pitchFamily="2" charset="2"/>
              <a:buChar char="§"/>
              <a:defRPr/>
            </a:pPr>
            <a:r>
              <a:rPr lang="fr-FR" sz="1600" dirty="0">
                <a:solidFill>
                  <a:srgbClr val="00368B"/>
                </a:solidFill>
                <a:latin typeface="Calibri"/>
                <a:sym typeface="Wingdings" panose="05000000000000000000" pitchFamily="2" charset="2"/>
              </a:rPr>
              <a:t>Exceptions concernent certaines femmes des 1</a:t>
            </a:r>
            <a:r>
              <a:rPr lang="fr-FR" sz="1600" baseline="30000" dirty="0">
                <a:solidFill>
                  <a:srgbClr val="00368B"/>
                </a:solidFill>
                <a:latin typeface="Calibri"/>
                <a:sym typeface="Wingdings" panose="05000000000000000000" pitchFamily="2" charset="2"/>
              </a:rPr>
              <a:t>er</a:t>
            </a:r>
            <a:r>
              <a:rPr lang="fr-FR" sz="1600" dirty="0">
                <a:solidFill>
                  <a:srgbClr val="00368B"/>
                </a:solidFill>
                <a:latin typeface="Calibri"/>
                <a:sym typeface="Wingdings" panose="05000000000000000000" pitchFamily="2" charset="2"/>
              </a:rPr>
              <a:t>, 7</a:t>
            </a:r>
            <a:r>
              <a:rPr lang="fr-FR" sz="1600" baseline="30000" dirty="0">
                <a:solidFill>
                  <a:srgbClr val="00368B"/>
                </a:solidFill>
                <a:latin typeface="Calibri"/>
                <a:sym typeface="Wingdings" panose="05000000000000000000" pitchFamily="2" charset="2"/>
              </a:rPr>
              <a:t>ème</a:t>
            </a:r>
            <a:r>
              <a:rPr lang="fr-FR" sz="1600" dirty="0">
                <a:solidFill>
                  <a:srgbClr val="00368B"/>
                </a:solidFill>
                <a:latin typeface="Calibri"/>
                <a:sym typeface="Wingdings" panose="05000000000000000000" pitchFamily="2" charset="2"/>
              </a:rPr>
              <a:t> et 8</a:t>
            </a:r>
            <a:r>
              <a:rPr lang="fr-FR" sz="1600" baseline="30000" dirty="0">
                <a:solidFill>
                  <a:srgbClr val="00368B"/>
                </a:solidFill>
                <a:latin typeface="Calibri"/>
                <a:sym typeface="Wingdings" panose="05000000000000000000" pitchFamily="2" charset="2"/>
              </a:rPr>
              <a:t>ème</a:t>
            </a:r>
            <a:r>
              <a:rPr lang="fr-FR" sz="1600" dirty="0">
                <a:solidFill>
                  <a:srgbClr val="00368B"/>
                </a:solidFill>
                <a:latin typeface="Calibri"/>
                <a:sym typeface="Wingdings" panose="05000000000000000000" pitchFamily="2" charset="2"/>
              </a:rPr>
              <a:t> déciles. </a:t>
            </a:r>
          </a:p>
          <a:p>
            <a:pPr marL="0" marR="0" lvl="0" indent="0" algn="l" defTabSz="457200" rtl="0" eaLnBrk="0" fontAlgn="base" latinLnBrk="0" hangingPunct="0">
              <a:lnSpc>
                <a:spcPct val="100000"/>
              </a:lnSpc>
              <a:spcBef>
                <a:spcPct val="20000"/>
              </a:spcBef>
              <a:spcAft>
                <a:spcPct val="0"/>
              </a:spcAft>
              <a:buClrTx/>
              <a:buSzTx/>
              <a:buNone/>
              <a:tabLst/>
              <a:defRPr/>
            </a:pPr>
            <a:endParaRPr lang="fr-FR" sz="1600" b="1" dirty="0">
              <a:solidFill>
                <a:srgbClr val="00368B"/>
              </a:solidFill>
              <a:latin typeface="Calibri"/>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Tx/>
              <a:buChar char="-"/>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
        <p:nvSpPr>
          <p:cNvPr id="5" name="Espace réservé du texte 2">
            <a:extLst>
              <a:ext uri="{FF2B5EF4-FFF2-40B4-BE49-F238E27FC236}">
                <a16:creationId xmlns:a16="http://schemas.microsoft.com/office/drawing/2014/main" id="{499DB6D7-F1BA-BA01-4043-7A8203198CE9}"/>
              </a:ext>
            </a:extLst>
          </p:cNvPr>
          <p:cNvSpPr txBox="1">
            <a:spLocks/>
          </p:cNvSpPr>
          <p:nvPr/>
        </p:nvSpPr>
        <p:spPr>
          <a:xfrm>
            <a:off x="246200" y="1456414"/>
            <a:ext cx="8651600" cy="541533"/>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500" b="1" dirty="0">
                <a:solidFill>
                  <a:schemeClr val="tx1">
                    <a:lumMod val="65000"/>
                    <a:lumOff val="35000"/>
                  </a:schemeClr>
                </a:solidFill>
              </a:rPr>
              <a:t>Ratio médian entre la pension totale (avec réversion potentielle) du survivant et la somme des pensions du couple avant décès (rapportée au nombre d’UC)</a:t>
            </a:r>
          </a:p>
        </p:txBody>
      </p:sp>
      <p:sp>
        <p:nvSpPr>
          <p:cNvPr id="7" name="Espace réservé du texte 2">
            <a:extLst>
              <a:ext uri="{FF2B5EF4-FFF2-40B4-BE49-F238E27FC236}">
                <a16:creationId xmlns:a16="http://schemas.microsoft.com/office/drawing/2014/main" id="{922B8819-FB47-FF57-C392-617B30919D76}"/>
              </a:ext>
            </a:extLst>
          </p:cNvPr>
          <p:cNvSpPr txBox="1">
            <a:spLocks/>
          </p:cNvSpPr>
          <p:nvPr/>
        </p:nvSpPr>
        <p:spPr>
          <a:xfrm>
            <a:off x="1006212" y="4691606"/>
            <a:ext cx="7181823" cy="75767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0"/>
              </a:spcBef>
              <a:buNone/>
            </a:pPr>
            <a:r>
              <a:rPr lang="fr-FR" sz="900" i="1" dirty="0"/>
              <a:t>Lecture : La médiane du ratio de retraite des hommes après le veuvage est supérieure à 110 % pour tous les déciles de retraite personnelle, sauf pour les déciles D7 (108 %) et D10 (125 %).</a:t>
            </a:r>
          </a:p>
          <a:p>
            <a:pPr marL="0" indent="0">
              <a:buNone/>
            </a:pPr>
            <a:r>
              <a:rPr lang="fr-FR" sz="900" i="1" dirty="0"/>
              <a:t>Sources : Appariement de l’EIR et de l’EDP, DREES et Insee. Traitements : IPP et </a:t>
            </a:r>
            <a:r>
              <a:rPr lang="fr-FR" sz="900" i="1" dirty="0" err="1"/>
              <a:t>Ined</a:t>
            </a:r>
            <a:r>
              <a:rPr lang="fr-FR" sz="900" i="1" dirty="0"/>
              <a:t>. Aubert P., Bonnet C., Règles de réversion : effectivité et implications, Synthèse des principaux enseignements</a:t>
            </a:r>
          </a:p>
        </p:txBody>
      </p:sp>
      <p:pic>
        <p:nvPicPr>
          <p:cNvPr id="8" name="Image 7">
            <a:extLst>
              <a:ext uri="{FF2B5EF4-FFF2-40B4-BE49-F238E27FC236}">
                <a16:creationId xmlns:a16="http://schemas.microsoft.com/office/drawing/2014/main" id="{E3624762-6C6D-FDDB-ECC0-48440B83F7F5}"/>
              </a:ext>
            </a:extLst>
          </p:cNvPr>
          <p:cNvPicPr>
            <a:picLocks noChangeAspect="1"/>
          </p:cNvPicPr>
          <p:nvPr/>
        </p:nvPicPr>
        <p:blipFill>
          <a:blip r:embed="rId2"/>
          <a:stretch>
            <a:fillRect/>
          </a:stretch>
        </p:blipFill>
        <p:spPr>
          <a:xfrm>
            <a:off x="1853835" y="1997947"/>
            <a:ext cx="5436331" cy="2765850"/>
          </a:xfrm>
          <a:prstGeom prst="rect">
            <a:avLst/>
          </a:prstGeom>
        </p:spPr>
      </p:pic>
    </p:spTree>
    <p:extLst>
      <p:ext uri="{BB962C8B-B14F-4D97-AF65-F5344CB8AC3E}">
        <p14:creationId xmlns:p14="http://schemas.microsoft.com/office/powerpoint/2010/main" val="19981978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5740" y="419637"/>
            <a:ext cx="8027988" cy="727075"/>
          </a:xfrm>
        </p:spPr>
        <p:txBody>
          <a:bodyPr/>
          <a:lstStyle/>
          <a:p>
            <a:r>
              <a:rPr lang="fr-FR" sz="2400" dirty="0"/>
              <a:t>Comment faire évoluer les droits conjugaux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46</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3" name="Rectangle : coins arrondis 2">
            <a:extLst>
              <a:ext uri="{FF2B5EF4-FFF2-40B4-BE49-F238E27FC236}">
                <a16:creationId xmlns:a16="http://schemas.microsoft.com/office/drawing/2014/main" id="{5A645B77-EA3B-289C-1204-33C5E23743AC}"/>
              </a:ext>
            </a:extLst>
          </p:cNvPr>
          <p:cNvSpPr/>
          <p:nvPr/>
        </p:nvSpPr>
        <p:spPr>
          <a:xfrm>
            <a:off x="213120" y="1620254"/>
            <a:ext cx="8717759" cy="2366907"/>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t>L’évolution de la réversion </a:t>
            </a:r>
          </a:p>
          <a:p>
            <a:pPr algn="ctr"/>
            <a:endParaRPr lang="fr-FR" b="1" dirty="0"/>
          </a:p>
          <a:p>
            <a:pPr marL="285750" indent="-285750" algn="ctr">
              <a:spcAft>
                <a:spcPts val="200"/>
              </a:spcAft>
              <a:buFont typeface="Wingdings" panose="05000000000000000000" pitchFamily="2" charset="2"/>
              <a:buChar char="§"/>
            </a:pPr>
            <a:r>
              <a:rPr lang="fr-FR" dirty="0"/>
              <a:t>Sortie de la logique de taux et introduction formule de calcul qui intègre les droits propres du conjoint survivant : </a:t>
            </a:r>
          </a:p>
          <a:p>
            <a:pPr algn="ctr">
              <a:spcAft>
                <a:spcPts val="600"/>
              </a:spcAft>
            </a:pPr>
            <a:r>
              <a:rPr lang="fr-FR" b="1" i="1" dirty="0"/>
              <a:t>Montant de la pension de réversion = (2/3 de la pension du défunt) – (1/3 de la pension du conjoint survivant)</a:t>
            </a:r>
          </a:p>
          <a:p>
            <a:pPr marL="285750" indent="-285750" algn="ctr">
              <a:buFont typeface="Wingdings" panose="05000000000000000000" pitchFamily="2" charset="2"/>
              <a:buChar char="§"/>
            </a:pPr>
            <a:r>
              <a:rPr lang="fr-FR" dirty="0"/>
              <a:t>Suppression de la condition de ressources dans les régimes où elle existe</a:t>
            </a:r>
          </a:p>
        </p:txBody>
      </p:sp>
      <p:sp>
        <p:nvSpPr>
          <p:cNvPr id="5" name="ZoneTexte 4">
            <a:extLst>
              <a:ext uri="{FF2B5EF4-FFF2-40B4-BE49-F238E27FC236}">
                <a16:creationId xmlns:a16="http://schemas.microsoft.com/office/drawing/2014/main" id="{05A1AF66-DE05-165A-FA13-AD6D967FDCE0}"/>
              </a:ext>
            </a:extLst>
          </p:cNvPr>
          <p:cNvSpPr txBox="1"/>
          <p:nvPr/>
        </p:nvSpPr>
        <p:spPr>
          <a:xfrm>
            <a:off x="433137" y="4306613"/>
            <a:ext cx="8373979" cy="646331"/>
          </a:xfrm>
          <a:prstGeom prst="rect">
            <a:avLst/>
          </a:prstGeom>
          <a:noFill/>
        </p:spPr>
        <p:txBody>
          <a:bodyPr wrap="square" rtlCol="0">
            <a:spAutoFit/>
          </a:bodyPr>
          <a:lstStyle/>
          <a:p>
            <a:pPr algn="just">
              <a:spcAft>
                <a:spcPts val="600"/>
              </a:spcAft>
            </a:pPr>
            <a:r>
              <a:rPr lang="fr-FR" dirty="0">
                <a:solidFill>
                  <a:srgbClr val="00368B"/>
                </a:solidFill>
                <a:sym typeface="Wingdings" panose="05000000000000000000" pitchFamily="2" charset="2"/>
              </a:rPr>
              <a:t> </a:t>
            </a:r>
            <a:r>
              <a:rPr lang="fr-FR" dirty="0">
                <a:solidFill>
                  <a:srgbClr val="00368B"/>
                </a:solidFill>
              </a:rPr>
              <a:t>Formule qui permet le maintien de niveau de vie du conjoint survivant, uniquement en termes de pension de retraite.  </a:t>
            </a:r>
          </a:p>
        </p:txBody>
      </p:sp>
    </p:spTree>
    <p:extLst>
      <p:ext uri="{BB962C8B-B14F-4D97-AF65-F5344CB8AC3E}">
        <p14:creationId xmlns:p14="http://schemas.microsoft.com/office/powerpoint/2010/main" val="35612756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00667"/>
            <a:ext cx="8027988" cy="727075"/>
          </a:xfrm>
        </p:spPr>
        <p:txBody>
          <a:bodyPr/>
          <a:lstStyle/>
          <a:p>
            <a:r>
              <a:rPr lang="fr-FR" sz="2400" dirty="0"/>
              <a:t>La formule de calcul de maintien de niveau de vie diminuerait  les dépenses de réversion </a:t>
            </a:r>
          </a:p>
        </p:txBody>
      </p:sp>
      <p:sp>
        <p:nvSpPr>
          <p:cNvPr id="3" name="Espace réservé du texte 2"/>
          <p:cNvSpPr>
            <a:spLocks noGrp="1"/>
          </p:cNvSpPr>
          <p:nvPr>
            <p:ph type="body" idx="1"/>
          </p:nvPr>
        </p:nvSpPr>
        <p:spPr>
          <a:xfrm>
            <a:off x="164040" y="5230345"/>
            <a:ext cx="8797398" cy="1099003"/>
          </a:xfrm>
        </p:spPr>
        <p:txBody>
          <a:bodyPr/>
          <a:lstStyle/>
          <a:p>
            <a:pPr algn="just">
              <a:spcAft>
                <a:spcPts val="600"/>
              </a:spcAft>
              <a:buFont typeface="Arial" panose="020B0604020202020204" pitchFamily="34" charset="0"/>
              <a:buChar char="•"/>
            </a:pPr>
            <a:r>
              <a:rPr lang="fr-FR" sz="1600" dirty="0">
                <a:solidFill>
                  <a:srgbClr val="00368B"/>
                </a:solidFill>
                <a:sym typeface="Wingdings" panose="05000000000000000000" pitchFamily="2" charset="2"/>
              </a:rPr>
              <a:t> Baisse des dépenses à l’Agirc-Arrco et dans les régimes de la FP (condition de ressources implicite) </a:t>
            </a:r>
            <a:endParaRPr lang="fr-FR" sz="1600" b="1" dirty="0">
              <a:solidFill>
                <a:srgbClr val="00368B"/>
              </a:solidFill>
              <a:sym typeface="Wingdings" panose="05000000000000000000" pitchFamily="2" charset="2"/>
            </a:endParaRPr>
          </a:p>
          <a:p>
            <a:pPr algn="just">
              <a:spcAft>
                <a:spcPts val="600"/>
              </a:spcAft>
              <a:buFont typeface="Arial" panose="020B0604020202020204" pitchFamily="34" charset="0"/>
              <a:buChar char="•"/>
            </a:pPr>
            <a:r>
              <a:rPr lang="fr-FR" sz="1600" dirty="0">
                <a:solidFill>
                  <a:srgbClr val="00368B"/>
                </a:solidFill>
                <a:sym typeface="Wingdings" panose="05000000000000000000" pitchFamily="2" charset="2"/>
              </a:rPr>
              <a:t>Hausse des dépenses du RG du fait de la hausse des effectifs : </a:t>
            </a:r>
            <a:r>
              <a:rPr lang="fr-FR" sz="1600" b="1" dirty="0">
                <a:solidFill>
                  <a:srgbClr val="00368B"/>
                </a:solidFill>
                <a:sym typeface="Wingdings" panose="05000000000000000000" pitchFamily="2" charset="2"/>
              </a:rPr>
              <a:t>la mesure serait favorable à une part importante des </a:t>
            </a:r>
            <a:r>
              <a:rPr lang="fr-FR" sz="1600" b="1" dirty="0" err="1">
                <a:solidFill>
                  <a:srgbClr val="00368B"/>
                </a:solidFill>
                <a:sym typeface="Wingdings" panose="05000000000000000000" pitchFamily="2" charset="2"/>
              </a:rPr>
              <a:t>réversataires</a:t>
            </a:r>
            <a:r>
              <a:rPr lang="fr-FR" sz="1600" b="1" dirty="0">
                <a:solidFill>
                  <a:srgbClr val="00368B"/>
                </a:solidFill>
                <a:sym typeface="Wingdings" panose="05000000000000000000" pitchFamily="2" charset="2"/>
              </a:rPr>
              <a:t> du régime général</a:t>
            </a:r>
          </a:p>
          <a:p>
            <a:pPr marL="0" indent="0" algn="just">
              <a:spcAft>
                <a:spcPts val="600"/>
              </a:spcAft>
              <a:buNone/>
            </a:pPr>
            <a:endParaRPr lang="fr-FR" sz="1800" dirty="0">
              <a:solidFill>
                <a:srgbClr val="00368B"/>
              </a:solidFill>
              <a:sym typeface="Wingdings" panose="05000000000000000000" pitchFamily="2" charset="2"/>
            </a:endParaRPr>
          </a:p>
          <a:p>
            <a:pPr marL="0" indent="0" algn="just">
              <a:spcAft>
                <a:spcPts val="600"/>
              </a:spcAft>
              <a:buNone/>
            </a:pPr>
            <a:endParaRPr lang="fr-FR" sz="2000" dirty="0">
              <a:solidFill>
                <a:srgbClr val="00368B"/>
              </a:solidFill>
              <a:sym typeface="Wingdings" panose="05000000000000000000" pitchFamily="2" charset="2"/>
            </a:endParaRP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47</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9" name="ZoneTexte 8"/>
          <p:cNvSpPr txBox="1"/>
          <p:nvPr/>
        </p:nvSpPr>
        <p:spPr>
          <a:xfrm>
            <a:off x="593661" y="4964154"/>
            <a:ext cx="3372644" cy="276999"/>
          </a:xfrm>
          <a:prstGeom prst="rect">
            <a:avLst/>
          </a:prstGeom>
          <a:noFill/>
        </p:spPr>
        <p:txBody>
          <a:bodyPr wrap="square" rtlCol="0">
            <a:spAutoFit/>
          </a:bodyPr>
          <a:lstStyle/>
          <a:p>
            <a:r>
              <a:rPr lang="fr-FR" sz="1200" i="1" dirty="0"/>
              <a:t>Source : Insee, </a:t>
            </a:r>
            <a:r>
              <a:rPr lang="fr-FR" sz="1200" i="1" dirty="0" err="1"/>
              <a:t>Destinie</a:t>
            </a:r>
            <a:endParaRPr lang="fr-FR" sz="1200" i="1" dirty="0"/>
          </a:p>
        </p:txBody>
      </p:sp>
      <p:sp>
        <p:nvSpPr>
          <p:cNvPr id="10" name="Espace réservé du texte 2"/>
          <p:cNvSpPr txBox="1">
            <a:spLocks/>
          </p:cNvSpPr>
          <p:nvPr/>
        </p:nvSpPr>
        <p:spPr>
          <a:xfrm>
            <a:off x="-839712" y="1284073"/>
            <a:ext cx="8651600"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600" b="1" dirty="0">
                <a:solidFill>
                  <a:schemeClr val="tx1">
                    <a:lumMod val="65000"/>
                    <a:lumOff val="35000"/>
                  </a:schemeClr>
                </a:solidFill>
              </a:rPr>
              <a:t>Écart dépenses de réversion</a:t>
            </a:r>
            <a:endParaRPr lang="fr-FR" sz="800" b="1" u="sng" dirty="0">
              <a:solidFill>
                <a:schemeClr val="tx1">
                  <a:lumMod val="65000"/>
                  <a:lumOff val="35000"/>
                </a:schemeClr>
              </a:solidFill>
            </a:endParaRPr>
          </a:p>
        </p:txBody>
      </p:sp>
      <p:sp>
        <p:nvSpPr>
          <p:cNvPr id="11" name="Espace réservé du texte 2"/>
          <p:cNvSpPr txBox="1">
            <a:spLocks/>
          </p:cNvSpPr>
          <p:nvPr/>
        </p:nvSpPr>
        <p:spPr>
          <a:xfrm>
            <a:off x="7183565" y="2020075"/>
            <a:ext cx="1777873" cy="207613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600"/>
              </a:spcAft>
              <a:buNone/>
            </a:pPr>
            <a:endParaRPr lang="fr-FR" sz="2000" dirty="0">
              <a:solidFill>
                <a:srgbClr val="00368B"/>
              </a:solidFill>
              <a:sym typeface="Wingdings" panose="05000000000000000000" pitchFamily="2" charset="2"/>
            </a:endParaRPr>
          </a:p>
        </p:txBody>
      </p:sp>
      <p:cxnSp>
        <p:nvCxnSpPr>
          <p:cNvPr id="8" name="Connecteur droit avec flèche 7">
            <a:extLst>
              <a:ext uri="{FF2B5EF4-FFF2-40B4-BE49-F238E27FC236}">
                <a16:creationId xmlns:a16="http://schemas.microsoft.com/office/drawing/2014/main" id="{76D3E426-EEAF-7913-C15F-48A9E7CA17BC}"/>
              </a:ext>
            </a:extLst>
          </p:cNvPr>
          <p:cNvCxnSpPr/>
          <p:nvPr/>
        </p:nvCxnSpPr>
        <p:spPr>
          <a:xfrm>
            <a:off x="434715" y="5334203"/>
            <a:ext cx="158946" cy="18813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a:extLst>
              <a:ext uri="{FF2B5EF4-FFF2-40B4-BE49-F238E27FC236}">
                <a16:creationId xmlns:a16="http://schemas.microsoft.com/office/drawing/2014/main" id="{F428E87C-09D6-5BEB-4F4E-12091366D241}"/>
              </a:ext>
            </a:extLst>
          </p:cNvPr>
          <p:cNvCxnSpPr/>
          <p:nvPr/>
        </p:nvCxnSpPr>
        <p:spPr>
          <a:xfrm flipV="1">
            <a:off x="404735" y="5669682"/>
            <a:ext cx="158946" cy="194885"/>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pic>
        <p:nvPicPr>
          <p:cNvPr id="14" name="Image 13">
            <a:extLst>
              <a:ext uri="{FF2B5EF4-FFF2-40B4-BE49-F238E27FC236}">
                <a16:creationId xmlns:a16="http://schemas.microsoft.com/office/drawing/2014/main" id="{5F874896-F256-31D8-1A6C-719BA88532C2}"/>
              </a:ext>
            </a:extLst>
          </p:cNvPr>
          <p:cNvPicPr>
            <a:picLocks noChangeAspect="1"/>
          </p:cNvPicPr>
          <p:nvPr/>
        </p:nvPicPr>
        <p:blipFill>
          <a:blip r:embed="rId2"/>
          <a:stretch>
            <a:fillRect/>
          </a:stretch>
        </p:blipFill>
        <p:spPr>
          <a:xfrm>
            <a:off x="759742" y="1589803"/>
            <a:ext cx="5463203" cy="3313239"/>
          </a:xfrm>
          <a:prstGeom prst="rect">
            <a:avLst/>
          </a:prstGeom>
        </p:spPr>
      </p:pic>
      <p:sp>
        <p:nvSpPr>
          <p:cNvPr id="5" name="ZoneTexte 4">
            <a:extLst>
              <a:ext uri="{FF2B5EF4-FFF2-40B4-BE49-F238E27FC236}">
                <a16:creationId xmlns:a16="http://schemas.microsoft.com/office/drawing/2014/main" id="{9EF548FE-A698-1507-348B-158EABE1DDAF}"/>
              </a:ext>
            </a:extLst>
          </p:cNvPr>
          <p:cNvSpPr txBox="1"/>
          <p:nvPr/>
        </p:nvSpPr>
        <p:spPr>
          <a:xfrm>
            <a:off x="6289556" y="3991221"/>
            <a:ext cx="2260783" cy="938719"/>
          </a:xfrm>
          <a:prstGeom prst="rect">
            <a:avLst/>
          </a:prstGeom>
          <a:noFill/>
        </p:spPr>
        <p:txBody>
          <a:bodyPr wrap="square" rtlCol="0">
            <a:spAutoFit/>
          </a:bodyPr>
          <a:lstStyle/>
          <a:p>
            <a:r>
              <a:rPr lang="fr-FR" sz="1100" b="1" dirty="0">
                <a:solidFill>
                  <a:schemeClr val="accent1"/>
                </a:solidFill>
              </a:rPr>
              <a:t>≈  - 5  Mds d’euros </a:t>
            </a:r>
            <a:r>
              <a:rPr lang="fr-FR" sz="1100" dirty="0">
                <a:solidFill>
                  <a:schemeClr val="accent1"/>
                </a:solidFill>
              </a:rPr>
              <a:t>si les écarts de dépenses de 2070 étaient rapportés aux montants de dépenses de réversion en 2026 en l’absence d’évolution des droits familiaux</a:t>
            </a:r>
          </a:p>
        </p:txBody>
      </p:sp>
    </p:spTree>
    <p:extLst>
      <p:ext uri="{BB962C8B-B14F-4D97-AF65-F5344CB8AC3E}">
        <p14:creationId xmlns:p14="http://schemas.microsoft.com/office/powerpoint/2010/main" val="10499233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4422" y="586223"/>
            <a:ext cx="8027988" cy="727075"/>
          </a:xfrm>
        </p:spPr>
        <p:txBody>
          <a:bodyPr/>
          <a:lstStyle/>
          <a:p>
            <a:r>
              <a:rPr lang="fr-FR" sz="2600" dirty="0"/>
              <a:t>L’objectif de maintien de niveau de vie serait atteint dans la majorité des cas</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48</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11" name="Espace réservé du texte 2"/>
          <p:cNvSpPr txBox="1">
            <a:spLocks/>
          </p:cNvSpPr>
          <p:nvPr/>
        </p:nvSpPr>
        <p:spPr>
          <a:xfrm>
            <a:off x="7183565" y="2020075"/>
            <a:ext cx="1777873" cy="207613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600"/>
              </a:spcAft>
              <a:buNone/>
            </a:pPr>
            <a:endParaRPr lang="fr-FR" sz="2000" dirty="0">
              <a:solidFill>
                <a:srgbClr val="00368B"/>
              </a:solidFill>
              <a:sym typeface="Wingdings" panose="05000000000000000000" pitchFamily="2" charset="2"/>
            </a:endParaRPr>
          </a:p>
        </p:txBody>
      </p:sp>
      <p:sp>
        <p:nvSpPr>
          <p:cNvPr id="3" name="Espace réservé du texte 2">
            <a:extLst>
              <a:ext uri="{FF2B5EF4-FFF2-40B4-BE49-F238E27FC236}">
                <a16:creationId xmlns:a16="http://schemas.microsoft.com/office/drawing/2014/main" id="{DA0EEE2A-4E13-850B-9A8C-C49B25824F17}"/>
              </a:ext>
            </a:extLst>
          </p:cNvPr>
          <p:cNvSpPr txBox="1">
            <a:spLocks/>
          </p:cNvSpPr>
          <p:nvPr/>
        </p:nvSpPr>
        <p:spPr>
          <a:xfrm>
            <a:off x="348343" y="1525654"/>
            <a:ext cx="8490857" cy="520852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Tx/>
              <a:buChar char="-"/>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
        <p:nvSpPr>
          <p:cNvPr id="6" name="Espace réservé du texte 2">
            <a:extLst>
              <a:ext uri="{FF2B5EF4-FFF2-40B4-BE49-F238E27FC236}">
                <a16:creationId xmlns:a16="http://schemas.microsoft.com/office/drawing/2014/main" id="{6654F58E-5B13-568C-DB13-7CF398A9799D}"/>
              </a:ext>
            </a:extLst>
          </p:cNvPr>
          <p:cNvSpPr txBox="1">
            <a:spLocks/>
          </p:cNvSpPr>
          <p:nvPr/>
        </p:nvSpPr>
        <p:spPr>
          <a:xfrm>
            <a:off x="348343" y="1569570"/>
            <a:ext cx="8490857" cy="520852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just" defTabSz="457200" rtl="0" eaLnBrk="0" fontAlgn="base" latinLnBrk="0" hangingPunct="0">
              <a:lnSpc>
                <a:spcPct val="100000"/>
              </a:lnSpc>
              <a:spcBef>
                <a:spcPct val="20000"/>
              </a:spcBef>
              <a:spcAft>
                <a:spcPts val="600"/>
              </a:spcAft>
              <a:buClrTx/>
              <a:buSzTx/>
              <a:buFont typeface="Arial" charset="0"/>
              <a:buNone/>
              <a:tabLst/>
              <a:defRPr/>
            </a:pPr>
            <a:r>
              <a:rPr lang="fr-FR" sz="2000" dirty="0">
                <a:solidFill>
                  <a:srgbClr val="00368B"/>
                </a:solidFill>
                <a:latin typeface="Calibri"/>
                <a:sym typeface="Wingdings" panose="05000000000000000000" pitchFamily="2" charset="2"/>
              </a:rPr>
              <a:t> La mesure permettrait d’atteindre l’objectif de maintien du niveau de vie du conjoint survivant dans la majorité des cas mais effets hétérogènes selon quintile de pension ou régime d’affiliation de l’assuré ;</a:t>
            </a:r>
          </a:p>
          <a:p>
            <a:pPr marR="0" lvl="0" algn="just" defTabSz="457200" rtl="0" eaLnBrk="0" fontAlgn="base" latinLnBrk="0" hangingPunct="0">
              <a:lnSpc>
                <a:spcPct val="100000"/>
              </a:lnSpc>
              <a:spcBef>
                <a:spcPct val="20000"/>
              </a:spcBef>
              <a:spcAft>
                <a:spcPts val="600"/>
              </a:spcAft>
              <a:buClrTx/>
              <a:buSzTx/>
              <a:buFont typeface="Wingdings" panose="05000000000000000000" pitchFamily="2" charset="2"/>
              <a:buChar char="à"/>
              <a:tabLst/>
              <a:defRPr/>
            </a:pPr>
            <a:r>
              <a:rPr lang="fr-FR" sz="2000" dirty="0">
                <a:solidFill>
                  <a:srgbClr val="00368B"/>
                </a:solidFill>
                <a:latin typeface="Calibri"/>
                <a:sym typeface="Wingdings" panose="05000000000000000000" pitchFamily="2" charset="2"/>
              </a:rPr>
              <a:t>Elle bénéficierait particulièrement aux </a:t>
            </a:r>
            <a:r>
              <a:rPr lang="fr-FR" sz="2000" dirty="0" err="1">
                <a:solidFill>
                  <a:srgbClr val="00368B"/>
                </a:solidFill>
                <a:latin typeface="Calibri"/>
                <a:sym typeface="Wingdings" panose="05000000000000000000" pitchFamily="2" charset="2"/>
              </a:rPr>
              <a:t>réversataires</a:t>
            </a:r>
            <a:r>
              <a:rPr lang="fr-FR" sz="2000" dirty="0">
                <a:solidFill>
                  <a:srgbClr val="00368B"/>
                </a:solidFill>
                <a:latin typeface="Calibri"/>
                <a:sym typeface="Wingdings" panose="05000000000000000000" pitchFamily="2" charset="2"/>
              </a:rPr>
              <a:t> du 1</a:t>
            </a:r>
            <a:r>
              <a:rPr lang="fr-FR" sz="2000" baseline="30000" dirty="0">
                <a:solidFill>
                  <a:srgbClr val="00368B"/>
                </a:solidFill>
                <a:latin typeface="Calibri"/>
                <a:sym typeface="Wingdings" panose="05000000000000000000" pitchFamily="2" charset="2"/>
              </a:rPr>
              <a:t>er</a:t>
            </a:r>
            <a:r>
              <a:rPr lang="fr-FR" sz="2000" dirty="0">
                <a:solidFill>
                  <a:srgbClr val="00368B"/>
                </a:solidFill>
                <a:latin typeface="Calibri"/>
                <a:sym typeface="Wingdings" panose="05000000000000000000" pitchFamily="2" charset="2"/>
              </a:rPr>
              <a:t> quintile (part de gagnants la plus élevée) ; </a:t>
            </a:r>
          </a:p>
          <a:p>
            <a:pPr marR="0" lvl="0" algn="just" defTabSz="457200" rtl="0" eaLnBrk="0" fontAlgn="base" latinLnBrk="0" hangingPunct="0">
              <a:lnSpc>
                <a:spcPct val="100000"/>
              </a:lnSpc>
              <a:spcBef>
                <a:spcPct val="20000"/>
              </a:spcBef>
              <a:spcAft>
                <a:spcPts val="600"/>
              </a:spcAft>
              <a:buClrTx/>
              <a:buSzTx/>
              <a:buFont typeface="Wingdings" panose="05000000000000000000" pitchFamily="2" charset="2"/>
              <a:buChar char="à"/>
              <a:tabLst/>
              <a:defRPr/>
            </a:pPr>
            <a:r>
              <a:rPr kumimoji="0" lang="fr-FR" sz="2000" i="0" u="none" strike="noStrike" kern="1200" cap="none" spc="0" normalizeH="0" baseline="0" noProof="0" dirty="0">
                <a:ln>
                  <a:noFill/>
                </a:ln>
                <a:solidFill>
                  <a:srgbClr val="00368B"/>
                </a:solidFill>
                <a:effectLst/>
                <a:uLnTx/>
                <a:uFillTx/>
                <a:latin typeface="Calibri"/>
                <a:ea typeface="+mn-ea"/>
                <a:cs typeface="+mn-cs"/>
                <a:sym typeface="Wingdings" panose="05000000000000000000" pitchFamily="2" charset="2"/>
              </a:rPr>
              <a:t>Effets</a:t>
            </a:r>
            <a:r>
              <a:rPr lang="fr-FR" sz="2000" dirty="0">
                <a:solidFill>
                  <a:srgbClr val="00368B"/>
                </a:solidFill>
                <a:latin typeface="Calibri"/>
                <a:sym typeface="Wingdings" panose="05000000000000000000" pitchFamily="2" charset="2"/>
              </a:rPr>
              <a:t> plus équivoques pour les quatre autres quintiles de pension. </a:t>
            </a:r>
            <a:endParaRPr kumimoji="0" lang="fr-FR" sz="2000"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Tx/>
              <a:buChar char="-"/>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Tree>
    <p:extLst>
      <p:ext uri="{BB962C8B-B14F-4D97-AF65-F5344CB8AC3E}">
        <p14:creationId xmlns:p14="http://schemas.microsoft.com/office/powerpoint/2010/main" val="1586480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5875547"/>
          </a:xfrm>
        </p:spPr>
        <p:txBody>
          <a:bodyPr/>
          <a:lstStyle/>
          <a:p>
            <a:pPr algn="ctr"/>
            <a:r>
              <a:rPr lang="fr-FR" dirty="0"/>
              <a:t>Troisième niveau : bascule des droits conjugaux vers les droits familiaux</a:t>
            </a:r>
          </a:p>
        </p:txBody>
      </p:sp>
      <p:sp>
        <p:nvSpPr>
          <p:cNvPr id="3"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49</a:t>
            </a:fld>
            <a:endParaRPr lang="en-US" dirty="0"/>
          </a:p>
        </p:txBody>
      </p:sp>
    </p:spTree>
    <p:extLst>
      <p:ext uri="{BB962C8B-B14F-4D97-AF65-F5344CB8AC3E}">
        <p14:creationId xmlns:p14="http://schemas.microsoft.com/office/powerpoint/2010/main" val="3175766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Sommaire	</a:t>
            </a:r>
          </a:p>
        </p:txBody>
      </p:sp>
      <p:sp>
        <p:nvSpPr>
          <p:cNvPr id="3" name="Espace réservé du texte 2"/>
          <p:cNvSpPr>
            <a:spLocks noGrp="1"/>
          </p:cNvSpPr>
          <p:nvPr>
            <p:ph type="body" idx="1"/>
          </p:nvPr>
        </p:nvSpPr>
        <p:spPr>
          <a:xfrm>
            <a:off x="256032" y="1600200"/>
            <a:ext cx="9134856" cy="4525963"/>
          </a:xfrm>
        </p:spPr>
        <p:txBody>
          <a:bodyPr/>
          <a:lstStyle/>
          <a:p>
            <a:pPr marL="514350" indent="-514350">
              <a:buFont typeface="+mj-lt"/>
              <a:buAutoNum type="arabicPeriod"/>
            </a:pPr>
            <a:r>
              <a:rPr lang="fr-FR" sz="2400" b="1" dirty="0">
                <a:solidFill>
                  <a:srgbClr val="00368B"/>
                </a:solidFill>
              </a:rPr>
              <a:t>Les dispositifs de droits familiaux et conjugaux</a:t>
            </a:r>
          </a:p>
          <a:p>
            <a:pPr marL="400050" lvl="1" indent="0">
              <a:buNone/>
            </a:pPr>
            <a:r>
              <a:rPr lang="fr-FR" sz="2400" b="1" dirty="0">
                <a:solidFill>
                  <a:srgbClr val="00368B"/>
                </a:solidFill>
              </a:rPr>
              <a:t>	</a:t>
            </a:r>
          </a:p>
          <a:p>
            <a:pPr marL="514350" indent="-514350">
              <a:buFont typeface="+mj-lt"/>
              <a:buAutoNum type="arabicPeriod"/>
            </a:pPr>
            <a:r>
              <a:rPr lang="fr-FR" sz="2400" b="1" dirty="0">
                <a:solidFill>
                  <a:srgbClr val="00368B"/>
                </a:solidFill>
              </a:rPr>
              <a:t>Le contexte économique et sociodémographique</a:t>
            </a:r>
          </a:p>
          <a:p>
            <a:pPr marL="0" indent="0">
              <a:buNone/>
            </a:pPr>
            <a:endParaRPr lang="fr-FR" sz="2400" b="1" dirty="0">
              <a:solidFill>
                <a:srgbClr val="00368B"/>
              </a:solidFill>
            </a:endParaRPr>
          </a:p>
          <a:p>
            <a:pPr marL="514350" indent="-514350">
              <a:buFont typeface="+mj-lt"/>
              <a:buAutoNum type="arabicPeriod" startAt="3"/>
            </a:pPr>
            <a:r>
              <a:rPr lang="fr-FR" sz="2400" b="1" dirty="0">
                <a:solidFill>
                  <a:srgbClr val="00368B"/>
                </a:solidFill>
              </a:rPr>
              <a:t>Quels objectifs pour les droits familiaux et conjugaux ? </a:t>
            </a:r>
          </a:p>
          <a:p>
            <a:pPr marL="0" indent="0">
              <a:buNone/>
            </a:pPr>
            <a:endParaRPr lang="fr-FR" sz="2400" b="1" dirty="0">
              <a:solidFill>
                <a:srgbClr val="00368B"/>
              </a:solidFill>
            </a:endParaRPr>
          </a:p>
          <a:p>
            <a:pPr marL="514350" indent="-514350">
              <a:buFont typeface="+mj-lt"/>
              <a:buAutoNum type="arabicPeriod" startAt="4"/>
            </a:pPr>
            <a:r>
              <a:rPr lang="fr-FR" sz="2400" b="1" dirty="0">
                <a:solidFill>
                  <a:srgbClr val="00368B"/>
                </a:solidFill>
              </a:rPr>
              <a:t>Des pistes d’évolution selon les différents degrés d’ambition</a:t>
            </a:r>
          </a:p>
          <a:p>
            <a:pPr marL="400050" lvl="1" indent="0">
              <a:buNone/>
            </a:pPr>
            <a:endParaRPr lang="fr-FR" sz="2400" b="1" dirty="0">
              <a:solidFill>
                <a:srgbClr val="00368B"/>
              </a:solidFill>
              <a:highlight>
                <a:srgbClr val="FFFF00"/>
              </a:highlight>
            </a:endParaRPr>
          </a:p>
        </p:txBody>
      </p:sp>
      <p:sp>
        <p:nvSpPr>
          <p:cNvPr id="4"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5</a:t>
            </a:fld>
            <a:endParaRPr lang="en-US" dirty="0"/>
          </a:p>
        </p:txBody>
      </p:sp>
    </p:spTree>
    <p:extLst>
      <p:ext uri="{BB962C8B-B14F-4D97-AF65-F5344CB8AC3E}">
        <p14:creationId xmlns:p14="http://schemas.microsoft.com/office/powerpoint/2010/main" val="27036071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02767"/>
            <a:ext cx="8027988" cy="727075"/>
          </a:xfrm>
        </p:spPr>
        <p:txBody>
          <a:bodyPr/>
          <a:lstStyle/>
          <a:p>
            <a:r>
              <a:rPr lang="fr-FR" sz="2400" dirty="0"/>
              <a:t>Pourquoi basculer les droits conjugaux vers les droits familiaux?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50</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Espace réservé du texte 2"/>
          <p:cNvSpPr txBox="1">
            <a:spLocks/>
          </p:cNvSpPr>
          <p:nvPr/>
        </p:nvSpPr>
        <p:spPr>
          <a:xfrm>
            <a:off x="609600" y="1495188"/>
            <a:ext cx="8229600" cy="476380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à"/>
              <a:defRPr/>
            </a:pPr>
            <a:r>
              <a:rPr lang="fr-FR" sz="2000" dirty="0">
                <a:solidFill>
                  <a:srgbClr val="00368B"/>
                </a:solidFill>
                <a:latin typeface="Calibri"/>
              </a:rPr>
              <a:t>Parcours conjugaux plus diversifiés (moins de mariages, plus de divorces) </a:t>
            </a:r>
          </a:p>
          <a:p>
            <a:pPr>
              <a:buFont typeface="Wingdings" panose="05000000000000000000" pitchFamily="2" charset="2"/>
              <a:buChar char="à"/>
              <a:defRPr/>
            </a:pPr>
            <a:endParaRPr lang="fr-FR" sz="2000" dirty="0">
              <a:solidFill>
                <a:srgbClr val="00368B"/>
              </a:solidFill>
              <a:latin typeface="Calibri"/>
            </a:endParaRPr>
          </a:p>
          <a:p>
            <a:pPr>
              <a:buFont typeface="Wingdings" panose="05000000000000000000" pitchFamily="2" charset="2"/>
              <a:buChar char="à"/>
              <a:defRPr/>
            </a:pPr>
            <a:r>
              <a:rPr lang="fr-FR" sz="2000" dirty="0">
                <a:solidFill>
                  <a:srgbClr val="00368B"/>
                </a:solidFill>
                <a:latin typeface="Calibri"/>
              </a:rPr>
              <a:t>Risque de dégradation relative de la situation des femmes seules au moment de la retraite</a:t>
            </a:r>
          </a:p>
          <a:p>
            <a:pPr>
              <a:buFont typeface="Wingdings" panose="05000000000000000000" pitchFamily="2" charset="2"/>
              <a:buChar char="à"/>
              <a:defRPr/>
            </a:pPr>
            <a:endParaRPr lang="fr-FR" sz="2000" dirty="0">
              <a:solidFill>
                <a:srgbClr val="00368B"/>
              </a:solidFill>
              <a:latin typeface="Calibri"/>
            </a:endParaRPr>
          </a:p>
          <a:p>
            <a:pPr>
              <a:buFont typeface="Wingdings" panose="05000000000000000000" pitchFamily="2" charset="2"/>
              <a:buChar char="à"/>
              <a:defRPr/>
            </a:pPr>
            <a:r>
              <a:rPr lang="fr-FR" sz="2000" dirty="0">
                <a:solidFill>
                  <a:srgbClr val="00368B"/>
                </a:solidFill>
                <a:latin typeface="Calibri"/>
              </a:rPr>
              <a:t>Logique de plus grande individualisation des droits propres à la retraite : effets des enfants sur les carrières mieux compensés rendant pensions de réversion moins nécessaires</a:t>
            </a:r>
          </a:p>
          <a:p>
            <a:pPr marL="0" indent="0">
              <a:buNone/>
              <a:defRPr/>
            </a:pPr>
            <a:endParaRPr lang="fr-FR" sz="2000" dirty="0">
              <a:solidFill>
                <a:srgbClr val="00368B"/>
              </a:solidFill>
              <a:latin typeface="Calibri"/>
            </a:endParaRPr>
          </a:p>
          <a:p>
            <a:pPr marL="0" indent="0">
              <a:buNone/>
              <a:defRPr/>
            </a:pPr>
            <a:r>
              <a:rPr lang="fr-FR" sz="2000" b="1" dirty="0">
                <a:solidFill>
                  <a:srgbClr val="00368B"/>
                </a:solidFill>
                <a:latin typeface="Calibri"/>
                <a:sym typeface="Wingdings" panose="05000000000000000000" pitchFamily="2" charset="2"/>
              </a:rPr>
              <a:t> Renforcement des droits propres individuels </a:t>
            </a:r>
            <a:r>
              <a:rPr lang="fr-FR" sz="2000" b="1" i="1" dirty="0">
                <a:solidFill>
                  <a:srgbClr val="00368B"/>
                </a:solidFill>
                <a:latin typeface="Calibri"/>
                <a:sym typeface="Wingdings" panose="05000000000000000000" pitchFamily="2" charset="2"/>
              </a:rPr>
              <a:t>via </a:t>
            </a:r>
            <a:r>
              <a:rPr lang="fr-FR" sz="2000" b="1" dirty="0">
                <a:solidFill>
                  <a:srgbClr val="00368B"/>
                </a:solidFill>
                <a:latin typeface="Calibri"/>
                <a:sym typeface="Wingdings" panose="05000000000000000000" pitchFamily="2" charset="2"/>
              </a:rPr>
              <a:t>les droits familiaux et, en contrepartie, diminution progressive des droits conjugaux</a:t>
            </a:r>
            <a:endParaRPr lang="fr-FR" sz="2000" b="1" dirty="0">
              <a:solidFill>
                <a:srgbClr val="00368B"/>
              </a:solidFill>
              <a:latin typeface="Calibri"/>
            </a:endParaRPr>
          </a:p>
          <a:p>
            <a:pPr>
              <a:buFont typeface="Wingdings" panose="05000000000000000000" pitchFamily="2" charset="2"/>
              <a:buChar char="à"/>
              <a:defRPr/>
            </a:pPr>
            <a:endParaRPr lang="fr-FR" sz="1800" dirty="0">
              <a:solidFill>
                <a:srgbClr val="00368B"/>
              </a:solidFill>
              <a:latin typeface="Calibri"/>
            </a:endParaRPr>
          </a:p>
          <a:p>
            <a:pPr marL="0" indent="0">
              <a:buNone/>
              <a:defRPr/>
            </a:pPr>
            <a:endParaRPr lang="fr-FR" sz="1800" dirty="0">
              <a:solidFill>
                <a:srgbClr val="00368B"/>
              </a:solidFill>
              <a:latin typeface="Calibri"/>
            </a:endParaRPr>
          </a:p>
          <a:p>
            <a:pPr>
              <a:buFont typeface="Wingdings" panose="05000000000000000000" pitchFamily="2" charset="2"/>
              <a:buChar char="à"/>
              <a:defRPr/>
            </a:pPr>
            <a:endParaRPr lang="fr-FR" sz="1800"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lang="fr-FR" sz="1600" b="1" dirty="0">
              <a:solidFill>
                <a:srgbClr val="00368B"/>
              </a:solidFill>
              <a:latin typeface="Calibri"/>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Tx/>
              <a:buChar char="-"/>
              <a:tabLst/>
              <a:defRPr/>
            </a:pPr>
            <a:endParaRPr kumimoji="0" lang="fr-FR" sz="2000" b="1" i="0" u="none" strike="noStrike" kern="1200" cap="none" spc="0" normalizeH="0" baseline="0" noProof="0" dirty="0">
              <a:ln>
                <a:noFill/>
              </a:ln>
              <a:solidFill>
                <a:srgbClr val="00368B"/>
              </a:solidFill>
              <a:effectLst/>
              <a:uLnTx/>
              <a:uFillTx/>
              <a:latin typeface="Calibri"/>
              <a:ea typeface="+mn-ea"/>
              <a:cs typeface="+mn-cs"/>
            </a:endParaRPr>
          </a:p>
        </p:txBody>
      </p:sp>
    </p:spTree>
    <p:extLst>
      <p:ext uri="{BB962C8B-B14F-4D97-AF65-F5344CB8AC3E}">
        <p14:creationId xmlns:p14="http://schemas.microsoft.com/office/powerpoint/2010/main" val="42314832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5595" y="477526"/>
            <a:ext cx="8027988" cy="727075"/>
          </a:xfrm>
        </p:spPr>
        <p:txBody>
          <a:bodyPr/>
          <a:lstStyle/>
          <a:p>
            <a:r>
              <a:rPr lang="fr-FR" sz="2400" dirty="0"/>
              <a:t>Comment basculer les droits conjugaux vers les droits familiaux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51</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5" name="Rectangle : coins arrondis 4">
            <a:extLst>
              <a:ext uri="{FF2B5EF4-FFF2-40B4-BE49-F238E27FC236}">
                <a16:creationId xmlns:a16="http://schemas.microsoft.com/office/drawing/2014/main" id="{4DA9D26E-9A2D-4534-65A4-E19F953A8D69}"/>
              </a:ext>
            </a:extLst>
          </p:cNvPr>
          <p:cNvSpPr/>
          <p:nvPr/>
        </p:nvSpPr>
        <p:spPr>
          <a:xfrm>
            <a:off x="3083580" y="1427582"/>
            <a:ext cx="3039372" cy="3602407"/>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a:t>AVPF </a:t>
            </a:r>
            <a:endParaRPr lang="fr-FR" sz="1400" b="1" dirty="0">
              <a:sym typeface="Wingdings" panose="05000000000000000000" pitchFamily="2" charset="2"/>
            </a:endParaRPr>
          </a:p>
          <a:p>
            <a:pPr algn="ctr"/>
            <a:endParaRPr lang="fr-FR" sz="1400" b="1" dirty="0"/>
          </a:p>
          <a:p>
            <a:pPr marL="285750" indent="-285750" algn="ctr">
              <a:buFont typeface="Wingdings" panose="05000000000000000000" pitchFamily="2" charset="2"/>
              <a:buChar char="§"/>
            </a:pPr>
            <a:r>
              <a:rPr lang="fr-FR" sz="1400" dirty="0"/>
              <a:t>Conditionnée à une interruption / réduction d’activité</a:t>
            </a:r>
          </a:p>
          <a:p>
            <a:pPr algn="ctr"/>
            <a:endParaRPr lang="fr-FR" sz="1400" dirty="0"/>
          </a:p>
          <a:p>
            <a:pPr marL="285750" indent="-285750" algn="ctr">
              <a:buFont typeface="Wingdings" panose="05000000000000000000" pitchFamily="2" charset="2"/>
              <a:buChar char="§"/>
            </a:pPr>
            <a:r>
              <a:rPr lang="fr-FR" sz="1400" dirty="0"/>
              <a:t>Limitation aux trois ans de l’enfant</a:t>
            </a:r>
          </a:p>
          <a:p>
            <a:pPr algn="ctr"/>
            <a:endParaRPr lang="fr-FR" sz="1400" dirty="0"/>
          </a:p>
          <a:p>
            <a:pPr marL="285750" indent="-285750" algn="ctr">
              <a:buFont typeface="Wingdings" panose="05000000000000000000" pitchFamily="2" charset="2"/>
              <a:buChar char="§"/>
            </a:pPr>
            <a:r>
              <a:rPr lang="fr-FR" sz="1400" dirty="0">
                <a:sym typeface="Wingdings" panose="05000000000000000000" pitchFamily="2" charset="2"/>
              </a:rPr>
              <a:t>Report au compte du maximum entre le Smic et la moyenne des salaires des trois années précédant l’affiliation</a:t>
            </a:r>
          </a:p>
          <a:p>
            <a:pPr algn="ctr"/>
            <a:endParaRPr lang="fr-FR" sz="1400" dirty="0">
              <a:sym typeface="Wingdings" panose="05000000000000000000" pitchFamily="2" charset="2"/>
            </a:endParaRPr>
          </a:p>
          <a:p>
            <a:pPr marL="285750" indent="-285750" algn="ctr">
              <a:buFont typeface="Wingdings" panose="05000000000000000000" pitchFamily="2" charset="2"/>
              <a:buChar char="§"/>
            </a:pPr>
            <a:r>
              <a:rPr lang="fr-FR" sz="1400" dirty="0">
                <a:sym typeface="Wingdings" panose="05000000000000000000" pitchFamily="2" charset="2"/>
              </a:rPr>
              <a:t>Points dans les régimes de bases ou complémentaires</a:t>
            </a:r>
            <a:endParaRPr lang="fr-FR" sz="1400" b="1" dirty="0"/>
          </a:p>
        </p:txBody>
      </p:sp>
      <p:sp>
        <p:nvSpPr>
          <p:cNvPr id="7" name="Rectangle : coins arrondis 6">
            <a:extLst>
              <a:ext uri="{FF2B5EF4-FFF2-40B4-BE49-F238E27FC236}">
                <a16:creationId xmlns:a16="http://schemas.microsoft.com/office/drawing/2014/main" id="{EAAD3A00-487A-AD99-9356-7578715DD871}"/>
              </a:ext>
            </a:extLst>
          </p:cNvPr>
          <p:cNvSpPr/>
          <p:nvPr/>
        </p:nvSpPr>
        <p:spPr>
          <a:xfrm>
            <a:off x="146446" y="1427582"/>
            <a:ext cx="2778440" cy="3602407"/>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a:t>MDA</a:t>
            </a:r>
          </a:p>
          <a:p>
            <a:pPr algn="ctr"/>
            <a:endParaRPr lang="fr-FR" sz="1400" b="1" dirty="0">
              <a:sym typeface="Wingdings" panose="05000000000000000000" pitchFamily="2" charset="2"/>
            </a:endParaRPr>
          </a:p>
          <a:p>
            <a:pPr marL="285750" indent="-285750" algn="ctr">
              <a:buFont typeface="Wingdings" panose="05000000000000000000" pitchFamily="2" charset="2"/>
              <a:buChar char="§"/>
            </a:pPr>
            <a:r>
              <a:rPr lang="fr-FR" sz="1400" dirty="0"/>
              <a:t>4 trimestres de MDA accouchement / adoption </a:t>
            </a:r>
          </a:p>
          <a:p>
            <a:pPr algn="ctr"/>
            <a:endParaRPr lang="fr-FR" sz="1400" dirty="0"/>
          </a:p>
          <a:p>
            <a:pPr marL="285750" indent="-285750" algn="ctr">
              <a:buFont typeface="Wingdings" panose="05000000000000000000" pitchFamily="2" charset="2"/>
              <a:buChar char="§"/>
            </a:pPr>
            <a:r>
              <a:rPr lang="fr-FR" sz="1400" dirty="0"/>
              <a:t>4 autres trimestres sous condition (périodes de carrière incomplètes durant 3 premières années suivant naissance)</a:t>
            </a:r>
          </a:p>
        </p:txBody>
      </p:sp>
      <p:sp>
        <p:nvSpPr>
          <p:cNvPr id="8" name="Rectangle : coins arrondis 7">
            <a:extLst>
              <a:ext uri="{FF2B5EF4-FFF2-40B4-BE49-F238E27FC236}">
                <a16:creationId xmlns:a16="http://schemas.microsoft.com/office/drawing/2014/main" id="{BED528E4-D319-8D62-8CB7-E34A16BE9C48}"/>
              </a:ext>
            </a:extLst>
          </p:cNvPr>
          <p:cNvSpPr/>
          <p:nvPr/>
        </p:nvSpPr>
        <p:spPr>
          <a:xfrm>
            <a:off x="6281646" y="1427583"/>
            <a:ext cx="2681937" cy="3602406"/>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a:t>Majorations de pension </a:t>
            </a:r>
          </a:p>
          <a:p>
            <a:pPr algn="ctr"/>
            <a:endParaRPr lang="fr-FR" sz="1400" b="1" dirty="0"/>
          </a:p>
          <a:p>
            <a:pPr marL="285750" indent="-285750" algn="ctr">
              <a:buFont typeface="Wingdings" panose="05000000000000000000" pitchFamily="2" charset="2"/>
              <a:buChar char="§"/>
            </a:pPr>
            <a:r>
              <a:rPr lang="fr-FR" sz="1400" dirty="0"/>
              <a:t>Taux de majoration de pension pour les bénéficiaires de MDA</a:t>
            </a:r>
          </a:p>
          <a:p>
            <a:pPr marL="285750" indent="-285750" algn="ctr">
              <a:buFont typeface="Wingdings" panose="05000000000000000000" pitchFamily="2" charset="2"/>
              <a:buChar char="§"/>
            </a:pPr>
            <a:endParaRPr lang="fr-FR" sz="1400" dirty="0"/>
          </a:p>
          <a:p>
            <a:pPr marL="285750" indent="-285750" algn="ctr">
              <a:buFont typeface="Wingdings" panose="05000000000000000000" pitchFamily="2" charset="2"/>
              <a:buChar char="§"/>
            </a:pPr>
            <a:r>
              <a:rPr lang="fr-FR" sz="1400" dirty="0"/>
              <a:t>Progressives selon le nombre d’enfants : 5 %,   10 % et 20 % </a:t>
            </a:r>
          </a:p>
          <a:p>
            <a:pPr algn="ctr"/>
            <a:endParaRPr lang="fr-FR" sz="1400" dirty="0"/>
          </a:p>
          <a:p>
            <a:pPr marL="285750" indent="-285750" algn="ctr">
              <a:buFont typeface="Wingdings" panose="05000000000000000000" pitchFamily="2" charset="2"/>
              <a:buChar char="§"/>
            </a:pPr>
            <a:r>
              <a:rPr lang="fr-FR" sz="1400" dirty="0"/>
              <a:t>Plafonnées dans leur montant</a:t>
            </a:r>
          </a:p>
        </p:txBody>
      </p:sp>
      <p:sp>
        <p:nvSpPr>
          <p:cNvPr id="6" name="Rectangle : coins arrondis 5">
            <a:extLst>
              <a:ext uri="{FF2B5EF4-FFF2-40B4-BE49-F238E27FC236}">
                <a16:creationId xmlns:a16="http://schemas.microsoft.com/office/drawing/2014/main" id="{F5662B88-A7BA-13AC-30CB-FDE55206FC87}"/>
              </a:ext>
            </a:extLst>
          </p:cNvPr>
          <p:cNvSpPr/>
          <p:nvPr/>
        </p:nvSpPr>
        <p:spPr>
          <a:xfrm>
            <a:off x="146446" y="5149607"/>
            <a:ext cx="8928541" cy="727076"/>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a:t>Réversion </a:t>
            </a:r>
            <a:r>
              <a:rPr lang="fr-FR" sz="1400" dirty="0"/>
              <a:t>ouverte à tous les concubins survivants, sous condition de ressources et plafonnée au strict maintien du niveau de vie  </a:t>
            </a:r>
          </a:p>
        </p:txBody>
      </p:sp>
    </p:spTree>
    <p:extLst>
      <p:ext uri="{BB962C8B-B14F-4D97-AF65-F5344CB8AC3E}">
        <p14:creationId xmlns:p14="http://schemas.microsoft.com/office/powerpoint/2010/main" val="41776201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31033"/>
            <a:ext cx="8027988" cy="727075"/>
          </a:xfrm>
        </p:spPr>
        <p:txBody>
          <a:bodyPr/>
          <a:lstStyle/>
          <a:p>
            <a:pPr algn="just"/>
            <a:r>
              <a:rPr lang="fr-FR" sz="2400" dirty="0"/>
              <a:t>Les masses de pensions totales versées tous régimes seraient plus faibles</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52</a:t>
            </a:fld>
            <a:endParaRPr lang="en-US" dirty="0"/>
          </a:p>
        </p:txBody>
      </p:sp>
      <p:sp>
        <p:nvSpPr>
          <p:cNvPr id="8" name="Espace réservé du contenu 1"/>
          <p:cNvSpPr txBox="1">
            <a:spLocks/>
          </p:cNvSpPr>
          <p:nvPr/>
        </p:nvSpPr>
        <p:spPr>
          <a:xfrm>
            <a:off x="785004"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fr-FR" sz="1600" dirty="0">
              <a:solidFill>
                <a:srgbClr val="00368B"/>
              </a:solidFill>
              <a:sym typeface="Wingdings" panose="05000000000000000000" pitchFamily="2" charset="2"/>
            </a:endParaRPr>
          </a:p>
        </p:txBody>
      </p:sp>
      <p:sp>
        <p:nvSpPr>
          <p:cNvPr id="4" name="Rectangle 3"/>
          <p:cNvSpPr/>
          <p:nvPr/>
        </p:nvSpPr>
        <p:spPr>
          <a:xfrm>
            <a:off x="-434753" y="1462340"/>
            <a:ext cx="7825228" cy="338554"/>
          </a:xfrm>
          <a:prstGeom prst="rect">
            <a:avLst/>
          </a:prstGeom>
        </p:spPr>
        <p:txBody>
          <a:bodyPr wrap="square">
            <a:spAutoFit/>
          </a:bodyPr>
          <a:lstStyle/>
          <a:p>
            <a:pPr algn="ctr">
              <a:spcAft>
                <a:spcPts val="0"/>
              </a:spcAft>
            </a:pPr>
            <a:r>
              <a:rPr lang="fr-FR" sz="1600" b="1" dirty="0">
                <a:solidFill>
                  <a:schemeClr val="tx1">
                    <a:lumMod val="65000"/>
                    <a:lumOff val="35000"/>
                  </a:schemeClr>
                </a:solidFill>
                <a:latin typeface="+mn-lt"/>
                <a:ea typeface="Times New Roman" panose="02020603050405020304" pitchFamily="18" charset="0"/>
              </a:rPr>
              <a:t>Écart de masse de prestations de droits directs et de réversion tous régimes</a:t>
            </a:r>
            <a:endParaRPr lang="fr-FR" sz="1600" b="1" dirty="0">
              <a:solidFill>
                <a:schemeClr val="tx1">
                  <a:lumMod val="65000"/>
                  <a:lumOff val="35000"/>
                </a:schemeClr>
              </a:solidFill>
              <a:effectLst/>
              <a:latin typeface="+mn-lt"/>
              <a:ea typeface="Times New Roman" panose="02020603050405020304" pitchFamily="18" charset="0"/>
            </a:endParaRPr>
          </a:p>
        </p:txBody>
      </p:sp>
      <p:sp>
        <p:nvSpPr>
          <p:cNvPr id="9" name="Rectangle 8"/>
          <p:cNvSpPr/>
          <p:nvPr/>
        </p:nvSpPr>
        <p:spPr>
          <a:xfrm>
            <a:off x="639305" y="5188681"/>
            <a:ext cx="7143169" cy="246221"/>
          </a:xfrm>
          <a:prstGeom prst="rect">
            <a:avLst/>
          </a:prstGeom>
        </p:spPr>
        <p:txBody>
          <a:bodyPr wrap="square">
            <a:spAutoFit/>
          </a:bodyPr>
          <a:lstStyle/>
          <a:p>
            <a:r>
              <a:rPr lang="fr-FR" sz="1000" i="1" dirty="0"/>
              <a:t>Source : </a:t>
            </a:r>
            <a:r>
              <a:rPr lang="fr-FR" sz="1000" i="1" dirty="0" err="1"/>
              <a:t>Cnav</a:t>
            </a:r>
            <a:r>
              <a:rPr lang="fr-FR" sz="1000" i="1" dirty="0"/>
              <a:t> – modèle Prisme</a:t>
            </a:r>
          </a:p>
        </p:txBody>
      </p:sp>
      <p:sp>
        <p:nvSpPr>
          <p:cNvPr id="3" name="Espace réservé du texte 2">
            <a:extLst>
              <a:ext uri="{FF2B5EF4-FFF2-40B4-BE49-F238E27FC236}">
                <a16:creationId xmlns:a16="http://schemas.microsoft.com/office/drawing/2014/main" id="{AD6938A4-1716-6961-ADB2-E52E7B2B317A}"/>
              </a:ext>
            </a:extLst>
          </p:cNvPr>
          <p:cNvSpPr>
            <a:spLocks noGrp="1"/>
          </p:cNvSpPr>
          <p:nvPr>
            <p:ph type="body" idx="1"/>
          </p:nvPr>
        </p:nvSpPr>
        <p:spPr>
          <a:xfrm>
            <a:off x="254080" y="5375902"/>
            <a:ext cx="8595678" cy="1052418"/>
          </a:xfrm>
        </p:spPr>
        <p:txBody>
          <a:bodyPr/>
          <a:lstStyle/>
          <a:p>
            <a:pPr algn="just">
              <a:buFont typeface="Wingdings" panose="05000000000000000000" pitchFamily="2" charset="2"/>
              <a:buChar char="Ø"/>
            </a:pPr>
            <a:r>
              <a:rPr lang="fr-FR" sz="1500" dirty="0">
                <a:solidFill>
                  <a:srgbClr val="00368B"/>
                </a:solidFill>
              </a:rPr>
              <a:t>Baisse des masses de prestation (droit direct et réversion) en raison des modifications de la réversion et de la suppression de la majoration de pension pour les pères de trois enfants et plus</a:t>
            </a:r>
          </a:p>
        </p:txBody>
      </p:sp>
      <p:pic>
        <p:nvPicPr>
          <p:cNvPr id="5" name="Image 4">
            <a:extLst>
              <a:ext uri="{FF2B5EF4-FFF2-40B4-BE49-F238E27FC236}">
                <a16:creationId xmlns:a16="http://schemas.microsoft.com/office/drawing/2014/main" id="{E7B0249A-3272-2AE2-97D1-DED3D932F592}"/>
              </a:ext>
            </a:extLst>
          </p:cNvPr>
          <p:cNvPicPr>
            <a:picLocks noChangeAspect="1"/>
          </p:cNvPicPr>
          <p:nvPr/>
        </p:nvPicPr>
        <p:blipFill>
          <a:blip r:embed="rId3"/>
          <a:stretch>
            <a:fillRect/>
          </a:stretch>
        </p:blipFill>
        <p:spPr>
          <a:xfrm>
            <a:off x="145356" y="1785668"/>
            <a:ext cx="6665011" cy="3314975"/>
          </a:xfrm>
          <a:prstGeom prst="rect">
            <a:avLst/>
          </a:prstGeom>
        </p:spPr>
      </p:pic>
      <p:sp>
        <p:nvSpPr>
          <p:cNvPr id="7" name="ZoneTexte 6">
            <a:extLst>
              <a:ext uri="{FF2B5EF4-FFF2-40B4-BE49-F238E27FC236}">
                <a16:creationId xmlns:a16="http://schemas.microsoft.com/office/drawing/2014/main" id="{F3E3E2EC-8547-46CD-7C67-52E745A4369E}"/>
              </a:ext>
            </a:extLst>
          </p:cNvPr>
          <p:cNvSpPr txBox="1"/>
          <p:nvPr/>
        </p:nvSpPr>
        <p:spPr>
          <a:xfrm>
            <a:off x="6810367" y="2950436"/>
            <a:ext cx="2260783" cy="938719"/>
          </a:xfrm>
          <a:prstGeom prst="rect">
            <a:avLst/>
          </a:prstGeom>
          <a:noFill/>
        </p:spPr>
        <p:txBody>
          <a:bodyPr wrap="square" rtlCol="0">
            <a:spAutoFit/>
          </a:bodyPr>
          <a:lstStyle/>
          <a:p>
            <a:r>
              <a:rPr lang="fr-FR" sz="1100" b="1" dirty="0">
                <a:solidFill>
                  <a:schemeClr val="accent1"/>
                </a:solidFill>
              </a:rPr>
              <a:t>≈  - 5,5 Mds d’euros </a:t>
            </a:r>
            <a:r>
              <a:rPr lang="fr-FR" sz="1100" dirty="0">
                <a:solidFill>
                  <a:schemeClr val="accent1"/>
                </a:solidFill>
              </a:rPr>
              <a:t>si les écarts de dépenses de 2070 étaient rapportés au montant total de dépense (droit propre et réversion) prévu en 2026 en l’absence de bascule</a:t>
            </a:r>
          </a:p>
        </p:txBody>
      </p:sp>
    </p:spTree>
    <p:extLst>
      <p:ext uri="{BB962C8B-B14F-4D97-AF65-F5344CB8AC3E}">
        <p14:creationId xmlns:p14="http://schemas.microsoft.com/office/powerpoint/2010/main" val="4706086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05170"/>
            <a:ext cx="8027988" cy="727075"/>
          </a:xfrm>
        </p:spPr>
        <p:txBody>
          <a:bodyPr/>
          <a:lstStyle/>
          <a:p>
            <a:r>
              <a:rPr lang="fr-FR" sz="2400" dirty="0"/>
              <a:t>Les principaux résultats de la bascule des droits conjugaux vers les droits familiaux</a:t>
            </a:r>
          </a:p>
        </p:txBody>
      </p:sp>
      <p:sp>
        <p:nvSpPr>
          <p:cNvPr id="3" name="Espace réservé du texte 2"/>
          <p:cNvSpPr>
            <a:spLocks noGrp="1"/>
          </p:cNvSpPr>
          <p:nvPr>
            <p:ph type="body" idx="1"/>
          </p:nvPr>
        </p:nvSpPr>
        <p:spPr>
          <a:xfrm>
            <a:off x="246200" y="1379426"/>
            <a:ext cx="8651600" cy="4552930"/>
          </a:xfrm>
        </p:spPr>
        <p:txBody>
          <a:bodyPr/>
          <a:lstStyle/>
          <a:p>
            <a:pPr algn="just">
              <a:lnSpc>
                <a:spcPct val="112000"/>
              </a:lnSpc>
            </a:pPr>
            <a:r>
              <a:rPr lang="fr-FR" sz="2000" b="1" dirty="0">
                <a:solidFill>
                  <a:srgbClr val="00368B"/>
                </a:solidFill>
              </a:rPr>
              <a:t>Les mères bénéficieraient globalement de la mesure</a:t>
            </a:r>
            <a:r>
              <a:rPr lang="fr-FR" sz="2000" dirty="0">
                <a:solidFill>
                  <a:srgbClr val="00368B"/>
                </a:solidFill>
              </a:rPr>
              <a:t>, en particulier celles ayant </a:t>
            </a:r>
            <a:r>
              <a:rPr lang="fr-FR" sz="2000" b="1" dirty="0">
                <a:solidFill>
                  <a:srgbClr val="00368B"/>
                </a:solidFill>
              </a:rPr>
              <a:t>un ou deux enfants </a:t>
            </a:r>
            <a:r>
              <a:rPr lang="fr-FR" sz="2000" dirty="0">
                <a:solidFill>
                  <a:srgbClr val="00368B"/>
                </a:solidFill>
              </a:rPr>
              <a:t>: elles seraient en moyenne moins touchées par l’évolution des droits conjugaux et bénéficieraient davantage des mesures relatives aux droits familiaux</a:t>
            </a:r>
          </a:p>
          <a:p>
            <a:pPr algn="just">
              <a:lnSpc>
                <a:spcPct val="112000"/>
              </a:lnSpc>
            </a:pPr>
            <a:endParaRPr lang="fr-FR" sz="2000" dirty="0">
              <a:solidFill>
                <a:srgbClr val="00368B"/>
              </a:solidFill>
            </a:endParaRPr>
          </a:p>
          <a:p>
            <a:pPr algn="just">
              <a:lnSpc>
                <a:spcPct val="112000"/>
              </a:lnSpc>
            </a:pPr>
            <a:r>
              <a:rPr lang="fr-FR" sz="2000" b="1" dirty="0">
                <a:solidFill>
                  <a:srgbClr val="00368B"/>
                </a:solidFill>
              </a:rPr>
              <a:t>La grande majorité des hommes conserveraient une pension inchangée</a:t>
            </a:r>
            <a:r>
              <a:rPr lang="fr-FR" sz="2000" dirty="0">
                <a:solidFill>
                  <a:srgbClr val="00368B"/>
                </a:solidFill>
              </a:rPr>
              <a:t>. La suppression de la majoration de pension pèserait sur les pères de trois enfants ou plus, mais la refonte des droits conjugaux, qui s’applique à tous, génèrerait une faible part de gagnants grâce à l’ouverture de la réversion aux couples non mariés</a:t>
            </a:r>
          </a:p>
          <a:p>
            <a:pPr algn="just">
              <a:lnSpc>
                <a:spcPct val="112000"/>
              </a:lnSpc>
            </a:pPr>
            <a:endParaRPr lang="fr-FR" sz="2000" dirty="0">
              <a:solidFill>
                <a:srgbClr val="00368B"/>
              </a:solidFill>
            </a:endParaRPr>
          </a:p>
          <a:p>
            <a:pPr algn="just">
              <a:buFont typeface="Arial" panose="020B0604020202020204" pitchFamily="34" charset="0"/>
              <a:buChar char="•"/>
            </a:pPr>
            <a:r>
              <a:rPr lang="fr-FR" sz="2000" dirty="0">
                <a:solidFill>
                  <a:srgbClr val="00368B"/>
                </a:solidFill>
              </a:rPr>
              <a:t>La réforme entraînerait une </a:t>
            </a:r>
            <a:r>
              <a:rPr lang="fr-FR" sz="2000" b="1" dirty="0">
                <a:solidFill>
                  <a:srgbClr val="00368B"/>
                </a:solidFill>
              </a:rPr>
              <a:t>contraction marquée des dépenses de réversion </a:t>
            </a:r>
            <a:r>
              <a:rPr lang="fr-FR" sz="2000" dirty="0">
                <a:solidFill>
                  <a:srgbClr val="00368B"/>
                </a:solidFill>
              </a:rPr>
              <a:t>sur l’ensemble de la projection (baisse des effectifs et de la pension moyenne)</a:t>
            </a:r>
          </a:p>
          <a:p>
            <a:pPr marL="0" indent="0" algn="just">
              <a:buNone/>
            </a:pPr>
            <a:endParaRPr lang="fr-FR" sz="2000" dirty="0">
              <a:solidFill>
                <a:srgbClr val="00368B"/>
              </a:solidFill>
            </a:endParaRP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53</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22765819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5875547"/>
          </a:xfrm>
        </p:spPr>
        <p:txBody>
          <a:bodyPr/>
          <a:lstStyle/>
          <a:p>
            <a:pPr algn="ctr"/>
            <a:r>
              <a:rPr lang="fr-FR" dirty="0"/>
              <a:t> Conclusion du Président du COR </a:t>
            </a:r>
          </a:p>
        </p:txBody>
      </p:sp>
      <p:sp>
        <p:nvSpPr>
          <p:cNvPr id="3"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54</a:t>
            </a:fld>
            <a:endParaRPr lang="en-US" dirty="0"/>
          </a:p>
        </p:txBody>
      </p:sp>
    </p:spTree>
    <p:extLst>
      <p:ext uri="{BB962C8B-B14F-4D97-AF65-F5344CB8AC3E}">
        <p14:creationId xmlns:p14="http://schemas.microsoft.com/office/powerpoint/2010/main" val="3748109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05170"/>
            <a:ext cx="8027988" cy="727075"/>
          </a:xfrm>
        </p:spPr>
        <p:txBody>
          <a:bodyPr/>
          <a:lstStyle/>
          <a:p>
            <a:r>
              <a:rPr lang="fr-FR" sz="2400" dirty="0"/>
              <a:t>Conclusion : les droits conjugaux </a:t>
            </a:r>
          </a:p>
        </p:txBody>
      </p:sp>
      <p:sp>
        <p:nvSpPr>
          <p:cNvPr id="3" name="Espace réservé du texte 2"/>
          <p:cNvSpPr>
            <a:spLocks noGrp="1"/>
          </p:cNvSpPr>
          <p:nvPr>
            <p:ph type="body" idx="1"/>
          </p:nvPr>
        </p:nvSpPr>
        <p:spPr>
          <a:xfrm>
            <a:off x="246200" y="1282445"/>
            <a:ext cx="8826238" cy="4552930"/>
          </a:xfrm>
        </p:spPr>
        <p:txBody>
          <a:bodyPr/>
          <a:lstStyle/>
          <a:p>
            <a:pPr algn="just">
              <a:lnSpc>
                <a:spcPct val="112000"/>
              </a:lnSpc>
            </a:pPr>
            <a:r>
              <a:rPr lang="fr-FR" sz="2000" dirty="0">
                <a:solidFill>
                  <a:srgbClr val="00368B"/>
                </a:solidFill>
              </a:rPr>
              <a:t>Souhait partagé d’une </a:t>
            </a:r>
            <a:r>
              <a:rPr lang="fr-FR" sz="2000" b="1" dirty="0">
                <a:solidFill>
                  <a:srgbClr val="00368B"/>
                </a:solidFill>
              </a:rPr>
              <a:t>harmonisation des dispositifs</a:t>
            </a:r>
            <a:r>
              <a:rPr lang="fr-FR" sz="2000" dirty="0">
                <a:solidFill>
                  <a:srgbClr val="00368B"/>
                </a:solidFill>
              </a:rPr>
              <a:t>. </a:t>
            </a:r>
          </a:p>
          <a:p>
            <a:pPr marL="0" indent="357188" algn="just">
              <a:lnSpc>
                <a:spcPct val="112000"/>
              </a:lnSpc>
              <a:buNone/>
            </a:pPr>
            <a:r>
              <a:rPr lang="fr-FR" sz="2000" dirty="0">
                <a:solidFill>
                  <a:srgbClr val="00368B"/>
                </a:solidFill>
              </a:rPr>
              <a:t>Néanmoins, à budget constant, l’harmonisation crée :</a:t>
            </a:r>
          </a:p>
          <a:p>
            <a:pPr marL="541338" lvl="1" indent="-184150" algn="just">
              <a:lnSpc>
                <a:spcPct val="112000"/>
              </a:lnSpc>
              <a:buFont typeface="Wingdings" panose="05000000000000000000" pitchFamily="2" charset="2"/>
              <a:buChar char="§"/>
            </a:pPr>
            <a:r>
              <a:rPr lang="fr-FR" sz="1800" dirty="0">
                <a:solidFill>
                  <a:srgbClr val="00368B"/>
                </a:solidFill>
              </a:rPr>
              <a:t>des </a:t>
            </a:r>
            <a:r>
              <a:rPr lang="fr-FR" sz="1800" b="1" dirty="0">
                <a:solidFill>
                  <a:srgbClr val="00368B"/>
                </a:solidFill>
              </a:rPr>
              <a:t>gagnants et des perdants</a:t>
            </a:r>
            <a:r>
              <a:rPr lang="fr-FR" sz="1800" dirty="0">
                <a:solidFill>
                  <a:srgbClr val="00368B"/>
                </a:solidFill>
              </a:rPr>
              <a:t> dans les régimes de retraite </a:t>
            </a:r>
          </a:p>
          <a:p>
            <a:pPr marL="541338" lvl="1" indent="-184150" algn="just">
              <a:lnSpc>
                <a:spcPct val="112000"/>
              </a:lnSpc>
              <a:buFont typeface="Wingdings" panose="05000000000000000000" pitchFamily="2" charset="2"/>
              <a:buChar char="§"/>
            </a:pPr>
            <a:r>
              <a:rPr lang="fr-FR" sz="1800" dirty="0">
                <a:solidFill>
                  <a:srgbClr val="00368B"/>
                </a:solidFill>
              </a:rPr>
              <a:t>des «</a:t>
            </a:r>
            <a:r>
              <a:rPr lang="fr-FR" sz="1800" b="1" dirty="0">
                <a:solidFill>
                  <a:srgbClr val="00368B"/>
                </a:solidFill>
              </a:rPr>
              <a:t> transferts </a:t>
            </a:r>
            <a:r>
              <a:rPr lang="fr-FR" sz="1800" dirty="0">
                <a:solidFill>
                  <a:srgbClr val="00368B"/>
                </a:solidFill>
              </a:rPr>
              <a:t>» entre les régimes, qui pourraient soulever des difficultés « institutionnelles »</a:t>
            </a:r>
          </a:p>
          <a:p>
            <a:pPr marL="0" indent="0" algn="just">
              <a:lnSpc>
                <a:spcPct val="112000"/>
              </a:lnSpc>
              <a:buNone/>
            </a:pPr>
            <a:endParaRPr lang="fr-FR" sz="2000" dirty="0">
              <a:solidFill>
                <a:srgbClr val="00368B"/>
              </a:solidFill>
            </a:endParaRPr>
          </a:p>
          <a:p>
            <a:pPr algn="just">
              <a:lnSpc>
                <a:spcPct val="112000"/>
              </a:lnSpc>
            </a:pPr>
            <a:r>
              <a:rPr lang="fr-FR" sz="2000" dirty="0">
                <a:solidFill>
                  <a:srgbClr val="00368B"/>
                </a:solidFill>
              </a:rPr>
              <a:t>Intérêts de l’introduction d’un calcul de la pension de réversion visant à </a:t>
            </a:r>
            <a:r>
              <a:rPr lang="fr-FR" sz="2000" b="1" dirty="0">
                <a:solidFill>
                  <a:srgbClr val="00368B"/>
                </a:solidFill>
              </a:rPr>
              <a:t>maintenir le niveau de vie du conjoint survivant </a:t>
            </a:r>
            <a:r>
              <a:rPr lang="fr-FR" sz="2000" dirty="0">
                <a:solidFill>
                  <a:srgbClr val="00368B"/>
                </a:solidFill>
              </a:rPr>
              <a:t>:</a:t>
            </a:r>
          </a:p>
          <a:p>
            <a:pPr marL="541338" lvl="1" indent="-184150" algn="just">
              <a:lnSpc>
                <a:spcPct val="112000"/>
              </a:lnSpc>
              <a:buFont typeface="Wingdings" panose="05000000000000000000" pitchFamily="2" charset="2"/>
              <a:buChar char="§"/>
            </a:pPr>
            <a:r>
              <a:rPr lang="fr-FR" sz="1800" b="1" dirty="0">
                <a:solidFill>
                  <a:srgbClr val="00368B"/>
                </a:solidFill>
              </a:rPr>
              <a:t>Sortir de la logique de taux disparates </a:t>
            </a:r>
            <a:r>
              <a:rPr lang="fr-FR" sz="1800" dirty="0">
                <a:solidFill>
                  <a:srgbClr val="00368B"/>
                </a:solidFill>
              </a:rPr>
              <a:t>et </a:t>
            </a:r>
            <a:r>
              <a:rPr lang="fr-FR" sz="1800" b="1" dirty="0">
                <a:solidFill>
                  <a:srgbClr val="00368B"/>
                </a:solidFill>
              </a:rPr>
              <a:t>harmoniser</a:t>
            </a:r>
            <a:r>
              <a:rPr lang="fr-FR" sz="1800" dirty="0">
                <a:solidFill>
                  <a:srgbClr val="00368B"/>
                </a:solidFill>
              </a:rPr>
              <a:t> de fait les règles entre les régimes (souhait partagé par les membres du COR) </a:t>
            </a:r>
          </a:p>
          <a:p>
            <a:pPr marL="541338" lvl="1" indent="-184150" algn="just">
              <a:lnSpc>
                <a:spcPct val="112000"/>
              </a:lnSpc>
              <a:buFont typeface="Wingdings" panose="05000000000000000000" pitchFamily="2" charset="2"/>
              <a:buChar char="§"/>
            </a:pPr>
            <a:r>
              <a:rPr lang="fr-FR" sz="1800" dirty="0">
                <a:solidFill>
                  <a:srgbClr val="00368B"/>
                </a:solidFill>
              </a:rPr>
              <a:t>Instaurer une formule de calcul permettant </a:t>
            </a:r>
            <a:r>
              <a:rPr lang="fr-FR" sz="1800" b="1" dirty="0">
                <a:solidFill>
                  <a:srgbClr val="00368B"/>
                </a:solidFill>
              </a:rPr>
              <a:t>d’éviter les situations de surcompensation du niveau de vie au décès du conjoint</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55</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33800044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05170"/>
            <a:ext cx="8027988" cy="727075"/>
          </a:xfrm>
        </p:spPr>
        <p:txBody>
          <a:bodyPr/>
          <a:lstStyle/>
          <a:p>
            <a:r>
              <a:rPr lang="fr-FR" sz="2400" dirty="0"/>
              <a:t>Conclusion : les droits familiaux  </a:t>
            </a:r>
          </a:p>
        </p:txBody>
      </p:sp>
      <p:sp>
        <p:nvSpPr>
          <p:cNvPr id="3" name="Espace réservé du texte 2"/>
          <p:cNvSpPr>
            <a:spLocks noGrp="1"/>
          </p:cNvSpPr>
          <p:nvPr>
            <p:ph type="body" idx="1"/>
          </p:nvPr>
        </p:nvSpPr>
        <p:spPr>
          <a:xfrm>
            <a:off x="246200" y="1282445"/>
            <a:ext cx="8651600" cy="4552930"/>
          </a:xfrm>
        </p:spPr>
        <p:txBody>
          <a:bodyPr/>
          <a:lstStyle/>
          <a:p>
            <a:pPr marL="0" indent="0" algn="just">
              <a:lnSpc>
                <a:spcPct val="112000"/>
              </a:lnSpc>
              <a:buNone/>
            </a:pPr>
            <a:r>
              <a:rPr lang="fr-FR" sz="2000" u="sng" dirty="0">
                <a:solidFill>
                  <a:srgbClr val="00368B"/>
                </a:solidFill>
              </a:rPr>
              <a:t>1</a:t>
            </a:r>
            <a:r>
              <a:rPr lang="fr-FR" sz="2000" u="sng" baseline="30000" dirty="0">
                <a:solidFill>
                  <a:srgbClr val="00368B"/>
                </a:solidFill>
              </a:rPr>
              <a:t>ère</a:t>
            </a:r>
            <a:r>
              <a:rPr lang="fr-FR" sz="2000" u="sng" dirty="0">
                <a:solidFill>
                  <a:srgbClr val="00368B"/>
                </a:solidFill>
              </a:rPr>
              <a:t> remarque : </a:t>
            </a:r>
          </a:p>
          <a:p>
            <a:pPr algn="just">
              <a:lnSpc>
                <a:spcPct val="112000"/>
              </a:lnSpc>
            </a:pPr>
            <a:r>
              <a:rPr lang="fr-FR" sz="2000" dirty="0">
                <a:solidFill>
                  <a:srgbClr val="00368B"/>
                </a:solidFill>
              </a:rPr>
              <a:t>Souhait partagé </a:t>
            </a:r>
            <a:r>
              <a:rPr lang="fr-FR" sz="2000" b="1" dirty="0">
                <a:solidFill>
                  <a:srgbClr val="00368B"/>
                </a:solidFill>
              </a:rPr>
              <a:t>d’une harmonisation des dispositifs</a:t>
            </a:r>
          </a:p>
          <a:p>
            <a:pPr marL="0" indent="0" algn="just">
              <a:lnSpc>
                <a:spcPct val="112000"/>
              </a:lnSpc>
              <a:buNone/>
            </a:pPr>
            <a:endParaRPr lang="fr-FR" sz="1000" dirty="0">
              <a:solidFill>
                <a:srgbClr val="00368B"/>
              </a:solidFill>
            </a:endParaRPr>
          </a:p>
          <a:p>
            <a:pPr algn="just">
              <a:lnSpc>
                <a:spcPct val="112000"/>
              </a:lnSpc>
            </a:pPr>
            <a:r>
              <a:rPr lang="fr-FR" sz="2000" dirty="0">
                <a:solidFill>
                  <a:srgbClr val="00368B"/>
                </a:solidFill>
              </a:rPr>
              <a:t>À budget constant, l’harmonisation crée :</a:t>
            </a:r>
          </a:p>
          <a:p>
            <a:pPr marL="541338" lvl="1" indent="-184150" algn="just">
              <a:lnSpc>
                <a:spcPct val="112000"/>
              </a:lnSpc>
              <a:buFont typeface="Wingdings" panose="05000000000000000000" pitchFamily="2" charset="2"/>
              <a:buChar char="§"/>
            </a:pPr>
            <a:r>
              <a:rPr lang="fr-FR" sz="1800" b="1" dirty="0">
                <a:solidFill>
                  <a:srgbClr val="00368B"/>
                </a:solidFill>
              </a:rPr>
              <a:t>des gagnants et des perdants </a:t>
            </a:r>
            <a:r>
              <a:rPr lang="fr-FR" sz="1800" dirty="0">
                <a:solidFill>
                  <a:srgbClr val="00368B"/>
                </a:solidFill>
              </a:rPr>
              <a:t>dans les régimes de retraite</a:t>
            </a:r>
          </a:p>
          <a:p>
            <a:pPr marL="541338" lvl="1" indent="-184150" algn="just">
              <a:lnSpc>
                <a:spcPct val="112000"/>
              </a:lnSpc>
              <a:buFont typeface="Wingdings" panose="05000000000000000000" pitchFamily="2" charset="2"/>
              <a:buChar char="§"/>
            </a:pPr>
            <a:r>
              <a:rPr lang="fr-FR" sz="1800" dirty="0">
                <a:solidFill>
                  <a:srgbClr val="00368B"/>
                </a:solidFill>
              </a:rPr>
              <a:t>des « </a:t>
            </a:r>
            <a:r>
              <a:rPr lang="fr-FR" sz="1800" b="1" dirty="0">
                <a:solidFill>
                  <a:srgbClr val="00368B"/>
                </a:solidFill>
              </a:rPr>
              <a:t>transferts</a:t>
            </a:r>
            <a:r>
              <a:rPr lang="fr-FR" sz="1800" dirty="0">
                <a:solidFill>
                  <a:srgbClr val="00368B"/>
                </a:solidFill>
              </a:rPr>
              <a:t> » entre les régimes, qui pourraient soulever des difficultés « institutionnelles » </a:t>
            </a:r>
          </a:p>
          <a:p>
            <a:pPr lvl="1" algn="just">
              <a:lnSpc>
                <a:spcPct val="112000"/>
              </a:lnSpc>
            </a:pPr>
            <a:endParaRPr lang="fr-FR" sz="1000" dirty="0">
              <a:solidFill>
                <a:srgbClr val="00368B"/>
              </a:solidFill>
            </a:endParaRPr>
          </a:p>
          <a:p>
            <a:pPr algn="just">
              <a:lnSpc>
                <a:spcPct val="112000"/>
              </a:lnSpc>
            </a:pPr>
            <a:endParaRPr lang="fr-FR" sz="1800" dirty="0">
              <a:solidFill>
                <a:srgbClr val="00368B"/>
              </a:solidFill>
            </a:endParaRP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56</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28968941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05170"/>
            <a:ext cx="8027988" cy="727075"/>
          </a:xfrm>
        </p:spPr>
        <p:txBody>
          <a:bodyPr/>
          <a:lstStyle/>
          <a:p>
            <a:r>
              <a:rPr lang="fr-FR" sz="2400" dirty="0"/>
              <a:t>Conclusion : les droits familiaux  </a:t>
            </a:r>
          </a:p>
        </p:txBody>
      </p:sp>
      <p:sp>
        <p:nvSpPr>
          <p:cNvPr id="3" name="Espace réservé du texte 2"/>
          <p:cNvSpPr>
            <a:spLocks noGrp="1"/>
          </p:cNvSpPr>
          <p:nvPr>
            <p:ph type="body" idx="1"/>
          </p:nvPr>
        </p:nvSpPr>
        <p:spPr>
          <a:xfrm>
            <a:off x="246200" y="1282445"/>
            <a:ext cx="8651600" cy="4552930"/>
          </a:xfrm>
        </p:spPr>
        <p:txBody>
          <a:bodyPr/>
          <a:lstStyle/>
          <a:p>
            <a:pPr marL="0" indent="0" algn="just">
              <a:lnSpc>
                <a:spcPct val="112000"/>
              </a:lnSpc>
              <a:buNone/>
            </a:pPr>
            <a:r>
              <a:rPr lang="fr-FR" sz="2000" u="sng" dirty="0">
                <a:solidFill>
                  <a:srgbClr val="00368B"/>
                </a:solidFill>
              </a:rPr>
              <a:t>2</a:t>
            </a:r>
            <a:r>
              <a:rPr lang="fr-FR" sz="2000" u="sng" baseline="30000" dirty="0">
                <a:solidFill>
                  <a:srgbClr val="00368B"/>
                </a:solidFill>
              </a:rPr>
              <a:t>ème</a:t>
            </a:r>
            <a:r>
              <a:rPr lang="fr-FR" sz="2000" u="sng" dirty="0">
                <a:solidFill>
                  <a:srgbClr val="00368B"/>
                </a:solidFill>
              </a:rPr>
              <a:t> remarque : </a:t>
            </a:r>
          </a:p>
          <a:p>
            <a:pPr algn="just">
              <a:lnSpc>
                <a:spcPct val="112000"/>
              </a:lnSpc>
            </a:pPr>
            <a:r>
              <a:rPr lang="fr-FR" sz="1800" dirty="0">
                <a:solidFill>
                  <a:srgbClr val="00368B"/>
                </a:solidFill>
              </a:rPr>
              <a:t>Le rapport du COR mentionne que, à carrière pleine identique, </a:t>
            </a:r>
            <a:r>
              <a:rPr lang="fr-FR" sz="1800" b="1" dirty="0">
                <a:solidFill>
                  <a:srgbClr val="00368B"/>
                </a:solidFill>
              </a:rPr>
              <a:t>les taux de remplacement sont les mêmes entre hommes et femmes</a:t>
            </a:r>
            <a:endParaRPr lang="fr-FR" sz="1800" dirty="0">
              <a:solidFill>
                <a:srgbClr val="00368B"/>
              </a:solidFill>
            </a:endParaRPr>
          </a:p>
          <a:p>
            <a:pPr algn="just">
              <a:lnSpc>
                <a:spcPct val="112000"/>
              </a:lnSpc>
            </a:pPr>
            <a:r>
              <a:rPr lang="fr-FR" sz="1800" dirty="0">
                <a:solidFill>
                  <a:srgbClr val="00368B"/>
                </a:solidFill>
              </a:rPr>
              <a:t>Les inégalités de retraite sont donc la conséquence </a:t>
            </a:r>
            <a:r>
              <a:rPr lang="fr-FR" sz="1800" b="1" dirty="0">
                <a:solidFill>
                  <a:srgbClr val="00368B"/>
                </a:solidFill>
              </a:rPr>
              <a:t>d’inégalités inscrites sur le marché du travail et dans le partage des tâches domestiques</a:t>
            </a:r>
            <a:r>
              <a:rPr lang="fr-FR" sz="1800" dirty="0">
                <a:solidFill>
                  <a:srgbClr val="00368B"/>
                </a:solidFill>
              </a:rPr>
              <a:t> (dont enfants) </a:t>
            </a:r>
          </a:p>
          <a:p>
            <a:pPr algn="just">
              <a:lnSpc>
                <a:spcPct val="112000"/>
              </a:lnSpc>
            </a:pPr>
            <a:r>
              <a:rPr lang="fr-FR" sz="1800" dirty="0">
                <a:solidFill>
                  <a:srgbClr val="00368B"/>
                </a:solidFill>
              </a:rPr>
              <a:t>Les droits familiaux ne peuvent, à eux seuls, </a:t>
            </a:r>
            <a:r>
              <a:rPr lang="fr-FR" sz="1800" b="1" dirty="0">
                <a:solidFill>
                  <a:srgbClr val="00368B"/>
                </a:solidFill>
              </a:rPr>
              <a:t>corriger les inégalités liées au partage inégal des tâches domestiques</a:t>
            </a:r>
            <a:endParaRPr lang="fr-FR" sz="1800" dirty="0">
              <a:solidFill>
                <a:srgbClr val="00368B"/>
              </a:solidFill>
            </a:endParaRPr>
          </a:p>
          <a:p>
            <a:pPr algn="just">
              <a:lnSpc>
                <a:spcPct val="112000"/>
              </a:lnSpc>
            </a:pPr>
            <a:endParaRPr lang="fr-FR" sz="1800" dirty="0">
              <a:solidFill>
                <a:srgbClr val="00368B"/>
              </a:solidFill>
            </a:endParaRPr>
          </a:p>
          <a:p>
            <a:pPr algn="just">
              <a:lnSpc>
                <a:spcPct val="112000"/>
              </a:lnSpc>
            </a:pPr>
            <a:r>
              <a:rPr lang="fr-FR" sz="1800" dirty="0">
                <a:solidFill>
                  <a:srgbClr val="00368B"/>
                </a:solidFill>
              </a:rPr>
              <a:t>Néanmoins, en raison des évolutions économiques et sociodémographiques à venir, nécessité de </a:t>
            </a:r>
            <a:r>
              <a:rPr lang="fr-FR" sz="1800" b="1" dirty="0">
                <a:solidFill>
                  <a:srgbClr val="00368B"/>
                </a:solidFill>
              </a:rPr>
              <a:t>réajuster régulièrement les droits familiaux dans le futur </a:t>
            </a:r>
            <a:r>
              <a:rPr lang="fr-FR" sz="1800" dirty="0">
                <a:solidFill>
                  <a:srgbClr val="00368B"/>
                </a:solidFill>
              </a:rPr>
              <a:t>pour satisfaire</a:t>
            </a:r>
            <a:r>
              <a:rPr lang="fr-FR" sz="1800" b="1" dirty="0">
                <a:solidFill>
                  <a:srgbClr val="00368B"/>
                </a:solidFill>
              </a:rPr>
              <a:t> </a:t>
            </a:r>
            <a:r>
              <a:rPr lang="fr-FR" sz="1800" dirty="0">
                <a:solidFill>
                  <a:srgbClr val="00368B"/>
                </a:solidFill>
              </a:rPr>
              <a:t>l’objectif de compensation des effets des enfants sur les carrières des mères</a:t>
            </a:r>
          </a:p>
          <a:p>
            <a:pPr algn="just">
              <a:lnSpc>
                <a:spcPct val="112000"/>
              </a:lnSpc>
            </a:pPr>
            <a:r>
              <a:rPr lang="fr-FR" sz="1800" dirty="0">
                <a:solidFill>
                  <a:srgbClr val="00368B"/>
                </a:solidFill>
              </a:rPr>
              <a:t>Nécessité de </a:t>
            </a:r>
            <a:r>
              <a:rPr lang="fr-FR" sz="1800" b="1" dirty="0">
                <a:solidFill>
                  <a:srgbClr val="00368B"/>
                </a:solidFill>
              </a:rPr>
              <a:t>penser conjointement la réforme des droits familiaux avec la politique familiale</a:t>
            </a:r>
            <a:r>
              <a:rPr lang="fr-FR" sz="1800" dirty="0">
                <a:solidFill>
                  <a:srgbClr val="00368B"/>
                </a:solidFill>
              </a:rPr>
              <a:t> </a:t>
            </a:r>
            <a:r>
              <a:rPr lang="fr-FR" sz="1800" dirty="0">
                <a:solidFill>
                  <a:schemeClr val="accent6">
                    <a:lumMod val="75000"/>
                  </a:schemeClr>
                </a:solidFill>
              </a:rPr>
              <a:t> </a:t>
            </a:r>
          </a:p>
          <a:p>
            <a:pPr algn="just">
              <a:lnSpc>
                <a:spcPct val="112000"/>
              </a:lnSpc>
            </a:pPr>
            <a:endParaRPr lang="fr-FR" sz="1800" dirty="0">
              <a:solidFill>
                <a:srgbClr val="00368B"/>
              </a:solidFill>
            </a:endParaRP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57</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40730265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0" y="2790825"/>
            <a:ext cx="9144000" cy="1019175"/>
          </a:xfrm>
        </p:spPr>
        <p:txBody>
          <a:bodyPr anchor="t"/>
          <a:lstStyle/>
          <a:p>
            <a:pPr algn="ctr" eaLnBrk="1" hangingPunct="1"/>
            <a:r>
              <a:rPr lang="fr-FR" altLang="fr-FR" sz="3600">
                <a:cs typeface="Calibri" pitchFamily="34" charset="0"/>
              </a:rPr>
              <a:t>Merci de votre attention</a:t>
            </a:r>
            <a:endParaRPr lang="fr-FR" altLang="fr-FR" sz="3600"/>
          </a:p>
        </p:txBody>
      </p:sp>
      <p:sp>
        <p:nvSpPr>
          <p:cNvPr id="7171" name="Subtitle 3"/>
          <p:cNvSpPr>
            <a:spLocks noGrp="1"/>
          </p:cNvSpPr>
          <p:nvPr>
            <p:ph type="subTitle" idx="1"/>
          </p:nvPr>
        </p:nvSpPr>
        <p:spPr>
          <a:xfrm>
            <a:off x="0" y="4152900"/>
            <a:ext cx="9144000" cy="1238250"/>
          </a:xfrm>
        </p:spPr>
        <p:txBody>
          <a:bodyPr/>
          <a:lstStyle/>
          <a:p>
            <a:pPr algn="ctr" eaLnBrk="1" hangingPunct="1"/>
            <a:r>
              <a:rPr lang="fr-FR" altLang="fr-FR" sz="2000">
                <a:solidFill>
                  <a:schemeClr val="tx1"/>
                </a:solidFill>
              </a:rPr>
              <a:t>Suivez l’actualité et les travaux du COR </a:t>
            </a:r>
            <a:br>
              <a:rPr lang="fr-FR" altLang="fr-FR" sz="2000">
                <a:solidFill>
                  <a:schemeClr val="tx1"/>
                </a:solidFill>
              </a:rPr>
            </a:br>
            <a:r>
              <a:rPr lang="fr-FR" altLang="fr-FR" sz="2000">
                <a:solidFill>
                  <a:schemeClr val="tx1"/>
                </a:solidFill>
              </a:rPr>
              <a:t>sur </a:t>
            </a:r>
            <a:r>
              <a:rPr lang="fr-FR" altLang="fr-FR" sz="2000" b="1">
                <a:solidFill>
                  <a:srgbClr val="003A88"/>
                </a:solidFill>
              </a:rPr>
              <a:t>www.cor-retraites.fr</a:t>
            </a:r>
            <a:r>
              <a:rPr lang="fr-FR" altLang="fr-FR" sz="2000">
                <a:solidFill>
                  <a:schemeClr val="tx1"/>
                </a:solidFill>
              </a:rPr>
              <a:t> et twitter        </a:t>
            </a:r>
            <a:r>
              <a:rPr lang="fr-FR" altLang="fr-FR" sz="2000" b="1">
                <a:solidFill>
                  <a:srgbClr val="003A88"/>
                </a:solidFill>
              </a:rPr>
              <a:t>@COR_Retraites</a:t>
            </a:r>
          </a:p>
        </p:txBody>
      </p:sp>
      <p:pic>
        <p:nvPicPr>
          <p:cNvPr id="717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2888" y="4524375"/>
            <a:ext cx="320675" cy="249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68869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5142" y="577834"/>
            <a:ext cx="8027988" cy="727075"/>
          </a:xfrm>
        </p:spPr>
        <p:txBody>
          <a:bodyPr/>
          <a:lstStyle/>
          <a:p>
            <a:r>
              <a:rPr lang="fr-FR" dirty="0"/>
              <a:t>Les majorations de durée d’assurance (MDA)</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59</a:t>
            </a:fld>
            <a:endParaRPr lang="en-US" dirty="0"/>
          </a:p>
        </p:txBody>
      </p:sp>
      <p:sp>
        <p:nvSpPr>
          <p:cNvPr id="15" name="Espace réservé du contenu 1"/>
          <p:cNvSpPr txBox="1">
            <a:spLocks/>
          </p:cNvSpPr>
          <p:nvPr/>
        </p:nvSpPr>
        <p:spPr>
          <a:xfrm>
            <a:off x="855142" y="1777042"/>
            <a:ext cx="7727737" cy="3890513"/>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fr-FR" sz="2000" dirty="0">
                <a:solidFill>
                  <a:srgbClr val="00368B"/>
                </a:solidFill>
                <a:sym typeface="Wingdings" panose="05000000000000000000" pitchFamily="2" charset="2"/>
              </a:rPr>
              <a:t>Mises en place dès 1924 dans le régime de la fonction publique de l’État dans une </a:t>
            </a:r>
            <a:r>
              <a:rPr lang="fr-FR" sz="2000" b="1" dirty="0">
                <a:solidFill>
                  <a:srgbClr val="00368B"/>
                </a:solidFill>
                <a:sym typeface="Wingdings" panose="05000000000000000000" pitchFamily="2" charset="2"/>
              </a:rPr>
              <a:t>optique nataliste</a:t>
            </a:r>
          </a:p>
          <a:p>
            <a:pPr algn="just"/>
            <a:r>
              <a:rPr lang="fr-FR" sz="2000" dirty="0">
                <a:solidFill>
                  <a:srgbClr val="00368B"/>
                </a:solidFill>
                <a:sym typeface="Wingdings" panose="05000000000000000000" pitchFamily="2" charset="2"/>
              </a:rPr>
              <a:t>Instaurées en 1972 au régime général par la loi Boulin du 31/12/1971 afin de </a:t>
            </a:r>
            <a:r>
              <a:rPr lang="fr-FR" sz="2000" b="1" dirty="0">
                <a:solidFill>
                  <a:srgbClr val="00368B"/>
                </a:solidFill>
                <a:sym typeface="Wingdings" panose="05000000000000000000" pitchFamily="2" charset="2"/>
              </a:rPr>
              <a:t>compenser les éventuelles interruptions d’activité liées à la garde et à l’éducation des enfants</a:t>
            </a:r>
            <a:r>
              <a:rPr lang="fr-FR" sz="2000" dirty="0">
                <a:solidFill>
                  <a:srgbClr val="00368B"/>
                </a:solidFill>
                <a:sym typeface="Wingdings" panose="05000000000000000000" pitchFamily="2" charset="2"/>
              </a:rPr>
              <a:t> (dans l’attente de la montée en charge de l’AVPF) </a:t>
            </a:r>
          </a:p>
          <a:p>
            <a:pPr algn="just"/>
            <a:r>
              <a:rPr lang="fr-FR" sz="2000" dirty="0">
                <a:solidFill>
                  <a:srgbClr val="00368B"/>
                </a:solidFill>
              </a:rPr>
              <a:t>Contribuent à réduire les inégalités de pension entre hommes et femmes an agissant :</a:t>
            </a:r>
          </a:p>
          <a:p>
            <a:pPr lvl="1" algn="just">
              <a:buFontTx/>
              <a:buChar char="-"/>
            </a:pPr>
            <a:r>
              <a:rPr lang="fr-FR" sz="1600" dirty="0">
                <a:solidFill>
                  <a:srgbClr val="00368B"/>
                </a:solidFill>
              </a:rPr>
              <a:t>Directement sur l’âge de départ à la retraite</a:t>
            </a:r>
            <a:endParaRPr lang="fr-FR" sz="1600" dirty="0">
              <a:solidFill>
                <a:srgbClr val="00368B"/>
              </a:solidFill>
              <a:sym typeface="Wingdings" panose="05000000000000000000" pitchFamily="2" charset="2"/>
            </a:endParaRPr>
          </a:p>
          <a:p>
            <a:pPr lvl="1" algn="just">
              <a:buFontTx/>
              <a:buChar char="-"/>
            </a:pPr>
            <a:r>
              <a:rPr lang="fr-FR" sz="1600" dirty="0">
                <a:solidFill>
                  <a:srgbClr val="00368B"/>
                </a:solidFill>
                <a:sym typeface="Wingdings" panose="05000000000000000000" pitchFamily="2" charset="2"/>
              </a:rPr>
              <a:t>Indirectement </a:t>
            </a:r>
            <a:r>
              <a:rPr lang="fr-FR" sz="1600" dirty="0">
                <a:solidFill>
                  <a:srgbClr val="00368B"/>
                </a:solidFill>
              </a:rPr>
              <a:t>sur le montant de pension servie (taux, coefficient de proratisation, éligibilité au minimum contributif) </a:t>
            </a:r>
          </a:p>
        </p:txBody>
      </p:sp>
    </p:spTree>
    <p:extLst>
      <p:ext uri="{BB962C8B-B14F-4D97-AF65-F5344CB8AC3E}">
        <p14:creationId xmlns:p14="http://schemas.microsoft.com/office/powerpoint/2010/main" val="256935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011" y="508000"/>
            <a:ext cx="9074989" cy="5875547"/>
          </a:xfrm>
        </p:spPr>
        <p:txBody>
          <a:bodyPr/>
          <a:lstStyle/>
          <a:p>
            <a:pPr algn="ctr"/>
            <a:r>
              <a:rPr lang="fr-FR" dirty="0"/>
              <a:t>1. Les dispositifs de droits familiaux et conjugaux</a:t>
            </a:r>
          </a:p>
        </p:txBody>
      </p:sp>
      <p:sp>
        <p:nvSpPr>
          <p:cNvPr id="3"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6</a:t>
            </a:fld>
            <a:endParaRPr lang="en-US" dirty="0"/>
          </a:p>
        </p:txBody>
      </p:sp>
    </p:spTree>
    <p:extLst>
      <p:ext uri="{BB962C8B-B14F-4D97-AF65-F5344CB8AC3E}">
        <p14:creationId xmlns:p14="http://schemas.microsoft.com/office/powerpoint/2010/main" val="54351378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948906" y="517675"/>
            <a:ext cx="7674964" cy="710940"/>
          </a:xfrm>
        </p:spPr>
        <p:txBody>
          <a:bodyPr>
            <a:noAutofit/>
          </a:bodyPr>
          <a:lstStyle/>
          <a:p>
            <a:pPr algn="just"/>
            <a:r>
              <a:rPr lang="fr-FR" dirty="0"/>
              <a:t>Les MDA permettent d’attribuer des trimestres supplémentaires, sans condition de cessation ou de réduction d’activité aux personnes ayant eu des enfants</a:t>
            </a:r>
          </a:p>
          <a:p>
            <a:endParaRPr lang="fr-FR" dirty="0"/>
          </a:p>
        </p:txBody>
      </p:sp>
      <p:sp>
        <p:nvSpPr>
          <p:cNvPr id="5" name="Espace réservé du numéro de diapositive 1"/>
          <p:cNvSpPr>
            <a:spLocks noGrp="1"/>
          </p:cNvSpPr>
          <p:nvPr>
            <p:ph type="sldNum" sz="quarter" idx="4"/>
          </p:nvPr>
        </p:nvSpPr>
        <p:spPr>
          <a:prstGeom prst="rect">
            <a:avLst/>
          </a:prstGeom>
        </p:spPr>
        <p:txBody>
          <a:bodyPr/>
          <a:lstStyle/>
          <a:p>
            <a:pPr>
              <a:defRPr/>
            </a:pPr>
            <a:fld id="{F400FF4C-7367-4F14-BB33-4039E672CEF7}" type="slidenum">
              <a:rPr lang="fr-FR" b="1">
                <a:solidFill>
                  <a:schemeClr val="bg1"/>
                </a:solidFill>
              </a:rPr>
              <a:pPr>
                <a:defRPr/>
              </a:pPr>
              <a:t>60</a:t>
            </a:fld>
            <a:endParaRPr lang="fr-FR" b="1" dirty="0">
              <a:solidFill>
                <a:schemeClr val="bg1"/>
              </a:solidFill>
            </a:endParaRPr>
          </a:p>
        </p:txBody>
      </p:sp>
      <p:sp>
        <p:nvSpPr>
          <p:cNvPr id="3" name="Espace réservé du contenu 2"/>
          <p:cNvSpPr>
            <a:spLocks noGrp="1"/>
          </p:cNvSpPr>
          <p:nvPr>
            <p:ph idx="1"/>
          </p:nvPr>
        </p:nvSpPr>
        <p:spPr>
          <a:xfrm>
            <a:off x="532548" y="5677551"/>
            <a:ext cx="8141478" cy="887836"/>
          </a:xfrm>
        </p:spPr>
        <p:txBody>
          <a:bodyPr>
            <a:normAutofit/>
          </a:bodyPr>
          <a:lstStyle/>
          <a:p>
            <a:pPr algn="just"/>
            <a:r>
              <a:rPr lang="fr-FR" sz="1600" i="1" dirty="0"/>
              <a:t>Il existe également d’autres types de MDA, réservées aux assurés qui cessent ou qui réduisent leur activité pour s’occuper de leurs enfants ou d’un adulte handicapé</a:t>
            </a:r>
          </a:p>
        </p:txBody>
      </p:sp>
      <p:graphicFrame>
        <p:nvGraphicFramePr>
          <p:cNvPr id="2" name="Tableau 1"/>
          <p:cNvGraphicFramePr>
            <a:graphicFrameLocks noGrp="1"/>
          </p:cNvGraphicFramePr>
          <p:nvPr/>
        </p:nvGraphicFramePr>
        <p:xfrm>
          <a:off x="735956" y="2459747"/>
          <a:ext cx="7938070" cy="2984947"/>
        </p:xfrm>
        <a:graphic>
          <a:graphicData uri="http://schemas.openxmlformats.org/drawingml/2006/table">
            <a:tbl>
              <a:tblPr firstRow="1" bandRow="1">
                <a:tableStyleId>{5C22544A-7EE6-4342-B048-85BDC9FD1C3A}</a:tableStyleId>
              </a:tblPr>
              <a:tblGrid>
                <a:gridCol w="2133331">
                  <a:extLst>
                    <a:ext uri="{9D8B030D-6E8A-4147-A177-3AD203B41FA5}">
                      <a16:colId xmlns:a16="http://schemas.microsoft.com/office/drawing/2014/main" val="456539240"/>
                    </a:ext>
                  </a:extLst>
                </a:gridCol>
                <a:gridCol w="3073149">
                  <a:extLst>
                    <a:ext uri="{9D8B030D-6E8A-4147-A177-3AD203B41FA5}">
                      <a16:colId xmlns:a16="http://schemas.microsoft.com/office/drawing/2014/main" val="381658720"/>
                    </a:ext>
                  </a:extLst>
                </a:gridCol>
                <a:gridCol w="2731590">
                  <a:extLst>
                    <a:ext uri="{9D8B030D-6E8A-4147-A177-3AD203B41FA5}">
                      <a16:colId xmlns:a16="http://schemas.microsoft.com/office/drawing/2014/main" val="1266459436"/>
                    </a:ext>
                  </a:extLst>
                </a:gridCol>
              </a:tblGrid>
              <a:tr h="259972">
                <a:tc>
                  <a:txBody>
                    <a:bodyPr/>
                    <a:lstStyle/>
                    <a:p>
                      <a:endParaRPr lang="fr-FR" sz="1200" dirty="0"/>
                    </a:p>
                  </a:txBody>
                  <a:tcPr/>
                </a:tc>
                <a:tc>
                  <a:txBody>
                    <a:bodyPr/>
                    <a:lstStyle/>
                    <a:p>
                      <a:pPr algn="ctr"/>
                      <a:r>
                        <a:rPr lang="fr-FR" sz="1200" dirty="0"/>
                        <a:t>CNAV</a:t>
                      </a:r>
                    </a:p>
                  </a:txBody>
                  <a:tcPr/>
                </a:tc>
                <a:tc>
                  <a:txBody>
                    <a:bodyPr/>
                    <a:lstStyle/>
                    <a:p>
                      <a:pPr algn="ctr"/>
                      <a:r>
                        <a:rPr lang="fr-FR" sz="1200" dirty="0"/>
                        <a:t>Fonction</a:t>
                      </a:r>
                      <a:r>
                        <a:rPr lang="fr-FR" sz="1200" baseline="0" dirty="0"/>
                        <a:t> publique</a:t>
                      </a:r>
                      <a:endParaRPr lang="fr-FR" sz="1200" dirty="0"/>
                    </a:p>
                  </a:txBody>
                  <a:tcPr/>
                </a:tc>
                <a:extLst>
                  <a:ext uri="{0D108BD9-81ED-4DB2-BD59-A6C34878D82A}">
                    <a16:rowId xmlns:a16="http://schemas.microsoft.com/office/drawing/2014/main" val="3849391168"/>
                  </a:ext>
                </a:extLst>
              </a:tr>
              <a:tr h="447730">
                <a:tc>
                  <a:txBody>
                    <a:bodyPr/>
                    <a:lstStyle/>
                    <a:p>
                      <a:pPr algn="ctr"/>
                      <a:r>
                        <a:rPr lang="fr-FR" sz="1250" b="1" dirty="0"/>
                        <a:t>Majoration</a:t>
                      </a:r>
                      <a:r>
                        <a:rPr lang="fr-FR" sz="1250" b="1" baseline="0" dirty="0"/>
                        <a:t> réservée aux mères</a:t>
                      </a:r>
                      <a:endParaRPr lang="fr-FR" sz="1250" b="1" dirty="0"/>
                    </a:p>
                  </a:txBody>
                  <a:tcPr anchor="ctr"/>
                </a:tc>
                <a:tc>
                  <a:txBody>
                    <a:bodyPr/>
                    <a:lstStyle/>
                    <a:p>
                      <a:pPr algn="ctr"/>
                      <a:r>
                        <a:rPr lang="fr-FR" sz="1250" dirty="0"/>
                        <a:t> 4</a:t>
                      </a:r>
                      <a:r>
                        <a:rPr lang="fr-FR" sz="1250" baseline="0" dirty="0"/>
                        <a:t> trimestres au titre de l’accouchement</a:t>
                      </a:r>
                      <a:endParaRPr lang="fr-FR" sz="1250" dirty="0"/>
                    </a:p>
                  </a:txBody>
                  <a:tcPr anchor="ctr"/>
                </a:tc>
                <a:tc>
                  <a:txBody>
                    <a:bodyPr/>
                    <a:lstStyle/>
                    <a:p>
                      <a:pPr algn="ctr"/>
                      <a:r>
                        <a:rPr lang="fr-FR" sz="1250" dirty="0"/>
                        <a:t>2</a:t>
                      </a:r>
                      <a:r>
                        <a:rPr lang="fr-FR" sz="1250" baseline="0" dirty="0"/>
                        <a:t> trimestres au titre de l’accouchement pour les enfants nés à partir de 2004</a:t>
                      </a:r>
                    </a:p>
                  </a:txBody>
                  <a:tcPr anchor="ctr"/>
                </a:tc>
                <a:extLst>
                  <a:ext uri="{0D108BD9-81ED-4DB2-BD59-A6C34878D82A}">
                    <a16:rowId xmlns:a16="http://schemas.microsoft.com/office/drawing/2014/main" val="32840153"/>
                  </a:ext>
                </a:extLst>
              </a:tr>
              <a:tr h="1350411">
                <a:tc>
                  <a:txBody>
                    <a:bodyPr/>
                    <a:lstStyle/>
                    <a:p>
                      <a:pPr algn="ctr"/>
                      <a:endParaRPr lang="fr-FR" sz="1250" dirty="0"/>
                    </a:p>
                    <a:p>
                      <a:pPr algn="ctr"/>
                      <a:endParaRPr lang="fr-FR" sz="1250" b="1" dirty="0"/>
                    </a:p>
                    <a:p>
                      <a:pPr algn="ctr"/>
                      <a:endParaRPr lang="fr-FR" sz="1250" b="1" dirty="0"/>
                    </a:p>
                    <a:p>
                      <a:pPr algn="ctr"/>
                      <a:r>
                        <a:rPr lang="fr-FR" sz="1250" b="1" dirty="0"/>
                        <a:t>Majorations au</a:t>
                      </a:r>
                      <a:r>
                        <a:rPr lang="fr-FR" sz="1250" b="1" baseline="0" dirty="0"/>
                        <a:t> bénéfice des deux parents</a:t>
                      </a:r>
                      <a:endParaRPr lang="fr-FR" sz="1250" b="1" dirty="0"/>
                    </a:p>
                  </a:txBody>
                  <a:tcPr/>
                </a:tc>
                <a:tc>
                  <a:txBody>
                    <a:bodyPr/>
                    <a:lstStyle/>
                    <a:p>
                      <a:pPr algn="ctr"/>
                      <a:r>
                        <a:rPr lang="fr-FR" sz="1250" dirty="0"/>
                        <a:t>4 trimestres pour</a:t>
                      </a:r>
                      <a:r>
                        <a:rPr lang="fr-FR" sz="1250" baseline="0" dirty="0"/>
                        <a:t> adoption et éducation attribués à l’un ou l’autre des parents OU partagés entre les deux, </a:t>
                      </a:r>
                      <a:r>
                        <a:rPr lang="fr-FR" sz="1250" b="1" baseline="0" dirty="0"/>
                        <a:t>2 trimestres accordés automatiquement à la mère mais question de la compatibilité avec le principe européen d’interdiction de discrimination ?</a:t>
                      </a:r>
                    </a:p>
                  </a:txBody>
                  <a:tcPr/>
                </a:tc>
                <a:tc>
                  <a:txBody>
                    <a:bodyPr/>
                    <a:lstStyle/>
                    <a:p>
                      <a:pPr algn="ctr"/>
                      <a:r>
                        <a:rPr lang="fr-FR" sz="1250" b="0" dirty="0"/>
                        <a:t>Pas de majoration pour les enfants nés à</a:t>
                      </a:r>
                      <a:r>
                        <a:rPr lang="fr-FR" sz="1250" b="0" baseline="0" dirty="0"/>
                        <a:t> partir de 2004</a:t>
                      </a:r>
                      <a:endParaRPr lang="fr-FR" sz="1250" b="0" dirty="0"/>
                    </a:p>
                    <a:p>
                      <a:pPr algn="ctr"/>
                      <a:r>
                        <a:rPr lang="fr-FR" sz="1250" dirty="0"/>
                        <a:t>(4 trimestres</a:t>
                      </a:r>
                      <a:r>
                        <a:rPr lang="fr-FR" sz="1250" baseline="0" dirty="0"/>
                        <a:t> pour les parents qui ont cessé ou réduit leur activité les enfant nés avant 2004) </a:t>
                      </a:r>
                    </a:p>
                  </a:txBody>
                  <a:tcPr/>
                </a:tc>
                <a:extLst>
                  <a:ext uri="{0D108BD9-81ED-4DB2-BD59-A6C34878D82A}">
                    <a16:rowId xmlns:a16="http://schemas.microsoft.com/office/drawing/2014/main" val="1206712547"/>
                  </a:ext>
                </a:extLst>
              </a:tr>
              <a:tr h="813247">
                <a:tc>
                  <a:txBody>
                    <a:bodyPr/>
                    <a:lstStyle/>
                    <a:p>
                      <a:pPr algn="ctr"/>
                      <a:r>
                        <a:rPr lang="fr-FR" sz="1250" b="1" dirty="0"/>
                        <a:t>Durée</a:t>
                      </a:r>
                      <a:r>
                        <a:rPr lang="fr-FR" sz="1250" b="1" baseline="0" dirty="0"/>
                        <a:t> p</a:t>
                      </a:r>
                      <a:r>
                        <a:rPr lang="fr-FR" sz="1250" b="1" dirty="0"/>
                        <a:t>rise</a:t>
                      </a:r>
                      <a:r>
                        <a:rPr lang="fr-FR" sz="1250" b="1" baseline="0" dirty="0"/>
                        <a:t> en compte</a:t>
                      </a:r>
                      <a:endParaRPr lang="fr-FR" sz="1250" b="1" dirty="0"/>
                    </a:p>
                  </a:txBody>
                  <a:tcPr anchor="ctr"/>
                </a:tc>
                <a:tc>
                  <a:txBody>
                    <a:bodyPr/>
                    <a:lstStyle/>
                    <a:p>
                      <a:pPr algn="ctr"/>
                      <a:r>
                        <a:rPr lang="fr-FR" sz="1250" b="0" baseline="0" dirty="0"/>
                        <a:t>Dans le taux de liquidation et le coefficient de proratisation</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250" b="0" baseline="0" dirty="0"/>
                        <a:t>Dans le taux de liquidation pour les enfants nés à partir de 2004 </a:t>
                      </a:r>
                    </a:p>
                    <a:p>
                      <a:pPr algn="ctr"/>
                      <a:r>
                        <a:rPr lang="fr-FR" sz="1250" dirty="0"/>
                        <a:t>(dans les 2</a:t>
                      </a:r>
                      <a:r>
                        <a:rPr lang="fr-FR" sz="1250" baseline="0" dirty="0"/>
                        <a:t> pour les enfants nés avant)</a:t>
                      </a:r>
                      <a:endParaRPr lang="fr-FR" sz="1250" dirty="0"/>
                    </a:p>
                  </a:txBody>
                  <a:tcPr anchor="ctr"/>
                </a:tc>
                <a:extLst>
                  <a:ext uri="{0D108BD9-81ED-4DB2-BD59-A6C34878D82A}">
                    <a16:rowId xmlns:a16="http://schemas.microsoft.com/office/drawing/2014/main" val="2837049535"/>
                  </a:ext>
                </a:extLst>
              </a:tr>
            </a:tbl>
          </a:graphicData>
        </a:graphic>
      </p:graphicFrame>
    </p:spTree>
    <p:extLst>
      <p:ext uri="{BB962C8B-B14F-4D97-AF65-F5344CB8AC3E}">
        <p14:creationId xmlns:p14="http://schemas.microsoft.com/office/powerpoint/2010/main" val="14327160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819508" y="517674"/>
            <a:ext cx="7804361" cy="819420"/>
          </a:xfrm>
        </p:spPr>
        <p:txBody>
          <a:bodyPr>
            <a:noAutofit/>
          </a:bodyPr>
          <a:lstStyle/>
          <a:p>
            <a:r>
              <a:rPr lang="fr-FR" dirty="0"/>
              <a:t>Les règles de compétence d’attribution des MDA en cas d’affiliation à plusieurs régimes </a:t>
            </a:r>
          </a:p>
          <a:p>
            <a:endParaRPr lang="fr-FR" dirty="0"/>
          </a:p>
        </p:txBody>
      </p:sp>
      <p:sp>
        <p:nvSpPr>
          <p:cNvPr id="5" name="Espace réservé du numéro de diapositive 1"/>
          <p:cNvSpPr>
            <a:spLocks noGrp="1"/>
          </p:cNvSpPr>
          <p:nvPr>
            <p:ph type="sldNum" sz="quarter" idx="4"/>
          </p:nvPr>
        </p:nvSpPr>
        <p:spPr>
          <a:prstGeom prst="rect">
            <a:avLst/>
          </a:prstGeom>
        </p:spPr>
        <p:txBody>
          <a:bodyPr/>
          <a:lstStyle/>
          <a:p>
            <a:pPr>
              <a:defRPr/>
            </a:pPr>
            <a:fld id="{F400FF4C-7367-4F14-BB33-4039E672CEF7}" type="slidenum">
              <a:rPr lang="fr-FR" b="1">
                <a:solidFill>
                  <a:schemeClr val="bg1"/>
                </a:solidFill>
              </a:rPr>
              <a:pPr>
                <a:defRPr/>
              </a:pPr>
              <a:t>61</a:t>
            </a:fld>
            <a:endParaRPr lang="fr-FR" b="1" dirty="0">
              <a:solidFill>
                <a:schemeClr val="bg1"/>
              </a:solidFill>
            </a:endParaRPr>
          </a:p>
        </p:txBody>
      </p:sp>
      <p:sp>
        <p:nvSpPr>
          <p:cNvPr id="3" name="Espace réservé du contenu 2"/>
          <p:cNvSpPr>
            <a:spLocks noGrp="1"/>
          </p:cNvSpPr>
          <p:nvPr>
            <p:ph idx="1"/>
          </p:nvPr>
        </p:nvSpPr>
        <p:spPr>
          <a:xfrm>
            <a:off x="425089" y="1932318"/>
            <a:ext cx="8293823" cy="3812876"/>
          </a:xfrm>
        </p:spPr>
        <p:txBody>
          <a:bodyPr>
            <a:normAutofit lnSpcReduction="10000"/>
          </a:bodyPr>
          <a:lstStyle/>
          <a:p>
            <a:pPr algn="just"/>
            <a:r>
              <a:rPr lang="fr-FR" dirty="0"/>
              <a:t>Pour les </a:t>
            </a:r>
            <a:r>
              <a:rPr lang="fr-FR" dirty="0" err="1"/>
              <a:t>polyaffiliés</a:t>
            </a:r>
            <a:r>
              <a:rPr lang="fr-FR" dirty="0"/>
              <a:t>, la MDA est accordée en </a:t>
            </a:r>
            <a:r>
              <a:rPr lang="fr-FR" b="1" dirty="0"/>
              <a:t>priorité par le  régime de fonctionnaire ou un autre régime spécial </a:t>
            </a:r>
            <a:r>
              <a:rPr lang="fr-FR" dirty="0"/>
              <a:t>(la détermination du régime ne dépend pas du régime auquel l’assuré est assuré au moment de la naissance ou de l’éducation des enfants).</a:t>
            </a:r>
          </a:p>
          <a:p>
            <a:pPr algn="just"/>
            <a:r>
              <a:rPr lang="fr-FR" dirty="0"/>
              <a:t>Exemple : une assurée ayant travaillé à la fois dans le privé et dans le public et ayant 2 enfants nés après 2004 </a:t>
            </a:r>
            <a:r>
              <a:rPr lang="fr-FR" dirty="0">
                <a:sym typeface="Wingdings" panose="05000000000000000000" pitchFamily="2" charset="2"/>
              </a:rPr>
              <a:t>bénéficiera de </a:t>
            </a:r>
            <a:r>
              <a:rPr lang="fr-FR" b="1" dirty="0">
                <a:sym typeface="Wingdings" panose="05000000000000000000" pitchFamily="2" charset="2"/>
              </a:rPr>
              <a:t>4 trimestres de MDA et non de 16</a:t>
            </a:r>
            <a:r>
              <a:rPr lang="fr-FR" dirty="0">
                <a:sym typeface="Wingdings" panose="05000000000000000000" pitchFamily="2" charset="2"/>
              </a:rPr>
              <a:t>. </a:t>
            </a:r>
          </a:p>
          <a:p>
            <a:pPr algn="just"/>
            <a:r>
              <a:rPr lang="fr-FR" dirty="0">
                <a:sym typeface="Wingdings" panose="05000000000000000000" pitchFamily="2" charset="2"/>
              </a:rPr>
              <a:t>Dans ce cas, c’est la règle la moins favorable qui s’applique de manière systématique à l’assuré</a:t>
            </a:r>
          </a:p>
          <a:p>
            <a:pPr marL="85725" indent="0" algn="just">
              <a:buNone/>
            </a:pPr>
            <a:endParaRPr lang="fr-FR" dirty="0"/>
          </a:p>
          <a:p>
            <a:pPr algn="just"/>
            <a:endParaRPr lang="fr-FR" dirty="0"/>
          </a:p>
          <a:p>
            <a:pPr algn="just"/>
            <a:endParaRPr lang="fr-FR" dirty="0"/>
          </a:p>
          <a:p>
            <a:pPr algn="just"/>
            <a:endParaRPr lang="fr-FR" dirty="0"/>
          </a:p>
          <a:p>
            <a:pPr algn="just"/>
            <a:endParaRPr lang="fr-FR" dirty="0"/>
          </a:p>
          <a:p>
            <a:pPr algn="just"/>
            <a:endParaRPr lang="fr-FR" dirty="0"/>
          </a:p>
        </p:txBody>
      </p:sp>
    </p:spTree>
    <p:extLst>
      <p:ext uri="{BB962C8B-B14F-4D97-AF65-F5344CB8AC3E}">
        <p14:creationId xmlns:p14="http://schemas.microsoft.com/office/powerpoint/2010/main" val="20126347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5142" y="526070"/>
            <a:ext cx="8027988" cy="727075"/>
          </a:xfrm>
        </p:spPr>
        <p:txBody>
          <a:bodyPr/>
          <a:lstStyle/>
          <a:p>
            <a:r>
              <a:rPr lang="fr-FR" sz="3200" dirty="0"/>
              <a:t>L’AVPF</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62</a:t>
            </a:fld>
            <a:endParaRPr lang="en-US" dirty="0"/>
          </a:p>
        </p:txBody>
      </p:sp>
      <p:sp>
        <p:nvSpPr>
          <p:cNvPr id="15" name="Espace réservé du contenu 1"/>
          <p:cNvSpPr txBox="1">
            <a:spLocks/>
          </p:cNvSpPr>
          <p:nvPr/>
        </p:nvSpPr>
        <p:spPr>
          <a:xfrm>
            <a:off x="855142" y="1764663"/>
            <a:ext cx="7598340" cy="309832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fr-FR" sz="2000" dirty="0">
                <a:solidFill>
                  <a:srgbClr val="00368B"/>
                </a:solidFill>
                <a:sym typeface="Wingdings" panose="05000000000000000000" pitchFamily="2" charset="2"/>
              </a:rPr>
              <a:t>Mise en place en 1972 par la loi Boulin de 1971 (au départ réservée aux mères de famille, étendue aux hommes en 1979)</a:t>
            </a:r>
          </a:p>
          <a:p>
            <a:pPr algn="just"/>
            <a:r>
              <a:rPr lang="fr-FR" sz="2000" b="1" dirty="0">
                <a:solidFill>
                  <a:srgbClr val="00368B"/>
                </a:solidFill>
                <a:sym typeface="Wingdings" panose="05000000000000000000" pitchFamily="2" charset="2"/>
              </a:rPr>
              <a:t>Objectif : limiter les effets des interruptions ou de la réduction d’activité liées à la charge d’enfants</a:t>
            </a:r>
          </a:p>
          <a:p>
            <a:pPr algn="just"/>
            <a:r>
              <a:rPr lang="fr-FR" sz="2000" dirty="0">
                <a:solidFill>
                  <a:srgbClr val="00368B"/>
                </a:solidFill>
                <a:sym typeface="Wingdings" panose="05000000000000000000" pitchFamily="2" charset="2"/>
              </a:rPr>
              <a:t>Lien avec la politique familiale puisque l’éligibilité est liée au fait de toucher certaines allocations familiales</a:t>
            </a:r>
          </a:p>
          <a:p>
            <a:pPr algn="just"/>
            <a:r>
              <a:rPr lang="fr-FR" sz="2000" dirty="0">
                <a:solidFill>
                  <a:srgbClr val="00368B"/>
                </a:solidFill>
                <a:sym typeface="Wingdings" panose="05000000000000000000" pitchFamily="2" charset="2"/>
              </a:rPr>
              <a:t>Permet des redistributions entre femmes et hommes en valorisant le temps passé à garder ses enfants à hauteur d’un travail rémunéré au salaire minimum (durée d’assurance et salaire porté au compte)</a:t>
            </a:r>
          </a:p>
          <a:p>
            <a:pPr marL="0" indent="0" algn="just">
              <a:buNone/>
            </a:pPr>
            <a:endParaRPr lang="fr-FR" sz="2000" dirty="0">
              <a:solidFill>
                <a:srgbClr val="00368B"/>
              </a:solidFill>
              <a:sym typeface="Wingdings" panose="05000000000000000000" pitchFamily="2" charset="2"/>
            </a:endParaRPr>
          </a:p>
          <a:p>
            <a:pPr algn="just"/>
            <a:endParaRPr lang="fr-FR" sz="2000" dirty="0">
              <a:solidFill>
                <a:srgbClr val="00368B"/>
              </a:solidFill>
              <a:sym typeface="Wingdings" panose="05000000000000000000" pitchFamily="2" charset="2"/>
            </a:endParaRPr>
          </a:p>
        </p:txBody>
      </p:sp>
    </p:spTree>
    <p:extLst>
      <p:ext uri="{BB962C8B-B14F-4D97-AF65-F5344CB8AC3E}">
        <p14:creationId xmlns:p14="http://schemas.microsoft.com/office/powerpoint/2010/main" val="4965245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876692" y="488116"/>
            <a:ext cx="7893828" cy="676125"/>
          </a:xfrm>
        </p:spPr>
        <p:txBody>
          <a:bodyPr>
            <a:noAutofit/>
          </a:bodyPr>
          <a:lstStyle/>
          <a:p>
            <a:r>
              <a:rPr lang="fr-FR" dirty="0"/>
              <a:t>Des dispositifs d’assurance vieillesse pour les parents et les aidants : un recentrage de l’AVPF sur certains bénéficiaires </a:t>
            </a:r>
          </a:p>
        </p:txBody>
      </p:sp>
      <p:sp>
        <p:nvSpPr>
          <p:cNvPr id="5" name="Espace réservé du numéro de diapositive 1"/>
          <p:cNvSpPr>
            <a:spLocks noGrp="1"/>
          </p:cNvSpPr>
          <p:nvPr>
            <p:ph type="sldNum" sz="quarter" idx="4"/>
          </p:nvPr>
        </p:nvSpPr>
        <p:spPr>
          <a:prstGeom prst="rect">
            <a:avLst/>
          </a:prstGeom>
        </p:spPr>
        <p:txBody>
          <a:bodyPr/>
          <a:lstStyle/>
          <a:p>
            <a:pPr>
              <a:defRPr/>
            </a:pPr>
            <a:fld id="{F400FF4C-7367-4F14-BB33-4039E672CEF7}" type="slidenum">
              <a:rPr lang="fr-FR" b="1">
                <a:solidFill>
                  <a:schemeClr val="bg1"/>
                </a:solidFill>
              </a:rPr>
              <a:pPr>
                <a:defRPr/>
              </a:pPr>
              <a:t>63</a:t>
            </a:fld>
            <a:endParaRPr lang="fr-FR" b="1" dirty="0">
              <a:solidFill>
                <a:schemeClr val="bg1"/>
              </a:solidFill>
            </a:endParaRPr>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501261" y="2156603"/>
                <a:ext cx="8141478" cy="4080296"/>
              </a:xfrm>
            </p:spPr>
            <p:txBody>
              <a:bodyPr>
                <a:normAutofit/>
              </a:bodyPr>
              <a:lstStyle/>
              <a:p>
                <a:pPr algn="just"/>
                <a:r>
                  <a:rPr lang="fr-FR" sz="2000" dirty="0"/>
                  <a:t>L’assurance vieillesse des parents au foyer (</a:t>
                </a:r>
                <a:r>
                  <a:rPr lang="fr-FR" sz="2000" b="1" dirty="0"/>
                  <a:t>AVPF</a:t>
                </a:r>
                <a:r>
                  <a:rPr lang="fr-FR" sz="2000" dirty="0"/>
                  <a:t>) et l’assurance vieillesse pour les aidants (</a:t>
                </a:r>
                <a:r>
                  <a:rPr lang="fr-FR" sz="2000" b="1" dirty="0"/>
                  <a:t>AVA</a:t>
                </a:r>
                <a:r>
                  <a:rPr lang="fr-FR" sz="2000" dirty="0"/>
                  <a:t>) sont des </a:t>
                </a:r>
                <a:r>
                  <a:rPr lang="fr-FR" sz="2000" b="1" dirty="0"/>
                  <a:t>dispositifs d’affiliation automatiques </a:t>
                </a:r>
                <a:r>
                  <a:rPr lang="fr-FR" sz="2000" dirty="0"/>
                  <a:t>qui permettent de reporter des salaires au compte de l’assuré (</a:t>
                </a:r>
                <a14:m>
                  <m:oMath xmlns:m="http://schemas.openxmlformats.org/officeDocument/2006/math">
                    <m:r>
                      <a:rPr lang="fr-FR" sz="2000" i="1" smtClean="0">
                        <a:latin typeface="Cambria Math" panose="02040503050406030204" pitchFamily="18" charset="0"/>
                        <a:ea typeface="Cambria Math" panose="02040503050406030204" pitchFamily="18" charset="0"/>
                      </a:rPr>
                      <m:t>~</m:t>
                    </m:r>
                  </m:oMath>
                </a14:m>
                <a:r>
                  <a:rPr lang="fr-FR" sz="2000" dirty="0"/>
                  <a:t> Smic) et de lui faire valider des trimestres. </a:t>
                </a:r>
              </a:p>
              <a:p>
                <a:pPr algn="just"/>
                <a:r>
                  <a:rPr lang="fr-FR" sz="2000" dirty="0"/>
                  <a:t>La création de l’AVA par la loi du 14 avril 2023 a conduit à distinguer les publics couverts par ces deux dispositifs : </a:t>
                </a:r>
              </a:p>
              <a:p>
                <a:pPr marL="533400" lvl="3" indent="-171450" algn="just">
                  <a:buFont typeface="Wingdings" panose="05000000000000000000" pitchFamily="2" charset="2"/>
                  <a:buChar char="Ø"/>
                </a:pPr>
                <a:r>
                  <a:rPr lang="fr-FR" sz="1200" dirty="0"/>
                  <a:t>les parents d’enfants qui réduisent ou qui cessent leur activité pour s’occuper de leurs enfants sont affiliés à l’AVPF;</a:t>
                </a:r>
              </a:p>
              <a:p>
                <a:pPr marL="533400" lvl="3" indent="-171450" algn="just">
                  <a:buFont typeface="Wingdings" panose="05000000000000000000" pitchFamily="2" charset="2"/>
                  <a:buChar char="Ø"/>
                </a:pPr>
                <a:r>
                  <a:rPr lang="fr-FR" sz="1200" dirty="0"/>
                  <a:t>les assurés qui s’occupent d’un enfant ou d’un adulte handicapé / gravement malade sont affiliés à l’AVA. </a:t>
                </a:r>
                <a:r>
                  <a:rPr lang="fr-FR" sz="1200" b="1" dirty="0"/>
                  <a:t>Les aidants d’un adulte ou d’un enfant handicapé anciennement affiliés à l’AVPF sont transférés vers l’AVA à droit constant</a:t>
                </a:r>
                <a:r>
                  <a:rPr lang="fr-FR" sz="1200" dirty="0"/>
                  <a:t>. </a:t>
                </a:r>
              </a:p>
              <a:p>
                <a:pPr marL="64294" indent="0" algn="just">
                  <a:buNone/>
                </a:pPr>
                <a:endParaRPr lang="fr-FR" sz="2000" dirty="0"/>
              </a:p>
              <a:p>
                <a:pPr marL="64294" indent="0" algn="just">
                  <a:buNone/>
                </a:pPr>
                <a:endParaRPr lang="fr-FR" sz="2000" dirty="0"/>
              </a:p>
              <a:p>
                <a:pPr algn="just"/>
                <a:endParaRPr lang="fr-FR" sz="2000"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501261" y="2156603"/>
                <a:ext cx="8141478" cy="4080296"/>
              </a:xfrm>
              <a:blipFill>
                <a:blip r:embed="rId3"/>
                <a:stretch>
                  <a:fillRect t="-897" r="-749"/>
                </a:stretch>
              </a:blipFill>
            </p:spPr>
            <p:txBody>
              <a:bodyPr/>
              <a:lstStyle/>
              <a:p>
                <a:r>
                  <a:rPr lang="fr-FR">
                    <a:noFill/>
                  </a:rPr>
                  <a:t> </a:t>
                </a:r>
              </a:p>
            </p:txBody>
          </p:sp>
        </mc:Fallback>
      </mc:AlternateContent>
    </p:spTree>
    <p:extLst>
      <p:ext uri="{BB962C8B-B14F-4D97-AF65-F5344CB8AC3E}">
        <p14:creationId xmlns:p14="http://schemas.microsoft.com/office/powerpoint/2010/main" val="13025951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a:t>Les conditions d’affiliation à l’AVPF </a:t>
            </a:r>
          </a:p>
        </p:txBody>
      </p:sp>
      <p:sp>
        <p:nvSpPr>
          <p:cNvPr id="2" name="Rectangle à coins arrondis 1"/>
          <p:cNvSpPr/>
          <p:nvPr/>
        </p:nvSpPr>
        <p:spPr>
          <a:xfrm>
            <a:off x="577957" y="1673518"/>
            <a:ext cx="1620000" cy="900000"/>
          </a:xfrm>
          <a:prstGeom prst="round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100" b="1" dirty="0">
                <a:solidFill>
                  <a:srgbClr val="00368B"/>
                </a:solidFill>
              </a:rPr>
              <a:t>Condition ❶  Prestations ou situations ouvrant droit à l'affiliation</a:t>
            </a:r>
            <a:endParaRPr lang="fr-FR" sz="1100" dirty="0"/>
          </a:p>
        </p:txBody>
      </p:sp>
      <p:sp>
        <p:nvSpPr>
          <p:cNvPr id="5" name="Rectangle à coins arrondis 4"/>
          <p:cNvSpPr/>
          <p:nvPr/>
        </p:nvSpPr>
        <p:spPr>
          <a:xfrm>
            <a:off x="2357411" y="1605278"/>
            <a:ext cx="3960000" cy="900000"/>
          </a:xfrm>
          <a:prstGeom prst="roundRect">
            <a:avLst/>
          </a:prstGeom>
          <a:solidFill>
            <a:schemeClr val="bg1"/>
          </a:solid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b="1" dirty="0">
                <a:solidFill>
                  <a:schemeClr val="accent5">
                    <a:lumMod val="75000"/>
                  </a:schemeClr>
                </a:solidFill>
              </a:rPr>
              <a:t>Condition ❷</a:t>
            </a:r>
          </a:p>
          <a:p>
            <a:pPr algn="ctr" fontAlgn="ctr"/>
            <a:r>
              <a:rPr lang="fr-FR" sz="1100" b="1" dirty="0">
                <a:solidFill>
                  <a:schemeClr val="accent5">
                    <a:lumMod val="75000"/>
                  </a:schemeClr>
                </a:solidFill>
              </a:rPr>
              <a:t>Plafond de ressources (N-2) du bénéficiaire et de son éventuel conjoint pour affiliation </a:t>
            </a:r>
          </a:p>
        </p:txBody>
      </p:sp>
      <p:sp>
        <p:nvSpPr>
          <p:cNvPr id="6" name="Rectangle à coins arrondis 5"/>
          <p:cNvSpPr/>
          <p:nvPr/>
        </p:nvSpPr>
        <p:spPr>
          <a:xfrm>
            <a:off x="6574052" y="1673518"/>
            <a:ext cx="1620000" cy="900000"/>
          </a:xfrm>
          <a:prstGeom prst="roundRect">
            <a:avLst/>
          </a:prstGeom>
          <a:solidFill>
            <a:schemeClr val="bg1"/>
          </a:solidFill>
          <a:ln>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b="1" dirty="0">
                <a:solidFill>
                  <a:schemeClr val="accent3">
                    <a:lumMod val="75000"/>
                  </a:schemeClr>
                </a:solidFill>
              </a:rPr>
              <a:t>Condition ❸ : Plafond de revenu professionnel pour la personne à affilier</a:t>
            </a:r>
          </a:p>
        </p:txBody>
      </p:sp>
      <p:sp>
        <p:nvSpPr>
          <p:cNvPr id="7" name="Rectangle à coins arrondis 6"/>
          <p:cNvSpPr/>
          <p:nvPr/>
        </p:nvSpPr>
        <p:spPr>
          <a:xfrm>
            <a:off x="577956" y="3112361"/>
            <a:ext cx="1620000" cy="900000"/>
          </a:xfrm>
          <a:prstGeom prst="round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rgbClr val="00368B"/>
                </a:solidFill>
              </a:rPr>
              <a:t>L'allocation de base (AB)</a:t>
            </a:r>
          </a:p>
        </p:txBody>
      </p:sp>
      <p:sp>
        <p:nvSpPr>
          <p:cNvPr id="8" name="Rectangle à coins arrondis 7"/>
          <p:cNvSpPr/>
          <p:nvPr/>
        </p:nvSpPr>
        <p:spPr>
          <a:xfrm>
            <a:off x="577956" y="4112464"/>
            <a:ext cx="1620000" cy="900000"/>
          </a:xfrm>
          <a:prstGeom prst="round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rgbClr val="00368B"/>
                </a:solidFill>
              </a:rPr>
              <a:t>Le complément familial (CF)</a:t>
            </a:r>
          </a:p>
        </p:txBody>
      </p:sp>
      <p:sp>
        <p:nvSpPr>
          <p:cNvPr id="9" name="Rectangle à coins arrondis 8"/>
          <p:cNvSpPr/>
          <p:nvPr/>
        </p:nvSpPr>
        <p:spPr>
          <a:xfrm>
            <a:off x="577956" y="5112567"/>
            <a:ext cx="1620000" cy="900000"/>
          </a:xfrm>
          <a:prstGeom prst="round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rgbClr val="00368B"/>
                </a:solidFill>
              </a:rPr>
              <a:t>La Prestation partagée d'éducation de l'enfant (</a:t>
            </a:r>
            <a:r>
              <a:rPr lang="fr-FR" sz="1100" dirty="0" err="1">
                <a:solidFill>
                  <a:srgbClr val="00368B"/>
                </a:solidFill>
              </a:rPr>
              <a:t>PreParE</a:t>
            </a:r>
            <a:r>
              <a:rPr lang="fr-FR" sz="1100" dirty="0">
                <a:solidFill>
                  <a:srgbClr val="00368B"/>
                </a:solidFill>
              </a:rPr>
              <a:t>)</a:t>
            </a:r>
          </a:p>
        </p:txBody>
      </p:sp>
      <p:sp>
        <p:nvSpPr>
          <p:cNvPr id="10" name="Rectangle à coins arrondis 9"/>
          <p:cNvSpPr/>
          <p:nvPr/>
        </p:nvSpPr>
        <p:spPr>
          <a:xfrm>
            <a:off x="2355375" y="2582417"/>
            <a:ext cx="1980000" cy="324000"/>
          </a:xfrm>
          <a:prstGeom prst="roundRect">
            <a:avLst/>
          </a:prstGeom>
          <a:solidFill>
            <a:schemeClr val="bg1"/>
          </a:solid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chemeClr val="accent5">
                    <a:lumMod val="75000"/>
                  </a:schemeClr>
                </a:solidFill>
              </a:rPr>
              <a:t>Personne seule ou qui perçoit l'AB</a:t>
            </a:r>
          </a:p>
        </p:txBody>
      </p:sp>
      <p:sp>
        <p:nvSpPr>
          <p:cNvPr id="11" name="Rectangle à coins arrondis 10"/>
          <p:cNvSpPr/>
          <p:nvPr/>
        </p:nvSpPr>
        <p:spPr>
          <a:xfrm>
            <a:off x="4335374" y="2582417"/>
            <a:ext cx="1980000" cy="324000"/>
          </a:xfrm>
          <a:prstGeom prst="roundRect">
            <a:avLst/>
          </a:prstGeom>
          <a:solidFill>
            <a:schemeClr val="bg1"/>
          </a:solid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chemeClr val="accent5">
                    <a:lumMod val="75000"/>
                  </a:schemeClr>
                </a:solidFill>
              </a:rPr>
              <a:t>Couple qui perçoit la </a:t>
            </a:r>
            <a:r>
              <a:rPr lang="fr-FR" sz="1100" dirty="0" err="1">
                <a:solidFill>
                  <a:schemeClr val="accent5">
                    <a:lumMod val="75000"/>
                  </a:schemeClr>
                </a:solidFill>
              </a:rPr>
              <a:t>PreParE</a:t>
            </a:r>
            <a:r>
              <a:rPr lang="fr-FR" sz="1100" dirty="0">
                <a:solidFill>
                  <a:schemeClr val="accent5">
                    <a:lumMod val="75000"/>
                  </a:schemeClr>
                </a:solidFill>
              </a:rPr>
              <a:t> ou le complément familial </a:t>
            </a:r>
          </a:p>
        </p:txBody>
      </p:sp>
      <p:sp>
        <p:nvSpPr>
          <p:cNvPr id="12" name="Rectangle à coins arrondis 11"/>
          <p:cNvSpPr/>
          <p:nvPr/>
        </p:nvSpPr>
        <p:spPr>
          <a:xfrm>
            <a:off x="2357411" y="3112361"/>
            <a:ext cx="1980000" cy="2900206"/>
          </a:xfrm>
          <a:prstGeom prst="roundRect">
            <a:avLst/>
          </a:prstGeom>
          <a:solidFill>
            <a:schemeClr val="bg1"/>
          </a:solid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chemeClr val="accent5">
                    <a:lumMod val="75000"/>
                  </a:schemeClr>
                </a:solidFill>
              </a:rPr>
              <a:t>1 enfant : 25 775 € </a:t>
            </a:r>
            <a:br>
              <a:rPr lang="fr-FR" sz="1100" dirty="0">
                <a:solidFill>
                  <a:schemeClr val="accent5">
                    <a:lumMod val="75000"/>
                  </a:schemeClr>
                </a:solidFill>
              </a:rPr>
            </a:br>
            <a:r>
              <a:rPr lang="fr-FR" sz="1100" dirty="0">
                <a:solidFill>
                  <a:schemeClr val="accent5">
                    <a:lumMod val="75000"/>
                  </a:schemeClr>
                </a:solidFill>
              </a:rPr>
              <a:t>2 enfants : 31 723 € </a:t>
            </a:r>
            <a:br>
              <a:rPr lang="fr-FR" sz="1100" dirty="0">
                <a:solidFill>
                  <a:schemeClr val="accent5">
                    <a:lumMod val="75000"/>
                  </a:schemeClr>
                </a:solidFill>
              </a:rPr>
            </a:br>
            <a:r>
              <a:rPr lang="fr-FR" sz="1100" dirty="0">
                <a:solidFill>
                  <a:schemeClr val="accent5">
                    <a:lumMod val="75000"/>
                  </a:schemeClr>
                </a:solidFill>
              </a:rPr>
              <a:t>3 enfants : 37 671 € </a:t>
            </a:r>
            <a:br>
              <a:rPr lang="fr-FR" sz="1100" dirty="0">
                <a:solidFill>
                  <a:schemeClr val="accent5">
                    <a:lumMod val="75000"/>
                  </a:schemeClr>
                </a:solidFill>
              </a:rPr>
            </a:br>
            <a:r>
              <a:rPr lang="fr-FR" sz="1100" dirty="0">
                <a:solidFill>
                  <a:schemeClr val="accent5">
                    <a:lumMod val="75000"/>
                  </a:schemeClr>
                </a:solidFill>
              </a:rPr>
              <a:t>Par enfant supplémentaire : 5 948 €</a:t>
            </a:r>
          </a:p>
        </p:txBody>
      </p:sp>
      <p:sp>
        <p:nvSpPr>
          <p:cNvPr id="13" name="Rectangle à coins arrondis 12"/>
          <p:cNvSpPr/>
          <p:nvPr/>
        </p:nvSpPr>
        <p:spPr>
          <a:xfrm>
            <a:off x="4346766" y="4112465"/>
            <a:ext cx="1980000" cy="1900102"/>
          </a:xfrm>
          <a:prstGeom prst="roundRect">
            <a:avLst/>
          </a:prstGeom>
          <a:solidFill>
            <a:schemeClr val="bg1"/>
          </a:solid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chemeClr val="accent5">
                    <a:lumMod val="75000"/>
                  </a:schemeClr>
                </a:solidFill>
              </a:rPr>
              <a:t>1 enfant : 27 654 € </a:t>
            </a:r>
            <a:br>
              <a:rPr lang="fr-FR" sz="1100" dirty="0">
                <a:solidFill>
                  <a:schemeClr val="accent5">
                    <a:lumMod val="75000"/>
                  </a:schemeClr>
                </a:solidFill>
              </a:rPr>
            </a:br>
            <a:r>
              <a:rPr lang="fr-FR" sz="1100" dirty="0">
                <a:solidFill>
                  <a:schemeClr val="accent5">
                    <a:lumMod val="75000"/>
                  </a:schemeClr>
                </a:solidFill>
              </a:rPr>
              <a:t>2 enfants : 33 185 €</a:t>
            </a:r>
            <a:br>
              <a:rPr lang="fr-FR" sz="1100" dirty="0">
                <a:solidFill>
                  <a:schemeClr val="accent5">
                    <a:lumMod val="75000"/>
                  </a:schemeClr>
                </a:solidFill>
              </a:rPr>
            </a:br>
            <a:r>
              <a:rPr lang="fr-FR" sz="1100" dirty="0">
                <a:solidFill>
                  <a:schemeClr val="accent5">
                    <a:lumMod val="75000"/>
                  </a:schemeClr>
                </a:solidFill>
              </a:rPr>
              <a:t>3 enfants : 39 822 € </a:t>
            </a:r>
            <a:br>
              <a:rPr lang="fr-FR" sz="1100" dirty="0">
                <a:solidFill>
                  <a:schemeClr val="accent5">
                    <a:lumMod val="75000"/>
                  </a:schemeClr>
                </a:solidFill>
              </a:rPr>
            </a:br>
            <a:r>
              <a:rPr lang="fr-FR" sz="1100" dirty="0">
                <a:solidFill>
                  <a:schemeClr val="accent5">
                    <a:lumMod val="75000"/>
                  </a:schemeClr>
                </a:solidFill>
              </a:rPr>
              <a:t>Par enfant supplémentaire : 6 637 €</a:t>
            </a:r>
          </a:p>
        </p:txBody>
      </p:sp>
      <p:sp>
        <p:nvSpPr>
          <p:cNvPr id="14" name="Rectangle à coins arrondis 13"/>
          <p:cNvSpPr/>
          <p:nvPr/>
        </p:nvSpPr>
        <p:spPr>
          <a:xfrm>
            <a:off x="6574052" y="3112361"/>
            <a:ext cx="1620000" cy="1900103"/>
          </a:xfrm>
          <a:prstGeom prst="roundRect">
            <a:avLst/>
          </a:prstGeom>
          <a:solidFill>
            <a:schemeClr val="bg1"/>
          </a:solidFill>
          <a:ln>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chemeClr val="accent3">
                    <a:lumMod val="75000"/>
                  </a:schemeClr>
                </a:solidFill>
              </a:rPr>
              <a:t>Les revenus professionnels de 2021 ne doivent pas dépasser 4 798 € </a:t>
            </a:r>
          </a:p>
        </p:txBody>
      </p:sp>
      <p:sp>
        <p:nvSpPr>
          <p:cNvPr id="15" name="Rectangle à coins arrondis 14"/>
          <p:cNvSpPr/>
          <p:nvPr/>
        </p:nvSpPr>
        <p:spPr>
          <a:xfrm>
            <a:off x="6574052" y="5112567"/>
            <a:ext cx="1620000" cy="900000"/>
          </a:xfrm>
          <a:prstGeom prst="roundRect">
            <a:avLst/>
          </a:prstGeom>
          <a:solidFill>
            <a:schemeClr val="bg1"/>
          </a:solidFill>
          <a:ln>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100" dirty="0">
                <a:solidFill>
                  <a:schemeClr val="accent3">
                    <a:lumMod val="75000"/>
                  </a:schemeClr>
                </a:solidFill>
              </a:rPr>
              <a:t>Les revenus professionnels de 2021 ne doivent pas dépasser 27 715 €</a:t>
            </a:r>
          </a:p>
        </p:txBody>
      </p:sp>
    </p:spTree>
    <p:extLst>
      <p:ext uri="{BB962C8B-B14F-4D97-AF65-F5344CB8AC3E}">
        <p14:creationId xmlns:p14="http://schemas.microsoft.com/office/powerpoint/2010/main" val="14492307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5142" y="560580"/>
            <a:ext cx="8027988" cy="727075"/>
          </a:xfrm>
        </p:spPr>
        <p:txBody>
          <a:bodyPr/>
          <a:lstStyle/>
          <a:p>
            <a:r>
              <a:rPr lang="fr-FR" dirty="0"/>
              <a:t>La majoration de pension à partir de 3 enfants</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65</a:t>
            </a:fld>
            <a:endParaRPr lang="en-US" dirty="0"/>
          </a:p>
        </p:txBody>
      </p:sp>
      <p:sp>
        <p:nvSpPr>
          <p:cNvPr id="15" name="Espace réservé du contenu 1"/>
          <p:cNvSpPr txBox="1">
            <a:spLocks/>
          </p:cNvSpPr>
          <p:nvPr/>
        </p:nvSpPr>
        <p:spPr>
          <a:xfrm>
            <a:off x="855141" y="2109720"/>
            <a:ext cx="7727737" cy="309832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fr-FR" sz="2000" dirty="0">
                <a:solidFill>
                  <a:srgbClr val="00368B"/>
                </a:solidFill>
                <a:sym typeface="Wingdings" panose="05000000000000000000" pitchFamily="2" charset="2"/>
              </a:rPr>
              <a:t>Instaurée dès 1924 dans le régime de la fonction publique de l’État et en 1945 au régime général</a:t>
            </a:r>
          </a:p>
          <a:p>
            <a:pPr algn="just"/>
            <a:r>
              <a:rPr lang="fr-FR" sz="2000" b="1" dirty="0">
                <a:solidFill>
                  <a:srgbClr val="00368B"/>
                </a:solidFill>
                <a:sym typeface="Wingdings" panose="05000000000000000000" pitchFamily="2" charset="2"/>
              </a:rPr>
              <a:t>Deux objectifs :</a:t>
            </a:r>
          </a:p>
          <a:p>
            <a:pPr lvl="1" algn="just"/>
            <a:r>
              <a:rPr lang="fr-FR" sz="1600" b="1" dirty="0">
                <a:solidFill>
                  <a:srgbClr val="00368B"/>
                </a:solidFill>
                <a:sym typeface="Wingdings" panose="05000000000000000000" pitchFamily="2" charset="2"/>
              </a:rPr>
              <a:t>Compenser les dépenses plus importantes des familles nombreuses, susceptibles de pénaliser le patrimoine au moment de la retraite</a:t>
            </a:r>
          </a:p>
          <a:p>
            <a:pPr lvl="1" algn="just"/>
            <a:r>
              <a:rPr lang="fr-FR" sz="1600" b="1" dirty="0">
                <a:solidFill>
                  <a:srgbClr val="00368B"/>
                </a:solidFill>
                <a:sym typeface="Wingdings" panose="05000000000000000000" pitchFamily="2" charset="2"/>
              </a:rPr>
              <a:t>Inciter à la natalité</a:t>
            </a:r>
          </a:p>
          <a:p>
            <a:pPr algn="just"/>
            <a:r>
              <a:rPr lang="fr-FR" sz="2000" dirty="0">
                <a:solidFill>
                  <a:srgbClr val="00368B"/>
                </a:solidFill>
                <a:sym typeface="Wingdings" panose="05000000000000000000" pitchFamily="2" charset="2"/>
              </a:rPr>
              <a:t>Ne permet pas de redistribution entre femmes et hommes du fait de son caractère proportionnel, mais des redistributions vers les familles nombreuses</a:t>
            </a:r>
          </a:p>
        </p:txBody>
      </p:sp>
    </p:spTree>
    <p:extLst>
      <p:ext uri="{BB962C8B-B14F-4D97-AF65-F5344CB8AC3E}">
        <p14:creationId xmlns:p14="http://schemas.microsoft.com/office/powerpoint/2010/main" val="296788333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730042" y="567075"/>
            <a:ext cx="7893828" cy="676125"/>
          </a:xfrm>
        </p:spPr>
        <p:txBody>
          <a:bodyPr>
            <a:noAutofit/>
          </a:bodyPr>
          <a:lstStyle/>
          <a:p>
            <a:r>
              <a:rPr lang="fr-FR" dirty="0"/>
              <a:t>La grande majorité des régimes attribuent des majorations de pension pour 3 enfants et plus </a:t>
            </a:r>
          </a:p>
        </p:txBody>
      </p:sp>
      <p:sp>
        <p:nvSpPr>
          <p:cNvPr id="5" name="Espace réservé du numéro de diapositive 1"/>
          <p:cNvSpPr>
            <a:spLocks noGrp="1"/>
          </p:cNvSpPr>
          <p:nvPr>
            <p:ph type="sldNum" sz="quarter" idx="4"/>
          </p:nvPr>
        </p:nvSpPr>
        <p:spPr>
          <a:prstGeom prst="rect">
            <a:avLst/>
          </a:prstGeom>
        </p:spPr>
        <p:txBody>
          <a:bodyPr/>
          <a:lstStyle/>
          <a:p>
            <a:pPr>
              <a:defRPr/>
            </a:pPr>
            <a:fld id="{F400FF4C-7367-4F14-BB33-4039E672CEF7}" type="slidenum">
              <a:rPr lang="fr-FR" b="1">
                <a:solidFill>
                  <a:schemeClr val="bg1"/>
                </a:solidFill>
              </a:rPr>
              <a:pPr>
                <a:defRPr/>
              </a:pPr>
              <a:t>66</a:t>
            </a:fld>
            <a:endParaRPr lang="fr-FR" b="1" dirty="0">
              <a:solidFill>
                <a:schemeClr val="bg1"/>
              </a:solidFill>
            </a:endParaRPr>
          </a:p>
        </p:txBody>
      </p:sp>
      <p:sp>
        <p:nvSpPr>
          <p:cNvPr id="3" name="Espace réservé du contenu 2"/>
          <p:cNvSpPr>
            <a:spLocks noGrp="1"/>
          </p:cNvSpPr>
          <p:nvPr>
            <p:ph idx="1"/>
          </p:nvPr>
        </p:nvSpPr>
        <p:spPr>
          <a:xfrm>
            <a:off x="501261" y="1684600"/>
            <a:ext cx="8141478" cy="4665692"/>
          </a:xfrm>
        </p:spPr>
        <p:txBody>
          <a:bodyPr>
            <a:noAutofit/>
          </a:bodyPr>
          <a:lstStyle/>
          <a:p>
            <a:pPr algn="just"/>
            <a:r>
              <a:rPr lang="fr-FR" sz="1600" dirty="0"/>
              <a:t>La plupart des régimes (dont CNAVPL et CNBF depuis la réforme de 2023) attribuent des majorations de pension de 10 % aux parents de 3 enfants et plus. </a:t>
            </a:r>
          </a:p>
          <a:p>
            <a:pPr algn="just"/>
            <a:r>
              <a:rPr lang="fr-FR" sz="1600" dirty="0"/>
              <a:t>À noter : ces majorations ne concernent pas uniquement les enfants biologiques (une majoration peut être accordée à plus de 2 parents en cas de remise en couple).</a:t>
            </a:r>
          </a:p>
          <a:p>
            <a:pPr marL="64294" indent="0" algn="just">
              <a:buNone/>
            </a:pPr>
            <a:endParaRPr lang="fr-FR" sz="1600" dirty="0"/>
          </a:p>
          <a:p>
            <a:pPr algn="just"/>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algn="just"/>
            <a:endParaRPr lang="fr-FR" sz="1600" dirty="0"/>
          </a:p>
          <a:p>
            <a:pPr marL="64294" indent="0" algn="just">
              <a:buNone/>
            </a:pPr>
            <a:endParaRPr lang="fr-FR" sz="1600" dirty="0"/>
          </a:p>
          <a:p>
            <a:pPr algn="just"/>
            <a:endParaRPr lang="fr-FR" sz="1600" dirty="0"/>
          </a:p>
        </p:txBody>
      </p:sp>
      <mc:AlternateContent xmlns:mc="http://schemas.openxmlformats.org/markup-compatibility/2006" xmlns:a14="http://schemas.microsoft.com/office/drawing/2010/main">
        <mc:Choice Requires="a14">
          <p:graphicFrame>
            <p:nvGraphicFramePr>
              <p:cNvPr id="6" name="Tableau 5"/>
              <p:cNvGraphicFramePr>
                <a:graphicFrameLocks noGrp="1"/>
              </p:cNvGraphicFramePr>
              <p:nvPr/>
            </p:nvGraphicFramePr>
            <p:xfrm>
              <a:off x="1002440" y="3002739"/>
              <a:ext cx="7349031" cy="2426227"/>
            </p:xfrm>
            <a:graphic>
              <a:graphicData uri="http://schemas.openxmlformats.org/drawingml/2006/table">
                <a:tbl>
                  <a:tblPr firstRow="1" bandRow="1">
                    <a:tableStyleId>{5C22544A-7EE6-4342-B048-85BDC9FD1C3A}</a:tableStyleId>
                  </a:tblPr>
                  <a:tblGrid>
                    <a:gridCol w="1911029">
                      <a:extLst>
                        <a:ext uri="{9D8B030D-6E8A-4147-A177-3AD203B41FA5}">
                          <a16:colId xmlns:a16="http://schemas.microsoft.com/office/drawing/2014/main" val="3096097564"/>
                        </a:ext>
                      </a:extLst>
                    </a:gridCol>
                    <a:gridCol w="1763486">
                      <a:extLst>
                        <a:ext uri="{9D8B030D-6E8A-4147-A177-3AD203B41FA5}">
                          <a16:colId xmlns:a16="http://schemas.microsoft.com/office/drawing/2014/main" val="1347968567"/>
                        </a:ext>
                      </a:extLst>
                    </a:gridCol>
                    <a:gridCol w="1837258">
                      <a:extLst>
                        <a:ext uri="{9D8B030D-6E8A-4147-A177-3AD203B41FA5}">
                          <a16:colId xmlns:a16="http://schemas.microsoft.com/office/drawing/2014/main" val="1701880291"/>
                        </a:ext>
                      </a:extLst>
                    </a:gridCol>
                    <a:gridCol w="1837258">
                      <a:extLst>
                        <a:ext uri="{9D8B030D-6E8A-4147-A177-3AD203B41FA5}">
                          <a16:colId xmlns:a16="http://schemas.microsoft.com/office/drawing/2014/main" val="3063323747"/>
                        </a:ext>
                      </a:extLst>
                    </a:gridCol>
                  </a:tblGrid>
                  <a:tr h="281856">
                    <a:tc>
                      <a:txBody>
                        <a:bodyPr/>
                        <a:lstStyle/>
                        <a:p>
                          <a:pPr algn="ctr"/>
                          <a:endParaRPr lang="fr-FR" sz="1300" dirty="0">
                            <a:latin typeface="Calibri" panose="020F0502020204030204" pitchFamily="34" charset="0"/>
                          </a:endParaRPr>
                        </a:p>
                      </a:txBody>
                      <a:tcPr marL="68580" marR="68580" marT="34290" marB="34290" anchor="ctr"/>
                    </a:tc>
                    <a:tc>
                      <a:txBody>
                        <a:bodyPr/>
                        <a:lstStyle/>
                        <a:p>
                          <a:pPr algn="ctr"/>
                          <a:r>
                            <a:rPr lang="fr-FR" sz="1300" dirty="0">
                              <a:latin typeface="Calibri" panose="020F0502020204030204" pitchFamily="34" charset="0"/>
                            </a:rPr>
                            <a:t>CNAV</a:t>
                          </a:r>
                        </a:p>
                      </a:txBody>
                      <a:tcPr marL="68580" marR="68580" marT="34290" marB="34290" anchor="ctr"/>
                    </a:tc>
                    <a:tc>
                      <a:txBody>
                        <a:bodyPr/>
                        <a:lstStyle/>
                        <a:p>
                          <a:pPr algn="ctr"/>
                          <a:r>
                            <a:rPr lang="fr-FR" sz="1300" dirty="0">
                              <a:latin typeface="Calibri" panose="020F0502020204030204" pitchFamily="34" charset="0"/>
                            </a:rPr>
                            <a:t>Agirc-</a:t>
                          </a:r>
                          <a:r>
                            <a:rPr lang="fr-FR" sz="1300" baseline="0" dirty="0">
                              <a:latin typeface="Calibri" panose="020F0502020204030204" pitchFamily="34" charset="0"/>
                            </a:rPr>
                            <a:t> Arrco</a:t>
                          </a:r>
                          <a:endParaRPr lang="fr-FR" sz="1300" dirty="0">
                            <a:latin typeface="Calibri" panose="020F0502020204030204" pitchFamily="34" charset="0"/>
                          </a:endParaRPr>
                        </a:p>
                      </a:txBody>
                      <a:tcPr marL="68580" marR="68580" marT="34290" marB="34290" anchor="ctr"/>
                    </a:tc>
                    <a:tc>
                      <a:txBody>
                        <a:bodyPr/>
                        <a:lstStyle/>
                        <a:p>
                          <a:pPr algn="ctr"/>
                          <a:r>
                            <a:rPr lang="fr-FR" sz="1300" dirty="0">
                              <a:latin typeface="Calibri" panose="020F0502020204030204" pitchFamily="34" charset="0"/>
                            </a:rPr>
                            <a:t>Fonction</a:t>
                          </a:r>
                          <a:r>
                            <a:rPr lang="fr-FR" sz="1300" baseline="0" dirty="0">
                              <a:latin typeface="Calibri" panose="020F0502020204030204" pitchFamily="34" charset="0"/>
                            </a:rPr>
                            <a:t> publique</a:t>
                          </a:r>
                          <a:endParaRPr lang="fr-FR" sz="13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3355283722"/>
                      </a:ext>
                    </a:extLst>
                  </a:tr>
                  <a:tr h="818491">
                    <a:tc>
                      <a:txBody>
                        <a:bodyPr/>
                        <a:lstStyle/>
                        <a:p>
                          <a:pPr algn="ctr"/>
                          <a:r>
                            <a:rPr lang="fr-FR" sz="1300" b="1" dirty="0">
                              <a:solidFill>
                                <a:schemeClr val="tx1"/>
                              </a:solidFill>
                              <a:latin typeface="Calibri" panose="020F0502020204030204" pitchFamily="34" charset="0"/>
                            </a:rPr>
                            <a:t>Conditions</a:t>
                          </a:r>
                        </a:p>
                        <a:p>
                          <a:pPr algn="ctr"/>
                          <a:r>
                            <a:rPr lang="fr-FR" sz="1300" b="1" dirty="0">
                              <a:solidFill>
                                <a:schemeClr val="tx1"/>
                              </a:solidFill>
                              <a:latin typeface="Calibri" panose="020F0502020204030204" pitchFamily="34" charset="0"/>
                            </a:rPr>
                            <a:t>d’éligibilité</a:t>
                          </a:r>
                        </a:p>
                      </a:txBody>
                      <a:tcPr marL="68580" marR="68580" marT="34290" marB="34290" anchor="ctr"/>
                    </a:tc>
                    <a:tc gridSpan="3">
                      <a:txBody>
                        <a:bodyPr/>
                        <a:lstStyle/>
                        <a:p>
                          <a:pPr algn="ctr"/>
                          <a:r>
                            <a:rPr lang="fr-FR" sz="1300" dirty="0">
                              <a:solidFill>
                                <a:schemeClr val="tx1"/>
                              </a:solidFill>
                              <a:latin typeface="Calibri" panose="020F0502020204030204" pitchFamily="34" charset="0"/>
                            </a:rPr>
                            <a:t>Avoir</a:t>
                          </a:r>
                          <a:r>
                            <a:rPr lang="fr-FR" sz="1300" baseline="0" dirty="0">
                              <a:solidFill>
                                <a:schemeClr val="tx1"/>
                              </a:solidFill>
                              <a:latin typeface="Calibri" panose="020F0502020204030204" pitchFamily="34" charset="0"/>
                            </a:rPr>
                            <a:t> eu/adopté 3 enfants OU avoir élevé 3 enfants pendant 9 ans avant leurs 16 ans </a:t>
                          </a:r>
                          <a:endParaRPr lang="fr-FR" sz="1300" dirty="0">
                            <a:solidFill>
                              <a:schemeClr val="tx1"/>
                            </a:solidFill>
                            <a:latin typeface="Calibri" panose="020F0502020204030204" pitchFamily="34" charset="0"/>
                          </a:endParaRPr>
                        </a:p>
                      </a:txBody>
                      <a:tcPr marL="68580" marR="68580" marT="34290" marB="34290"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300" dirty="0">
                            <a:latin typeface="Calibri" panose="020F0502020204030204" pitchFamily="34" charset="0"/>
                          </a:endParaRPr>
                        </a:p>
                      </a:txBody>
                      <a:tcPr marL="68580" marR="68580" marT="34290" marB="34290" anchor="ctr"/>
                    </a:tc>
                    <a:tc hMerge="1">
                      <a:txBody>
                        <a:bodyPr/>
                        <a:lstStyle/>
                        <a:p>
                          <a:pPr algn="ctr"/>
                          <a:endParaRPr lang="fr-FR" sz="13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3455612549"/>
                      </a:ext>
                    </a:extLst>
                  </a:tr>
                  <a:tr h="491233">
                    <a:tc>
                      <a:txBody>
                        <a:bodyPr/>
                        <a:lstStyle/>
                        <a:p>
                          <a:pPr algn="ctr"/>
                          <a:r>
                            <a:rPr lang="fr-FR" sz="1300" b="1" dirty="0">
                              <a:solidFill>
                                <a:schemeClr val="tx1"/>
                              </a:solidFill>
                              <a:latin typeface="Calibri" panose="020F0502020204030204" pitchFamily="34" charset="0"/>
                            </a:rPr>
                            <a:t>Taux</a:t>
                          </a:r>
                          <a:r>
                            <a:rPr lang="fr-FR" sz="1300" b="1" baseline="0" dirty="0">
                              <a:solidFill>
                                <a:schemeClr val="tx1"/>
                              </a:solidFill>
                              <a:latin typeface="Calibri" panose="020F0502020204030204" pitchFamily="34" charset="0"/>
                            </a:rPr>
                            <a:t> </a:t>
                          </a:r>
                          <a:endParaRPr lang="fr-FR" sz="1300" b="1"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a:solidFill>
                                <a:schemeClr val="tx1"/>
                              </a:solidFill>
                              <a:latin typeface="Calibri" panose="020F0502020204030204" pitchFamily="34" charset="0"/>
                            </a:rPr>
                            <a:t>10</a:t>
                          </a:r>
                          <a:r>
                            <a:rPr lang="fr-FR" sz="1300" baseline="0" dirty="0">
                              <a:solidFill>
                                <a:schemeClr val="tx1"/>
                              </a:solidFill>
                              <a:latin typeface="Calibri" panose="020F0502020204030204" pitchFamily="34" charset="0"/>
                            </a:rPr>
                            <a:t> % </a:t>
                          </a:r>
                          <a:endParaRPr lang="fr-FR" sz="1300"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a:solidFill>
                                <a:schemeClr val="tx1"/>
                              </a:solidFill>
                              <a:latin typeface="Calibri" panose="020F0502020204030204" pitchFamily="34" charset="0"/>
                            </a:rPr>
                            <a:t>10</a:t>
                          </a:r>
                          <a:r>
                            <a:rPr lang="fr-FR" sz="1300" baseline="0" dirty="0">
                              <a:solidFill>
                                <a:schemeClr val="tx1"/>
                              </a:solidFill>
                              <a:latin typeface="Calibri" panose="020F0502020204030204" pitchFamily="34" charset="0"/>
                            </a:rPr>
                            <a:t> % (majoration plafonnée à </a:t>
                          </a:r>
                          <a14:m>
                            <m:oMath xmlns:m="http://schemas.openxmlformats.org/officeDocument/2006/math">
                              <m:r>
                                <a:rPr lang="fr-FR" sz="1300" i="1" baseline="0" smtClean="0">
                                  <a:solidFill>
                                    <a:schemeClr val="tx1"/>
                                  </a:solidFill>
                                  <a:latin typeface="Cambria Math" panose="02040503050406030204" pitchFamily="18" charset="0"/>
                                  <a:ea typeface="Cambria Math" panose="02040503050406030204" pitchFamily="18" charset="0"/>
                                </a:rPr>
                                <m:t>~</m:t>
                              </m:r>
                            </m:oMath>
                          </a14:m>
                          <a:r>
                            <a:rPr lang="fr-FR" sz="1300" baseline="0" dirty="0">
                              <a:solidFill>
                                <a:schemeClr val="tx1"/>
                              </a:solidFill>
                              <a:latin typeface="Calibri" panose="020F0502020204030204" pitchFamily="34" charset="0"/>
                            </a:rPr>
                            <a:t>2 200 euros annuels)</a:t>
                          </a:r>
                          <a:endParaRPr lang="fr-FR" sz="1300"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a:solidFill>
                                <a:schemeClr val="tx1"/>
                              </a:solidFill>
                              <a:latin typeface="Calibri" panose="020F0502020204030204" pitchFamily="34" charset="0"/>
                            </a:rPr>
                            <a:t>10</a:t>
                          </a:r>
                          <a:r>
                            <a:rPr lang="fr-FR" sz="1300" baseline="0" dirty="0">
                              <a:solidFill>
                                <a:schemeClr val="tx1"/>
                              </a:solidFill>
                              <a:latin typeface="Calibri" panose="020F0502020204030204" pitchFamily="34" charset="0"/>
                            </a:rPr>
                            <a:t> %</a:t>
                          </a:r>
                          <a:endParaRPr lang="fr-FR" sz="1300" dirty="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845942654"/>
                      </a:ext>
                    </a:extLst>
                  </a:tr>
                  <a:tr h="516401">
                    <a:tc>
                      <a:txBody>
                        <a:bodyPr/>
                        <a:lstStyle/>
                        <a:p>
                          <a:pPr algn="ctr"/>
                          <a:r>
                            <a:rPr lang="fr-FR" sz="1300" b="1" dirty="0">
                              <a:solidFill>
                                <a:schemeClr val="tx1"/>
                              </a:solidFill>
                              <a:latin typeface="Calibri" panose="020F0502020204030204" pitchFamily="34" charset="0"/>
                            </a:rPr>
                            <a:t>Majoration</a:t>
                          </a:r>
                          <a:r>
                            <a:rPr lang="fr-FR" sz="1300" b="1" baseline="0" dirty="0">
                              <a:solidFill>
                                <a:schemeClr val="tx1"/>
                              </a:solidFill>
                              <a:latin typeface="Calibri" panose="020F0502020204030204" pitchFamily="34" charset="0"/>
                            </a:rPr>
                            <a:t> par enfant au-delà du troisième</a:t>
                          </a:r>
                          <a:endParaRPr lang="fr-FR" sz="1300" b="1"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a:solidFill>
                                <a:schemeClr val="tx1"/>
                              </a:solidFill>
                              <a:latin typeface="Calibri" panose="020F0502020204030204" pitchFamily="34" charset="0"/>
                            </a:rPr>
                            <a:t>/</a:t>
                          </a:r>
                        </a:p>
                      </a:txBody>
                      <a:tcPr marL="68580" marR="68580" marT="34290" marB="34290" anchor="ctr"/>
                    </a:tc>
                    <a:tc>
                      <a:txBody>
                        <a:bodyPr/>
                        <a:lstStyle/>
                        <a:p>
                          <a:pPr algn="ctr"/>
                          <a:r>
                            <a:rPr lang="fr-FR" sz="1300" dirty="0">
                              <a:solidFill>
                                <a:schemeClr val="tx1"/>
                              </a:solidFill>
                              <a:latin typeface="Calibri" panose="020F0502020204030204" pitchFamily="34" charset="0"/>
                            </a:rPr>
                            <a:t>/</a:t>
                          </a:r>
                        </a:p>
                        <a:p>
                          <a:pPr algn="ctr"/>
                          <a:r>
                            <a:rPr lang="fr-FR" sz="1300" dirty="0">
                              <a:solidFill>
                                <a:schemeClr val="tx1"/>
                              </a:solidFill>
                              <a:latin typeface="Calibri" panose="020F0502020204030204" pitchFamily="34" charset="0"/>
                            </a:rPr>
                            <a:t>(existait</a:t>
                          </a:r>
                          <a:r>
                            <a:rPr lang="fr-FR" sz="1300" baseline="0" dirty="0">
                              <a:solidFill>
                                <a:schemeClr val="tx1"/>
                              </a:solidFill>
                              <a:latin typeface="Calibri" panose="020F0502020204030204" pitchFamily="34" charset="0"/>
                            </a:rPr>
                            <a:t> auparavant à l’</a:t>
                          </a:r>
                          <a:r>
                            <a:rPr lang="fr-FR" sz="1300" baseline="0" dirty="0" err="1">
                              <a:solidFill>
                                <a:schemeClr val="tx1"/>
                              </a:solidFill>
                              <a:latin typeface="Calibri" panose="020F0502020204030204" pitchFamily="34" charset="0"/>
                            </a:rPr>
                            <a:t>Agirc</a:t>
                          </a:r>
                          <a:r>
                            <a:rPr lang="fr-FR" sz="1300" baseline="0" dirty="0">
                              <a:solidFill>
                                <a:schemeClr val="tx1"/>
                              </a:solidFill>
                              <a:latin typeface="Calibri" panose="020F0502020204030204" pitchFamily="34" charset="0"/>
                            </a:rPr>
                            <a:t>)</a:t>
                          </a:r>
                          <a:endParaRPr lang="fr-FR" sz="1300"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a:solidFill>
                                <a:schemeClr val="tx1"/>
                              </a:solidFill>
                              <a:latin typeface="Calibri" panose="020F0502020204030204" pitchFamily="34" charset="0"/>
                            </a:rPr>
                            <a:t>5 % </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1300" baseline="0" dirty="0">
                              <a:solidFill>
                                <a:schemeClr val="tx1"/>
                              </a:solidFill>
                              <a:latin typeface="Calibri" panose="020F0502020204030204" pitchFamily="34" charset="0"/>
                            </a:rPr>
                            <a:t>(majoration plafonnée)</a:t>
                          </a:r>
                          <a:endParaRPr lang="fr-FR" sz="1300" dirty="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349154264"/>
                      </a:ext>
                    </a:extLst>
                  </a:tr>
                </a:tbl>
              </a:graphicData>
            </a:graphic>
          </p:graphicFrame>
        </mc:Choice>
        <mc:Fallback xmlns="">
          <p:graphicFrame>
            <p:nvGraphicFramePr>
              <p:cNvPr id="6" name="Tableau 5"/>
              <p:cNvGraphicFramePr>
                <a:graphicFrameLocks noGrp="1"/>
              </p:cNvGraphicFramePr>
              <p:nvPr>
                <p:extLst>
                  <p:ext uri="{D42A27DB-BD31-4B8C-83A1-F6EECF244321}">
                    <p14:modId xmlns:p14="http://schemas.microsoft.com/office/powerpoint/2010/main" val="2284915657"/>
                  </p:ext>
                </p:extLst>
              </p:nvPr>
            </p:nvGraphicFramePr>
            <p:xfrm>
              <a:off x="1002440" y="3002739"/>
              <a:ext cx="7349031" cy="2426227"/>
            </p:xfrm>
            <a:graphic>
              <a:graphicData uri="http://schemas.openxmlformats.org/drawingml/2006/table">
                <a:tbl>
                  <a:tblPr firstRow="1" bandRow="1">
                    <a:tableStyleId>{5C22544A-7EE6-4342-B048-85BDC9FD1C3A}</a:tableStyleId>
                  </a:tblPr>
                  <a:tblGrid>
                    <a:gridCol w="1911029">
                      <a:extLst>
                        <a:ext uri="{9D8B030D-6E8A-4147-A177-3AD203B41FA5}">
                          <a16:colId xmlns:a16="http://schemas.microsoft.com/office/drawing/2014/main" val="3096097564"/>
                        </a:ext>
                      </a:extLst>
                    </a:gridCol>
                    <a:gridCol w="1763486">
                      <a:extLst>
                        <a:ext uri="{9D8B030D-6E8A-4147-A177-3AD203B41FA5}">
                          <a16:colId xmlns:a16="http://schemas.microsoft.com/office/drawing/2014/main" val="1347968567"/>
                        </a:ext>
                      </a:extLst>
                    </a:gridCol>
                    <a:gridCol w="1837258">
                      <a:extLst>
                        <a:ext uri="{9D8B030D-6E8A-4147-A177-3AD203B41FA5}">
                          <a16:colId xmlns:a16="http://schemas.microsoft.com/office/drawing/2014/main" val="1701880291"/>
                        </a:ext>
                      </a:extLst>
                    </a:gridCol>
                    <a:gridCol w="1837258">
                      <a:extLst>
                        <a:ext uri="{9D8B030D-6E8A-4147-A177-3AD203B41FA5}">
                          <a16:colId xmlns:a16="http://schemas.microsoft.com/office/drawing/2014/main" val="3063323747"/>
                        </a:ext>
                      </a:extLst>
                    </a:gridCol>
                  </a:tblGrid>
                  <a:tr h="281856">
                    <a:tc>
                      <a:txBody>
                        <a:bodyPr/>
                        <a:lstStyle/>
                        <a:p>
                          <a:pPr algn="ctr"/>
                          <a:endParaRPr lang="fr-FR" sz="1300" dirty="0">
                            <a:latin typeface="Calibri" panose="020F0502020204030204" pitchFamily="34" charset="0"/>
                          </a:endParaRPr>
                        </a:p>
                      </a:txBody>
                      <a:tcPr marL="68580" marR="68580" marT="34290" marB="34290" anchor="ctr"/>
                    </a:tc>
                    <a:tc>
                      <a:txBody>
                        <a:bodyPr/>
                        <a:lstStyle/>
                        <a:p>
                          <a:pPr algn="ctr"/>
                          <a:r>
                            <a:rPr lang="fr-FR" sz="1300" dirty="0" smtClean="0">
                              <a:latin typeface="Calibri" panose="020F0502020204030204" pitchFamily="34" charset="0"/>
                            </a:rPr>
                            <a:t>CNAV</a:t>
                          </a:r>
                          <a:endParaRPr lang="fr-FR" sz="1300" dirty="0">
                            <a:latin typeface="Calibri" panose="020F0502020204030204" pitchFamily="34" charset="0"/>
                          </a:endParaRPr>
                        </a:p>
                      </a:txBody>
                      <a:tcPr marL="68580" marR="68580" marT="34290" marB="34290" anchor="ctr"/>
                    </a:tc>
                    <a:tc>
                      <a:txBody>
                        <a:bodyPr/>
                        <a:lstStyle/>
                        <a:p>
                          <a:pPr algn="ctr"/>
                          <a:r>
                            <a:rPr lang="fr-FR" sz="1300" dirty="0" smtClean="0">
                              <a:latin typeface="Calibri" panose="020F0502020204030204" pitchFamily="34" charset="0"/>
                            </a:rPr>
                            <a:t>Agirc-</a:t>
                          </a:r>
                          <a:r>
                            <a:rPr lang="fr-FR" sz="1300" baseline="0" dirty="0" smtClean="0">
                              <a:latin typeface="Calibri" panose="020F0502020204030204" pitchFamily="34" charset="0"/>
                            </a:rPr>
                            <a:t> Arrco</a:t>
                          </a:r>
                          <a:endParaRPr lang="fr-FR" sz="1300" dirty="0">
                            <a:latin typeface="Calibri" panose="020F0502020204030204" pitchFamily="34" charset="0"/>
                          </a:endParaRPr>
                        </a:p>
                      </a:txBody>
                      <a:tcPr marL="68580" marR="68580" marT="34290" marB="34290" anchor="ctr"/>
                    </a:tc>
                    <a:tc>
                      <a:txBody>
                        <a:bodyPr/>
                        <a:lstStyle/>
                        <a:p>
                          <a:pPr algn="ctr"/>
                          <a:r>
                            <a:rPr lang="fr-FR" sz="1300" dirty="0" smtClean="0">
                              <a:latin typeface="Calibri" panose="020F0502020204030204" pitchFamily="34" charset="0"/>
                            </a:rPr>
                            <a:t>Fonction</a:t>
                          </a:r>
                          <a:r>
                            <a:rPr lang="fr-FR" sz="1300" baseline="0" dirty="0" smtClean="0">
                              <a:latin typeface="Calibri" panose="020F0502020204030204" pitchFamily="34" charset="0"/>
                            </a:rPr>
                            <a:t> publique</a:t>
                          </a:r>
                          <a:endParaRPr lang="fr-FR" sz="13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3355283722"/>
                      </a:ext>
                    </a:extLst>
                  </a:tr>
                  <a:tr h="818491">
                    <a:tc>
                      <a:txBody>
                        <a:bodyPr/>
                        <a:lstStyle/>
                        <a:p>
                          <a:pPr algn="ctr"/>
                          <a:r>
                            <a:rPr lang="fr-FR" sz="1300" b="1" dirty="0" smtClean="0">
                              <a:solidFill>
                                <a:schemeClr val="tx1"/>
                              </a:solidFill>
                              <a:latin typeface="Calibri" panose="020F0502020204030204" pitchFamily="34" charset="0"/>
                            </a:rPr>
                            <a:t>Conditions</a:t>
                          </a:r>
                        </a:p>
                        <a:p>
                          <a:pPr algn="ctr"/>
                          <a:r>
                            <a:rPr lang="fr-FR" sz="1300" b="1" dirty="0" smtClean="0">
                              <a:solidFill>
                                <a:schemeClr val="tx1"/>
                              </a:solidFill>
                              <a:latin typeface="Calibri" panose="020F0502020204030204" pitchFamily="34" charset="0"/>
                            </a:rPr>
                            <a:t>d’éligibilité</a:t>
                          </a:r>
                          <a:endParaRPr lang="fr-FR" sz="1300" b="1" dirty="0">
                            <a:solidFill>
                              <a:schemeClr val="tx1"/>
                            </a:solidFill>
                            <a:latin typeface="Calibri" panose="020F0502020204030204" pitchFamily="34" charset="0"/>
                          </a:endParaRPr>
                        </a:p>
                      </a:txBody>
                      <a:tcPr marL="68580" marR="68580" marT="34290" marB="34290" anchor="ctr"/>
                    </a:tc>
                    <a:tc gridSpan="3">
                      <a:txBody>
                        <a:bodyPr/>
                        <a:lstStyle/>
                        <a:p>
                          <a:pPr algn="ctr"/>
                          <a:r>
                            <a:rPr lang="fr-FR" sz="1300" dirty="0" smtClean="0">
                              <a:solidFill>
                                <a:schemeClr val="tx1"/>
                              </a:solidFill>
                              <a:latin typeface="Calibri" panose="020F0502020204030204" pitchFamily="34" charset="0"/>
                            </a:rPr>
                            <a:t>Avoir</a:t>
                          </a:r>
                          <a:r>
                            <a:rPr lang="fr-FR" sz="1300" baseline="0" dirty="0" smtClean="0">
                              <a:solidFill>
                                <a:schemeClr val="tx1"/>
                              </a:solidFill>
                              <a:latin typeface="Calibri" panose="020F0502020204030204" pitchFamily="34" charset="0"/>
                            </a:rPr>
                            <a:t> eu/adopté 3 enfants OU avoir élevé 3 enfants pendant 9 ans avant leurs 16 ans </a:t>
                          </a:r>
                          <a:endParaRPr lang="fr-FR" sz="1300" dirty="0">
                            <a:solidFill>
                              <a:schemeClr val="tx1"/>
                            </a:solidFill>
                            <a:latin typeface="Calibri" panose="020F0502020204030204" pitchFamily="34" charset="0"/>
                          </a:endParaRPr>
                        </a:p>
                      </a:txBody>
                      <a:tcPr marL="68580" marR="68580" marT="34290" marB="34290"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300" dirty="0" smtClean="0">
                            <a:latin typeface="Calibri" panose="020F0502020204030204" pitchFamily="34" charset="0"/>
                          </a:endParaRPr>
                        </a:p>
                      </a:txBody>
                      <a:tcPr marL="68580" marR="68580" marT="34290" marB="34290" anchor="ctr"/>
                    </a:tc>
                    <a:tc hMerge="1">
                      <a:txBody>
                        <a:bodyPr/>
                        <a:lstStyle/>
                        <a:p>
                          <a:pPr algn="ctr"/>
                          <a:endParaRPr lang="fr-FR" sz="13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3455612549"/>
                      </a:ext>
                    </a:extLst>
                  </a:tr>
                  <a:tr h="662940">
                    <a:tc>
                      <a:txBody>
                        <a:bodyPr/>
                        <a:lstStyle/>
                        <a:p>
                          <a:pPr algn="ctr"/>
                          <a:r>
                            <a:rPr lang="fr-FR" sz="1300" b="1" dirty="0" smtClean="0">
                              <a:solidFill>
                                <a:schemeClr val="tx1"/>
                              </a:solidFill>
                              <a:latin typeface="Calibri" panose="020F0502020204030204" pitchFamily="34" charset="0"/>
                            </a:rPr>
                            <a:t>Taux</a:t>
                          </a:r>
                          <a:r>
                            <a:rPr lang="fr-FR" sz="1300" b="1" baseline="0" dirty="0" smtClean="0">
                              <a:solidFill>
                                <a:schemeClr val="tx1"/>
                              </a:solidFill>
                              <a:latin typeface="Calibri" panose="020F0502020204030204" pitchFamily="34" charset="0"/>
                            </a:rPr>
                            <a:t> </a:t>
                          </a:r>
                          <a:endParaRPr lang="fr-FR" sz="1300" b="1"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smtClean="0">
                              <a:solidFill>
                                <a:schemeClr val="tx1"/>
                              </a:solidFill>
                              <a:latin typeface="Calibri" panose="020F0502020204030204" pitchFamily="34" charset="0"/>
                            </a:rPr>
                            <a:t>10</a:t>
                          </a:r>
                          <a:r>
                            <a:rPr lang="fr-FR" sz="1300" baseline="0" dirty="0" smtClean="0">
                              <a:solidFill>
                                <a:schemeClr val="tx1"/>
                              </a:solidFill>
                              <a:latin typeface="Calibri" panose="020F0502020204030204" pitchFamily="34" charset="0"/>
                            </a:rPr>
                            <a:t> % </a:t>
                          </a:r>
                          <a:endParaRPr lang="fr-FR" sz="1300" dirty="0">
                            <a:solidFill>
                              <a:schemeClr val="tx1"/>
                            </a:solidFill>
                            <a:latin typeface="Calibri" panose="020F0502020204030204" pitchFamily="34" charset="0"/>
                          </a:endParaRPr>
                        </a:p>
                      </a:txBody>
                      <a:tcPr marL="68580" marR="68580" marT="34290" marB="34290" anchor="ctr"/>
                    </a:tc>
                    <a:tc>
                      <a:txBody>
                        <a:bodyPr/>
                        <a:lstStyle/>
                        <a:p>
                          <a:endParaRPr lang="fr-FR"/>
                        </a:p>
                      </a:txBody>
                      <a:tcPr marL="68580" marR="68580" marT="34290" marB="34290" anchor="ctr">
                        <a:blipFill>
                          <a:blip r:embed="rId3"/>
                          <a:stretch>
                            <a:fillRect l="-200664" t="-166972" r="-101993" b="-109174"/>
                          </a:stretch>
                        </a:blipFill>
                      </a:tcPr>
                    </a:tc>
                    <a:tc>
                      <a:txBody>
                        <a:bodyPr/>
                        <a:lstStyle/>
                        <a:p>
                          <a:pPr algn="ctr"/>
                          <a:r>
                            <a:rPr lang="fr-FR" sz="1300" dirty="0" smtClean="0">
                              <a:solidFill>
                                <a:schemeClr val="tx1"/>
                              </a:solidFill>
                              <a:latin typeface="Calibri" panose="020F0502020204030204" pitchFamily="34" charset="0"/>
                            </a:rPr>
                            <a:t>10</a:t>
                          </a:r>
                          <a:r>
                            <a:rPr lang="fr-FR" sz="1300" baseline="0" dirty="0" smtClean="0">
                              <a:solidFill>
                                <a:schemeClr val="tx1"/>
                              </a:solidFill>
                              <a:latin typeface="Calibri" panose="020F0502020204030204" pitchFamily="34" charset="0"/>
                            </a:rPr>
                            <a:t> %</a:t>
                          </a:r>
                          <a:endParaRPr lang="fr-FR" sz="1300" dirty="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845942654"/>
                      </a:ext>
                    </a:extLst>
                  </a:tr>
                  <a:tr h="662940">
                    <a:tc>
                      <a:txBody>
                        <a:bodyPr/>
                        <a:lstStyle/>
                        <a:p>
                          <a:pPr algn="ctr"/>
                          <a:r>
                            <a:rPr lang="fr-FR" sz="1300" b="1" dirty="0" smtClean="0">
                              <a:solidFill>
                                <a:schemeClr val="tx1"/>
                              </a:solidFill>
                              <a:latin typeface="Calibri" panose="020F0502020204030204" pitchFamily="34" charset="0"/>
                            </a:rPr>
                            <a:t>Majoration</a:t>
                          </a:r>
                          <a:r>
                            <a:rPr lang="fr-FR" sz="1300" b="1" baseline="0" dirty="0" smtClean="0">
                              <a:solidFill>
                                <a:schemeClr val="tx1"/>
                              </a:solidFill>
                              <a:latin typeface="Calibri" panose="020F0502020204030204" pitchFamily="34" charset="0"/>
                            </a:rPr>
                            <a:t> par enfant au-delà du troisième</a:t>
                          </a:r>
                          <a:endParaRPr lang="fr-FR" sz="1300" b="1"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smtClean="0">
                              <a:solidFill>
                                <a:schemeClr val="tx1"/>
                              </a:solidFill>
                              <a:latin typeface="Calibri" panose="020F0502020204030204" pitchFamily="34" charset="0"/>
                            </a:rPr>
                            <a:t>/</a:t>
                          </a:r>
                          <a:endParaRPr lang="fr-FR" sz="1300"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smtClean="0">
                              <a:solidFill>
                                <a:schemeClr val="tx1"/>
                              </a:solidFill>
                              <a:latin typeface="Calibri" panose="020F0502020204030204" pitchFamily="34" charset="0"/>
                            </a:rPr>
                            <a:t>/</a:t>
                          </a:r>
                        </a:p>
                        <a:p>
                          <a:pPr algn="ctr"/>
                          <a:r>
                            <a:rPr lang="fr-FR" sz="1300" dirty="0" smtClean="0">
                              <a:solidFill>
                                <a:schemeClr val="tx1"/>
                              </a:solidFill>
                              <a:latin typeface="Calibri" panose="020F0502020204030204" pitchFamily="34" charset="0"/>
                            </a:rPr>
                            <a:t>(existait</a:t>
                          </a:r>
                          <a:r>
                            <a:rPr lang="fr-FR" sz="1300" baseline="0" dirty="0" smtClean="0">
                              <a:solidFill>
                                <a:schemeClr val="tx1"/>
                              </a:solidFill>
                              <a:latin typeface="Calibri" panose="020F0502020204030204" pitchFamily="34" charset="0"/>
                            </a:rPr>
                            <a:t> auparavant à l’</a:t>
                          </a:r>
                          <a:r>
                            <a:rPr lang="fr-FR" sz="1300" baseline="0" dirty="0" err="1" smtClean="0">
                              <a:solidFill>
                                <a:schemeClr val="tx1"/>
                              </a:solidFill>
                              <a:latin typeface="Calibri" panose="020F0502020204030204" pitchFamily="34" charset="0"/>
                            </a:rPr>
                            <a:t>Agirc</a:t>
                          </a:r>
                          <a:r>
                            <a:rPr lang="fr-FR" sz="1300" baseline="0" dirty="0" smtClean="0">
                              <a:solidFill>
                                <a:schemeClr val="tx1"/>
                              </a:solidFill>
                              <a:latin typeface="Calibri" panose="020F0502020204030204" pitchFamily="34" charset="0"/>
                            </a:rPr>
                            <a:t>)</a:t>
                          </a:r>
                          <a:endParaRPr lang="fr-FR" sz="1300" dirty="0">
                            <a:solidFill>
                              <a:schemeClr val="tx1"/>
                            </a:solidFill>
                            <a:latin typeface="Calibri" panose="020F0502020204030204" pitchFamily="34" charset="0"/>
                          </a:endParaRPr>
                        </a:p>
                      </a:txBody>
                      <a:tcPr marL="68580" marR="68580" marT="34290" marB="34290" anchor="ctr"/>
                    </a:tc>
                    <a:tc>
                      <a:txBody>
                        <a:bodyPr/>
                        <a:lstStyle/>
                        <a:p>
                          <a:pPr algn="ctr"/>
                          <a:r>
                            <a:rPr lang="fr-FR" sz="1300" dirty="0" smtClean="0">
                              <a:solidFill>
                                <a:schemeClr val="tx1"/>
                              </a:solidFill>
                              <a:latin typeface="Calibri" panose="020F0502020204030204" pitchFamily="34" charset="0"/>
                            </a:rPr>
                            <a:t>5 % </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1300" baseline="0" dirty="0" smtClean="0">
                              <a:solidFill>
                                <a:schemeClr val="tx1"/>
                              </a:solidFill>
                              <a:latin typeface="Calibri" panose="020F0502020204030204" pitchFamily="34" charset="0"/>
                            </a:rPr>
                            <a:t>(majoration plafonnée)</a:t>
                          </a:r>
                          <a:endParaRPr lang="fr-FR" sz="1300" dirty="0" smtClean="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349154264"/>
                      </a:ext>
                    </a:extLst>
                  </a:tr>
                </a:tbl>
              </a:graphicData>
            </a:graphic>
          </p:graphicFrame>
        </mc:Fallback>
      </mc:AlternateContent>
    </p:spTree>
    <p:extLst>
      <p:ext uri="{BB962C8B-B14F-4D97-AF65-F5344CB8AC3E}">
        <p14:creationId xmlns:p14="http://schemas.microsoft.com/office/powerpoint/2010/main" val="270075709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nvPr>
        </p:nvGraphicFramePr>
        <p:xfrm>
          <a:off x="731521" y="1867989"/>
          <a:ext cx="7916090" cy="4697398"/>
        </p:xfrm>
        <a:graphic>
          <a:graphicData uri="http://schemas.openxmlformats.org/drawingml/2006/table">
            <a:tbl>
              <a:tblPr firstRow="1" bandRow="1">
                <a:tableStyleId>{5C22544A-7EE6-4342-B048-85BDC9FD1C3A}</a:tableStyleId>
              </a:tblPr>
              <a:tblGrid>
                <a:gridCol w="2277032">
                  <a:extLst>
                    <a:ext uri="{9D8B030D-6E8A-4147-A177-3AD203B41FA5}">
                      <a16:colId xmlns:a16="http://schemas.microsoft.com/office/drawing/2014/main" val="20000"/>
                    </a:ext>
                  </a:extLst>
                </a:gridCol>
                <a:gridCol w="2105413">
                  <a:extLst>
                    <a:ext uri="{9D8B030D-6E8A-4147-A177-3AD203B41FA5}">
                      <a16:colId xmlns:a16="http://schemas.microsoft.com/office/drawing/2014/main" val="20001"/>
                    </a:ext>
                  </a:extLst>
                </a:gridCol>
                <a:gridCol w="1718794">
                  <a:extLst>
                    <a:ext uri="{9D8B030D-6E8A-4147-A177-3AD203B41FA5}">
                      <a16:colId xmlns:a16="http://schemas.microsoft.com/office/drawing/2014/main" val="20002"/>
                    </a:ext>
                  </a:extLst>
                </a:gridCol>
                <a:gridCol w="1814851">
                  <a:extLst>
                    <a:ext uri="{9D8B030D-6E8A-4147-A177-3AD203B41FA5}">
                      <a16:colId xmlns:a16="http://schemas.microsoft.com/office/drawing/2014/main" val="20003"/>
                    </a:ext>
                  </a:extLst>
                </a:gridCol>
              </a:tblGrid>
              <a:tr h="558051">
                <a:tc>
                  <a:txBody>
                    <a:bodyPr/>
                    <a:lstStyle/>
                    <a:p>
                      <a:pPr algn="ctr"/>
                      <a:endParaRPr lang="fr-FR" sz="1400" dirty="0">
                        <a:latin typeface="Calibri" panose="020F0502020204030204" pitchFamily="34" charset="0"/>
                      </a:endParaRPr>
                    </a:p>
                  </a:txBody>
                  <a:tcPr marL="68580" marR="68580" marT="34290" marB="34290" anchor="ctr"/>
                </a:tc>
                <a:tc>
                  <a:txBody>
                    <a:bodyPr/>
                    <a:lstStyle/>
                    <a:p>
                      <a:pPr algn="ctr"/>
                      <a:r>
                        <a:rPr lang="fr-FR" sz="1400" dirty="0">
                          <a:latin typeface="Calibri" panose="020F0502020204030204" pitchFamily="34" charset="0"/>
                        </a:rPr>
                        <a:t>CNAV</a:t>
                      </a:r>
                    </a:p>
                  </a:txBody>
                  <a:tcPr marL="68580" marR="68580" marT="34290" marB="34290" anchor="ctr"/>
                </a:tc>
                <a:tc>
                  <a:txBody>
                    <a:bodyPr/>
                    <a:lstStyle/>
                    <a:p>
                      <a:pPr algn="ctr"/>
                      <a:r>
                        <a:rPr lang="fr-FR" sz="1400" dirty="0">
                          <a:latin typeface="Calibri" panose="020F0502020204030204" pitchFamily="34" charset="0"/>
                        </a:rPr>
                        <a:t>Agirc-</a:t>
                      </a:r>
                      <a:r>
                        <a:rPr lang="fr-FR" sz="1400" baseline="0" dirty="0">
                          <a:latin typeface="Calibri" panose="020F0502020204030204" pitchFamily="34" charset="0"/>
                        </a:rPr>
                        <a:t> Arrco</a:t>
                      </a:r>
                      <a:endParaRPr lang="fr-FR" sz="1400" dirty="0">
                        <a:latin typeface="Calibri" panose="020F0502020204030204" pitchFamily="34" charset="0"/>
                      </a:endParaRPr>
                    </a:p>
                  </a:txBody>
                  <a:tcPr marL="68580" marR="68580" marT="34290" marB="34290" anchor="ctr"/>
                </a:tc>
                <a:tc>
                  <a:txBody>
                    <a:bodyPr/>
                    <a:lstStyle/>
                    <a:p>
                      <a:pPr algn="ctr"/>
                      <a:r>
                        <a:rPr lang="fr-FR" sz="1400" dirty="0">
                          <a:latin typeface="Calibri" panose="020F0502020204030204" pitchFamily="34" charset="0"/>
                        </a:rPr>
                        <a:t>Fonction</a:t>
                      </a:r>
                      <a:r>
                        <a:rPr lang="fr-FR" sz="1400" baseline="0" dirty="0">
                          <a:latin typeface="Calibri" panose="020F0502020204030204" pitchFamily="34" charset="0"/>
                        </a:rPr>
                        <a:t> publique</a:t>
                      </a:r>
                      <a:endParaRPr lang="fr-FR" sz="14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10000"/>
                  </a:ext>
                </a:extLst>
              </a:tr>
              <a:tr h="482980">
                <a:tc>
                  <a:txBody>
                    <a:bodyPr/>
                    <a:lstStyle/>
                    <a:p>
                      <a:pPr algn="ctr"/>
                      <a:r>
                        <a:rPr lang="fr-FR" sz="1400" b="1" dirty="0">
                          <a:latin typeface="Calibri" panose="020F0502020204030204" pitchFamily="34" charset="0"/>
                        </a:rPr>
                        <a:t>Condition d’âge</a:t>
                      </a:r>
                    </a:p>
                  </a:txBody>
                  <a:tcPr marL="68580" marR="68580" marT="34290" marB="34290" anchor="ctr"/>
                </a:tc>
                <a:tc>
                  <a:txBody>
                    <a:bodyPr/>
                    <a:lstStyle/>
                    <a:p>
                      <a:pPr algn="ctr"/>
                      <a:r>
                        <a:rPr lang="fr-FR" sz="1400" dirty="0">
                          <a:latin typeface="Calibri" panose="020F0502020204030204" pitchFamily="34" charset="0"/>
                        </a:rPr>
                        <a:t>55 ans</a:t>
                      </a:r>
                    </a:p>
                  </a:txBody>
                  <a:tcPr marL="68580" marR="68580" marT="34290" marB="34290" anchor="ctr"/>
                </a:tc>
                <a:tc>
                  <a:txBody>
                    <a:bodyPr/>
                    <a:lstStyle/>
                    <a:p>
                      <a:pPr algn="ctr"/>
                      <a:r>
                        <a:rPr lang="fr-FR" sz="1400" dirty="0">
                          <a:latin typeface="Calibri" panose="020F0502020204030204" pitchFamily="34" charset="0"/>
                        </a:rPr>
                        <a:t>55 ans</a:t>
                      </a:r>
                    </a:p>
                  </a:txBody>
                  <a:tcPr marL="68580" marR="68580" marT="34290" marB="34290" anchor="ctr"/>
                </a:tc>
                <a:tc>
                  <a:txBody>
                    <a:bodyPr/>
                    <a:lstStyle/>
                    <a:p>
                      <a:pPr algn="ctr"/>
                      <a:r>
                        <a:rPr lang="fr-FR" sz="1400" dirty="0">
                          <a:latin typeface="Calibri" panose="020F0502020204030204" pitchFamily="34" charset="0"/>
                        </a:rPr>
                        <a:t>Aucune</a:t>
                      </a:r>
                    </a:p>
                  </a:txBody>
                  <a:tcPr marL="68580" marR="68580" marT="34290" marB="34290" anchor="ctr"/>
                </a:tc>
                <a:extLst>
                  <a:ext uri="{0D108BD9-81ED-4DB2-BD59-A6C34878D82A}">
                    <a16:rowId xmlns:a16="http://schemas.microsoft.com/office/drawing/2014/main" val="10001"/>
                  </a:ext>
                </a:extLst>
              </a:tr>
              <a:tr h="502944">
                <a:tc>
                  <a:txBody>
                    <a:bodyPr/>
                    <a:lstStyle/>
                    <a:p>
                      <a:pPr algn="ctr"/>
                      <a:r>
                        <a:rPr lang="fr-FR" sz="1400" b="1" dirty="0">
                          <a:latin typeface="Calibri" panose="020F0502020204030204" pitchFamily="34" charset="0"/>
                        </a:rPr>
                        <a:t>Condition de durée de mariage</a:t>
                      </a:r>
                    </a:p>
                  </a:txBody>
                  <a:tcPr marL="68580" marR="68580" marT="34290" marB="34290" anchor="ctr"/>
                </a:tc>
                <a:tc>
                  <a:txBody>
                    <a:bodyPr/>
                    <a:lstStyle/>
                    <a:p>
                      <a:pPr algn="ctr"/>
                      <a:r>
                        <a:rPr lang="fr-FR" sz="1400" dirty="0">
                          <a:latin typeface="Calibri" panose="020F0502020204030204" pitchFamily="34" charset="0"/>
                        </a:rPr>
                        <a:t>/</a:t>
                      </a:r>
                    </a:p>
                  </a:txBody>
                  <a:tcPr marL="68580" marR="68580" marT="34290" marB="34290" anchor="ctr"/>
                </a:tc>
                <a:tc>
                  <a:txBody>
                    <a:bodyPr/>
                    <a:lstStyle/>
                    <a:p>
                      <a:pPr algn="ctr"/>
                      <a:r>
                        <a:rPr lang="fr-FR" sz="1400" dirty="0">
                          <a:latin typeface="Calibri" panose="020F0502020204030204" pitchFamily="34" charset="0"/>
                        </a:rPr>
                        <a:t>/</a:t>
                      </a:r>
                    </a:p>
                  </a:txBody>
                  <a:tcPr marL="68580" marR="68580" marT="34290" marB="34290" anchor="ctr"/>
                </a:tc>
                <a:tc>
                  <a:txBody>
                    <a:bodyPr/>
                    <a:lstStyle/>
                    <a:p>
                      <a:pPr algn="ctr"/>
                      <a:r>
                        <a:rPr lang="fr-FR" sz="1400" dirty="0">
                          <a:latin typeface="Calibri" panose="020F0502020204030204" pitchFamily="34" charset="0"/>
                        </a:rPr>
                        <a:t>2</a:t>
                      </a:r>
                      <a:r>
                        <a:rPr lang="fr-FR" sz="1400" baseline="0" dirty="0">
                          <a:latin typeface="Calibri" panose="020F0502020204030204" pitchFamily="34" charset="0"/>
                        </a:rPr>
                        <a:t> / 4 ans</a:t>
                      </a:r>
                      <a:endParaRPr lang="fr-FR" sz="14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10002"/>
                  </a:ext>
                </a:extLst>
              </a:tr>
              <a:tr h="948114">
                <a:tc>
                  <a:txBody>
                    <a:bodyPr/>
                    <a:lstStyle/>
                    <a:p>
                      <a:pPr algn="ctr"/>
                      <a:r>
                        <a:rPr lang="fr-FR" sz="1400" b="1" dirty="0">
                          <a:latin typeface="Calibri" panose="020F0502020204030204" pitchFamily="34" charset="0"/>
                        </a:rPr>
                        <a:t>Remariage après le</a:t>
                      </a:r>
                      <a:r>
                        <a:rPr lang="fr-FR" sz="1400" b="1" baseline="0" dirty="0">
                          <a:latin typeface="Calibri" panose="020F0502020204030204" pitchFamily="34" charset="0"/>
                        </a:rPr>
                        <a:t> décès</a:t>
                      </a:r>
                      <a:endParaRPr lang="fr-FR" sz="1400" b="1" dirty="0">
                        <a:latin typeface="Calibri" panose="020F0502020204030204" pitchFamily="34" charset="0"/>
                      </a:endParaRPr>
                    </a:p>
                  </a:txBody>
                  <a:tcPr marL="68580" marR="68580" marT="34290" marB="34290" anchor="ctr"/>
                </a:tc>
                <a:tc>
                  <a:txBody>
                    <a:bodyPr/>
                    <a:lstStyle/>
                    <a:p>
                      <a:pPr algn="ctr"/>
                      <a:r>
                        <a:rPr lang="fr-FR" sz="1400" dirty="0">
                          <a:latin typeface="Calibri" panose="020F0502020204030204" pitchFamily="34" charset="0"/>
                        </a:rPr>
                        <a:t>Conserve le droit à pension de réversion</a:t>
                      </a:r>
                    </a:p>
                  </a:txBody>
                  <a:tcPr marL="68580" marR="68580" marT="34290" marB="34290" anchor="ctr"/>
                </a:tc>
                <a:tc>
                  <a:txBody>
                    <a:bodyPr/>
                    <a:lstStyle/>
                    <a:p>
                      <a:pPr algn="ctr"/>
                      <a:r>
                        <a:rPr lang="fr-FR" sz="1400" dirty="0">
                          <a:latin typeface="Calibri" panose="020F0502020204030204" pitchFamily="34" charset="0"/>
                        </a:rPr>
                        <a:t>Supprimée</a:t>
                      </a:r>
                      <a:r>
                        <a:rPr lang="fr-FR" sz="1400" baseline="0" dirty="0">
                          <a:latin typeface="Calibri" panose="020F0502020204030204" pitchFamily="34" charset="0"/>
                        </a:rPr>
                        <a:t> définitivement</a:t>
                      </a:r>
                      <a:endParaRPr lang="fr-FR" sz="1400" dirty="0">
                        <a:latin typeface="Calibri" panose="020F0502020204030204" pitchFamily="34" charset="0"/>
                      </a:endParaRPr>
                    </a:p>
                  </a:txBody>
                  <a:tcPr marL="68580" marR="68580" marT="34290" marB="34290" anchor="ctr"/>
                </a:tc>
                <a:tc>
                  <a:txBody>
                    <a:bodyPr/>
                    <a:lstStyle/>
                    <a:p>
                      <a:pPr algn="ctr"/>
                      <a:r>
                        <a:rPr lang="fr-FR" sz="1400" dirty="0">
                          <a:latin typeface="Calibri" panose="020F0502020204030204" pitchFamily="34" charset="0"/>
                        </a:rPr>
                        <a:t>Suspend le droit à pension de réversion</a:t>
                      </a:r>
                    </a:p>
                  </a:txBody>
                  <a:tcPr marL="68580" marR="68580" marT="34290" marB="34290" anchor="ctr"/>
                </a:tc>
                <a:extLst>
                  <a:ext uri="{0D108BD9-81ED-4DB2-BD59-A6C34878D82A}">
                    <a16:rowId xmlns:a16="http://schemas.microsoft.com/office/drawing/2014/main" val="10003"/>
                  </a:ext>
                </a:extLst>
              </a:tr>
              <a:tr h="719597">
                <a:tc>
                  <a:txBody>
                    <a:bodyPr/>
                    <a:lstStyle/>
                    <a:p>
                      <a:pPr algn="ctr"/>
                      <a:r>
                        <a:rPr lang="fr-FR" sz="1400" b="1" dirty="0">
                          <a:latin typeface="Calibri" panose="020F0502020204030204" pitchFamily="34" charset="0"/>
                        </a:rPr>
                        <a:t>Remariage avant le décès (divorcés)</a:t>
                      </a:r>
                    </a:p>
                  </a:txBody>
                  <a:tcPr marL="68580" marR="68580" marT="34290" marB="3429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z="1400" dirty="0">
                          <a:latin typeface="Calibri" panose="020F0502020204030204" pitchFamily="34" charset="0"/>
                        </a:rPr>
                        <a:t>Conserve le droit à pension de réversion</a:t>
                      </a:r>
                    </a:p>
                  </a:txBody>
                  <a:tcPr marL="68580" marR="68580" marT="34290" marB="3429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z="1400" dirty="0">
                          <a:latin typeface="Calibri" panose="020F0502020204030204" pitchFamily="34" charset="0"/>
                        </a:rPr>
                        <a:t>Supprimée</a:t>
                      </a:r>
                      <a:r>
                        <a:rPr lang="fr-FR" sz="1400" baseline="0" dirty="0">
                          <a:latin typeface="Calibri" panose="020F0502020204030204" pitchFamily="34" charset="0"/>
                        </a:rPr>
                        <a:t> définitivement</a:t>
                      </a:r>
                      <a:endParaRPr lang="fr-FR" sz="1400" dirty="0">
                        <a:latin typeface="Calibri" panose="020F0502020204030204" pitchFamily="34" charset="0"/>
                      </a:endParaRPr>
                    </a:p>
                  </a:txBody>
                  <a:tcPr marL="68580" marR="68580" marT="34290" marB="34290" anchor="ctr"/>
                </a:tc>
                <a:tc>
                  <a:txBody>
                    <a:bodyPr/>
                    <a:lstStyle/>
                    <a:p>
                      <a:pPr algn="ctr"/>
                      <a:r>
                        <a:rPr lang="fr-FR" sz="1400" dirty="0">
                          <a:latin typeface="Calibri" panose="020F0502020204030204" pitchFamily="34" charset="0"/>
                        </a:rPr>
                        <a:t>Suspend le droit à pension de réversion</a:t>
                      </a:r>
                    </a:p>
                  </a:txBody>
                  <a:tcPr marL="68580" marR="68580" marT="34290" marB="34290" anchor="ctr"/>
                </a:tc>
                <a:extLst>
                  <a:ext uri="{0D108BD9-81ED-4DB2-BD59-A6C34878D82A}">
                    <a16:rowId xmlns:a16="http://schemas.microsoft.com/office/drawing/2014/main" val="10004"/>
                  </a:ext>
                </a:extLst>
              </a:tr>
              <a:tr h="502944">
                <a:tc>
                  <a:txBody>
                    <a:bodyPr/>
                    <a:lstStyle/>
                    <a:p>
                      <a:pPr algn="ctr"/>
                      <a:r>
                        <a:rPr lang="fr-FR" sz="1400" b="1" dirty="0">
                          <a:latin typeface="Calibri" panose="020F0502020204030204" pitchFamily="34" charset="0"/>
                        </a:rPr>
                        <a:t>Condition de ressources</a:t>
                      </a:r>
                    </a:p>
                  </a:txBody>
                  <a:tcPr marL="68580" marR="68580" marT="34290" marB="34290" anchor="ctr"/>
                </a:tc>
                <a:tc>
                  <a:txBody>
                    <a:bodyPr/>
                    <a:lstStyle/>
                    <a:p>
                      <a:pPr algn="ctr"/>
                      <a:r>
                        <a:rPr lang="fr-FR" sz="1400" dirty="0">
                          <a:latin typeface="Calibri" panose="020F0502020204030204" pitchFamily="34" charset="0"/>
                        </a:rPr>
                        <a:t> &lt;</a:t>
                      </a:r>
                      <a:r>
                        <a:rPr lang="fr-FR" sz="1400" baseline="0" dirty="0">
                          <a:latin typeface="Calibri" panose="020F0502020204030204" pitchFamily="34" charset="0"/>
                        </a:rPr>
                        <a:t> 2 080 SMIC par an (personne seule)</a:t>
                      </a:r>
                      <a:endParaRPr lang="fr-FR" sz="1400" dirty="0">
                        <a:latin typeface="Calibri" panose="020F0502020204030204" pitchFamily="34" charset="0"/>
                      </a:endParaRPr>
                    </a:p>
                  </a:txBody>
                  <a:tcPr marL="68580" marR="68580" marT="34290" marB="34290" anchor="ctr"/>
                </a:tc>
                <a:tc>
                  <a:txBody>
                    <a:bodyPr/>
                    <a:lstStyle/>
                    <a:p>
                      <a:pPr algn="ctr"/>
                      <a:r>
                        <a:rPr lang="fr-FR" sz="1400" dirty="0">
                          <a:latin typeface="Calibri" panose="020F0502020204030204" pitchFamily="34" charset="0"/>
                        </a:rPr>
                        <a:t>Aucune</a:t>
                      </a:r>
                    </a:p>
                  </a:txBody>
                  <a:tcPr marL="68580" marR="68580" marT="34290" marB="34290" anchor="ctr"/>
                </a:tc>
                <a:tc>
                  <a:txBody>
                    <a:bodyPr/>
                    <a:lstStyle/>
                    <a:p>
                      <a:pPr algn="ctr"/>
                      <a:r>
                        <a:rPr lang="fr-FR" sz="1400" dirty="0">
                          <a:latin typeface="Calibri" panose="020F0502020204030204" pitchFamily="34" charset="0"/>
                        </a:rPr>
                        <a:t>Aucune</a:t>
                      </a:r>
                    </a:p>
                  </a:txBody>
                  <a:tcPr marL="68580" marR="68580" marT="34290" marB="34290" anchor="ctr"/>
                </a:tc>
                <a:extLst>
                  <a:ext uri="{0D108BD9-81ED-4DB2-BD59-A6C34878D82A}">
                    <a16:rowId xmlns:a16="http://schemas.microsoft.com/office/drawing/2014/main" val="10005"/>
                  </a:ext>
                </a:extLst>
              </a:tr>
              <a:tr h="487468">
                <a:tc>
                  <a:txBody>
                    <a:bodyPr/>
                    <a:lstStyle/>
                    <a:p>
                      <a:pPr algn="ctr"/>
                      <a:r>
                        <a:rPr lang="fr-FR" sz="1400" b="1" dirty="0">
                          <a:latin typeface="Calibri" panose="020F0502020204030204" pitchFamily="34" charset="0"/>
                        </a:rPr>
                        <a:t>Taux </a:t>
                      </a:r>
                    </a:p>
                  </a:txBody>
                  <a:tcPr marL="68580" marR="68580" marT="34290" marB="34290" anchor="ctr"/>
                </a:tc>
                <a:tc>
                  <a:txBody>
                    <a:bodyPr/>
                    <a:lstStyle/>
                    <a:p>
                      <a:pPr algn="ctr"/>
                      <a:r>
                        <a:rPr lang="fr-FR" sz="1400" dirty="0">
                          <a:latin typeface="Calibri" panose="020F0502020204030204" pitchFamily="34" charset="0"/>
                        </a:rPr>
                        <a:t>54 %</a:t>
                      </a:r>
                    </a:p>
                  </a:txBody>
                  <a:tcPr marL="68580" marR="68580" marT="34290" marB="34290" anchor="ctr"/>
                </a:tc>
                <a:tc>
                  <a:txBody>
                    <a:bodyPr/>
                    <a:lstStyle/>
                    <a:p>
                      <a:pPr algn="ctr"/>
                      <a:r>
                        <a:rPr lang="fr-FR" sz="1400" dirty="0">
                          <a:latin typeface="Calibri" panose="020F0502020204030204" pitchFamily="34" charset="0"/>
                        </a:rPr>
                        <a:t>60 %</a:t>
                      </a:r>
                    </a:p>
                  </a:txBody>
                  <a:tcPr marL="68580" marR="68580" marT="34290" marB="34290" anchor="ctr"/>
                </a:tc>
                <a:tc>
                  <a:txBody>
                    <a:bodyPr/>
                    <a:lstStyle/>
                    <a:p>
                      <a:pPr algn="ctr"/>
                      <a:r>
                        <a:rPr lang="fr-FR" sz="1400" dirty="0">
                          <a:latin typeface="Calibri" panose="020F0502020204030204" pitchFamily="34" charset="0"/>
                        </a:rPr>
                        <a:t>50 % </a:t>
                      </a:r>
                    </a:p>
                  </a:txBody>
                  <a:tcPr marL="68580" marR="68580" marT="34290" marB="34290" anchor="ctr"/>
                </a:tc>
                <a:extLst>
                  <a:ext uri="{0D108BD9-81ED-4DB2-BD59-A6C34878D82A}">
                    <a16:rowId xmlns:a16="http://schemas.microsoft.com/office/drawing/2014/main" val="3237461513"/>
                  </a:ext>
                </a:extLst>
              </a:tr>
              <a:tr h="487468">
                <a:tc>
                  <a:txBody>
                    <a:bodyPr/>
                    <a:lstStyle/>
                    <a:p>
                      <a:pPr algn="ctr"/>
                      <a:r>
                        <a:rPr lang="fr-FR" sz="1400" b="1" dirty="0">
                          <a:latin typeface="Calibri" panose="020F0502020204030204" pitchFamily="34" charset="0"/>
                        </a:rPr>
                        <a:t>Coexistence de conjoint</a:t>
                      </a:r>
                      <a:r>
                        <a:rPr lang="fr-FR" sz="1400" b="1" baseline="0" dirty="0">
                          <a:latin typeface="Calibri" panose="020F0502020204030204" pitchFamily="34" charset="0"/>
                        </a:rPr>
                        <a:t> et ex-conjoint(s)</a:t>
                      </a:r>
                      <a:endParaRPr lang="fr-FR" sz="1400" b="1" dirty="0">
                        <a:latin typeface="Calibri" panose="020F0502020204030204" pitchFamily="34" charset="0"/>
                      </a:endParaRPr>
                    </a:p>
                  </a:txBody>
                  <a:tcPr marL="68580" marR="68580" marT="34290" marB="34290" anchor="ctr"/>
                </a:tc>
                <a:tc gridSpan="3">
                  <a:txBody>
                    <a:bodyPr/>
                    <a:lstStyle/>
                    <a:p>
                      <a:pPr algn="ctr"/>
                      <a:r>
                        <a:rPr lang="fr-FR" sz="1400" dirty="0">
                          <a:latin typeface="Calibri" panose="020F0502020204030204" pitchFamily="34" charset="0"/>
                        </a:rPr>
                        <a:t>Pension partagée </a:t>
                      </a:r>
                      <a:r>
                        <a:rPr lang="fr-FR" sz="1400" i="1" dirty="0">
                          <a:latin typeface="Calibri" panose="020F0502020204030204" pitchFamily="34" charset="0"/>
                        </a:rPr>
                        <a:t>au prorata</a:t>
                      </a:r>
                      <a:r>
                        <a:rPr lang="fr-FR" sz="1400" i="0" dirty="0">
                          <a:latin typeface="Calibri" panose="020F0502020204030204" pitchFamily="34" charset="0"/>
                        </a:rPr>
                        <a:t> de la durée de chaque mariage par rapport à la durée globale de mariage du défunt </a:t>
                      </a:r>
                      <a:endParaRPr lang="fr-FR" sz="1400" dirty="0">
                        <a:latin typeface="Calibri" panose="020F0502020204030204" pitchFamily="34" charset="0"/>
                      </a:endParaRPr>
                    </a:p>
                  </a:txBody>
                  <a:tcPr marL="68580" marR="68580" marT="34290" marB="34290" anchor="ctr"/>
                </a:tc>
                <a:tc hMerge="1">
                  <a:txBody>
                    <a:bodyPr/>
                    <a:lstStyle/>
                    <a:p>
                      <a:pPr algn="ctr"/>
                      <a:endParaRPr lang="fr-FR" sz="1400" dirty="0">
                        <a:latin typeface="Calibri" panose="020F0502020204030204" pitchFamily="34" charset="0"/>
                      </a:endParaRPr>
                    </a:p>
                  </a:txBody>
                  <a:tcPr marL="68580" marR="68580" marT="34290" marB="34290" anchor="ctr"/>
                </a:tc>
                <a:tc hMerge="1">
                  <a:txBody>
                    <a:bodyPr/>
                    <a:lstStyle/>
                    <a:p>
                      <a:pPr algn="ctr"/>
                      <a:endParaRPr lang="fr-FR" sz="14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599781090"/>
                  </a:ext>
                </a:extLst>
              </a:tr>
            </a:tbl>
          </a:graphicData>
        </a:graphic>
      </p:graphicFrame>
      <p:sp>
        <p:nvSpPr>
          <p:cNvPr id="4" name="Espace réservé du contenu 3"/>
          <p:cNvSpPr>
            <a:spLocks noGrp="1"/>
          </p:cNvSpPr>
          <p:nvPr>
            <p:ph idx="13"/>
          </p:nvPr>
        </p:nvSpPr>
        <p:spPr>
          <a:xfrm>
            <a:off x="758077" y="545865"/>
            <a:ext cx="7893828" cy="710940"/>
          </a:xfrm>
        </p:spPr>
        <p:txBody>
          <a:bodyPr>
            <a:noAutofit/>
          </a:bodyPr>
          <a:lstStyle/>
          <a:p>
            <a:r>
              <a:rPr lang="fr-FR" dirty="0"/>
              <a:t>Des conditions d’éligibilité à la pension de réversion très variables entre les régimes malgré la convergence des taux de réversion</a:t>
            </a:r>
          </a:p>
          <a:p>
            <a:endParaRPr lang="fr-FR" dirty="0"/>
          </a:p>
        </p:txBody>
      </p:sp>
      <p:sp>
        <p:nvSpPr>
          <p:cNvPr id="5" name="Espace réservé du numéro de diapositive 1"/>
          <p:cNvSpPr>
            <a:spLocks noGrp="1"/>
          </p:cNvSpPr>
          <p:nvPr>
            <p:ph type="sldNum" sz="quarter" idx="4"/>
          </p:nvPr>
        </p:nvSpPr>
        <p:spPr>
          <a:prstGeom prst="rect">
            <a:avLst/>
          </a:prstGeom>
        </p:spPr>
        <p:txBody>
          <a:bodyPr/>
          <a:lstStyle/>
          <a:p>
            <a:pPr>
              <a:defRPr/>
            </a:pPr>
            <a:fld id="{F400FF4C-7367-4F14-BB33-4039E672CEF7}" type="slidenum">
              <a:rPr lang="fr-FR" b="1">
                <a:solidFill>
                  <a:schemeClr val="bg1"/>
                </a:solidFill>
              </a:rPr>
              <a:pPr>
                <a:defRPr/>
              </a:pPr>
              <a:t>67</a:t>
            </a:fld>
            <a:endParaRPr lang="fr-FR" b="1" dirty="0">
              <a:solidFill>
                <a:schemeClr val="bg1"/>
              </a:solidFill>
            </a:endParaRPr>
          </a:p>
        </p:txBody>
      </p:sp>
    </p:spTree>
    <p:extLst>
      <p:ext uri="{BB962C8B-B14F-4D97-AF65-F5344CB8AC3E}">
        <p14:creationId xmlns:p14="http://schemas.microsoft.com/office/powerpoint/2010/main" val="4219809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5142" y="555814"/>
            <a:ext cx="8027988" cy="727075"/>
          </a:xfrm>
        </p:spPr>
        <p:txBody>
          <a:bodyPr/>
          <a:lstStyle/>
          <a:p>
            <a:r>
              <a:rPr lang="fr-FR" dirty="0"/>
              <a:t>Les principaux dispositifs de droits familiaux en France</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7</a:t>
            </a:fld>
            <a:endParaRPr lang="en-US" dirty="0"/>
          </a:p>
        </p:txBody>
      </p:sp>
      <p:sp>
        <p:nvSpPr>
          <p:cNvPr id="3" name="Rectangle : coins arrondis 2">
            <a:extLst>
              <a:ext uri="{FF2B5EF4-FFF2-40B4-BE49-F238E27FC236}">
                <a16:creationId xmlns:a16="http://schemas.microsoft.com/office/drawing/2014/main" id="{BE95ED85-5E77-0A4E-4523-3473CAC9D634}"/>
              </a:ext>
            </a:extLst>
          </p:cNvPr>
          <p:cNvSpPr/>
          <p:nvPr/>
        </p:nvSpPr>
        <p:spPr>
          <a:xfrm>
            <a:off x="94895" y="2009954"/>
            <a:ext cx="2915728" cy="3053751"/>
          </a:xfrm>
          <a:prstGeom prst="roundRect">
            <a:avLst/>
          </a:prstGeom>
          <a:solidFill>
            <a:schemeClr val="accent6">
              <a:lumMod val="20000"/>
              <a:lumOff val="80000"/>
            </a:schemeClr>
          </a:solidFill>
          <a:ln>
            <a:solidFill>
              <a:schemeClr val="accent6">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a:p>
            <a:pPr algn="ctr"/>
            <a:endParaRPr lang="fr-FR" dirty="0"/>
          </a:p>
          <a:p>
            <a:pPr algn="ctr"/>
            <a:endParaRPr lang="fr-FR" dirty="0"/>
          </a:p>
          <a:p>
            <a:pPr algn="ctr"/>
            <a:r>
              <a:rPr lang="fr-FR" sz="2000" b="1" dirty="0">
                <a:solidFill>
                  <a:schemeClr val="accent6">
                    <a:lumMod val="50000"/>
                  </a:schemeClr>
                </a:solidFill>
              </a:rPr>
              <a:t>Les majorations de durée d’assurance (MDA)</a:t>
            </a:r>
          </a:p>
          <a:p>
            <a:pPr algn="ctr"/>
            <a:endParaRPr lang="fr-FR" dirty="0"/>
          </a:p>
          <a:p>
            <a:pPr marL="285750" indent="-285750" algn="ctr">
              <a:buFont typeface="Wingdings" panose="05000000000000000000" pitchFamily="2" charset="2"/>
              <a:buChar char="Ø"/>
            </a:pPr>
            <a:r>
              <a:rPr lang="fr-FR" sz="1800" dirty="0">
                <a:solidFill>
                  <a:srgbClr val="00368B"/>
                </a:solidFill>
              </a:rPr>
              <a:t>Objectif : compenser </a:t>
            </a:r>
            <a:r>
              <a:rPr lang="fr-FR" dirty="0">
                <a:solidFill>
                  <a:srgbClr val="00368B"/>
                </a:solidFill>
              </a:rPr>
              <a:t>l</a:t>
            </a:r>
            <a:r>
              <a:rPr lang="fr-FR" sz="1800" dirty="0">
                <a:solidFill>
                  <a:srgbClr val="00368B"/>
                </a:solidFill>
              </a:rPr>
              <a:t>es interruptions d’activité liées à la garde et à l’éducation des enfants</a:t>
            </a:r>
          </a:p>
          <a:p>
            <a:pPr algn="ctr"/>
            <a:endParaRPr lang="fr-FR" dirty="0">
              <a:solidFill>
                <a:srgbClr val="00368B"/>
              </a:solidFill>
            </a:endParaRPr>
          </a:p>
          <a:p>
            <a:pPr algn="ctr"/>
            <a:endParaRPr lang="fr-FR" sz="1800" dirty="0">
              <a:solidFill>
                <a:srgbClr val="00368B"/>
              </a:solidFill>
            </a:endParaRPr>
          </a:p>
          <a:p>
            <a:pPr algn="ctr"/>
            <a:endParaRPr lang="fr-FR" dirty="0"/>
          </a:p>
          <a:p>
            <a:pPr algn="ctr"/>
            <a:endParaRPr lang="fr-FR" dirty="0"/>
          </a:p>
        </p:txBody>
      </p:sp>
      <p:sp>
        <p:nvSpPr>
          <p:cNvPr id="7" name="Rectangle : coins arrondis 6">
            <a:extLst>
              <a:ext uri="{FF2B5EF4-FFF2-40B4-BE49-F238E27FC236}">
                <a16:creationId xmlns:a16="http://schemas.microsoft.com/office/drawing/2014/main" id="{B98B30F5-E9B3-80FA-8DC1-CAF0074B22D1}"/>
              </a:ext>
            </a:extLst>
          </p:cNvPr>
          <p:cNvSpPr/>
          <p:nvPr/>
        </p:nvSpPr>
        <p:spPr>
          <a:xfrm>
            <a:off x="3102640" y="2024332"/>
            <a:ext cx="2915728" cy="3039374"/>
          </a:xfrm>
          <a:prstGeom prst="roundRect">
            <a:avLst/>
          </a:prstGeom>
          <a:solidFill>
            <a:schemeClr val="accent3">
              <a:lumMod val="20000"/>
              <a:lumOff val="80000"/>
            </a:schemeClr>
          </a:solidFill>
          <a:ln>
            <a:solidFill>
              <a:schemeClr val="accent3">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a:p>
            <a:pPr algn="ctr"/>
            <a:endParaRPr lang="fr-FR" dirty="0"/>
          </a:p>
          <a:p>
            <a:pPr algn="ctr"/>
            <a:endParaRPr lang="fr-FR" sz="2000" b="1" dirty="0">
              <a:solidFill>
                <a:schemeClr val="accent3">
                  <a:lumMod val="50000"/>
                </a:schemeClr>
              </a:solidFill>
            </a:endParaRPr>
          </a:p>
          <a:p>
            <a:pPr algn="ctr"/>
            <a:r>
              <a:rPr lang="fr-FR" sz="2000" b="1" dirty="0">
                <a:solidFill>
                  <a:schemeClr val="accent3">
                    <a:lumMod val="50000"/>
                  </a:schemeClr>
                </a:solidFill>
              </a:rPr>
              <a:t>L’assurance vieillesse des parents aux foyer (AVPF)</a:t>
            </a:r>
          </a:p>
          <a:p>
            <a:pPr algn="ctr"/>
            <a:endParaRPr lang="fr-FR" dirty="0"/>
          </a:p>
          <a:p>
            <a:pPr algn="ctr">
              <a:buFont typeface="Wingdings" panose="05000000000000000000" pitchFamily="2" charset="2"/>
              <a:buChar char="Ø"/>
            </a:pPr>
            <a:r>
              <a:rPr lang="fr-FR" sz="1800" dirty="0">
                <a:solidFill>
                  <a:srgbClr val="00368B"/>
                </a:solidFill>
                <a:sym typeface="Wingdings" panose="05000000000000000000" pitchFamily="2" charset="2"/>
              </a:rPr>
              <a:t> Objectif : limiter les effets des interruptions ou de la réduction d’activité liées à la charge d’enfants</a:t>
            </a:r>
          </a:p>
          <a:p>
            <a:pPr algn="ctr">
              <a:buFont typeface="Wingdings" panose="05000000000000000000" pitchFamily="2" charset="2"/>
              <a:buChar char="Ø"/>
            </a:pPr>
            <a:endParaRPr lang="fr-FR" sz="1800" dirty="0">
              <a:solidFill>
                <a:srgbClr val="00368B"/>
              </a:solidFill>
              <a:sym typeface="Wingdings" panose="05000000000000000000" pitchFamily="2" charset="2"/>
            </a:endParaRPr>
          </a:p>
          <a:p>
            <a:pPr algn="ctr"/>
            <a:endParaRPr lang="fr-FR" sz="1800" dirty="0">
              <a:solidFill>
                <a:srgbClr val="00368B"/>
              </a:solidFill>
            </a:endParaRPr>
          </a:p>
          <a:p>
            <a:pPr algn="ctr"/>
            <a:endParaRPr lang="fr-FR" dirty="0"/>
          </a:p>
          <a:p>
            <a:pPr algn="ctr"/>
            <a:endParaRPr lang="fr-FR" dirty="0"/>
          </a:p>
        </p:txBody>
      </p:sp>
      <p:sp>
        <p:nvSpPr>
          <p:cNvPr id="8" name="Rectangle : coins arrondis 7">
            <a:extLst>
              <a:ext uri="{FF2B5EF4-FFF2-40B4-BE49-F238E27FC236}">
                <a16:creationId xmlns:a16="http://schemas.microsoft.com/office/drawing/2014/main" id="{6E91D7EF-DED1-0B59-536C-D0764811C6CC}"/>
              </a:ext>
            </a:extLst>
          </p:cNvPr>
          <p:cNvSpPr/>
          <p:nvPr/>
        </p:nvSpPr>
        <p:spPr>
          <a:xfrm>
            <a:off x="6116134" y="2024332"/>
            <a:ext cx="2915728" cy="3039374"/>
          </a:xfrm>
          <a:prstGeom prst="roundRect">
            <a:avLst/>
          </a:prstGeom>
          <a:solidFill>
            <a:schemeClr val="accent4">
              <a:lumMod val="20000"/>
              <a:lumOff val="80000"/>
            </a:schemeClr>
          </a:solidFill>
          <a:ln>
            <a:solidFill>
              <a:schemeClr val="accent4">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a:p>
            <a:pPr algn="ctr"/>
            <a:endParaRPr lang="fr-FR" dirty="0"/>
          </a:p>
          <a:p>
            <a:pPr algn="ctr"/>
            <a:endParaRPr lang="fr-FR" sz="2000" b="1" dirty="0">
              <a:solidFill>
                <a:schemeClr val="accent4">
                  <a:lumMod val="50000"/>
                </a:schemeClr>
              </a:solidFill>
            </a:endParaRPr>
          </a:p>
          <a:p>
            <a:pPr algn="ctr"/>
            <a:r>
              <a:rPr lang="fr-FR" sz="2000" b="1" dirty="0">
                <a:solidFill>
                  <a:schemeClr val="accent4">
                    <a:lumMod val="50000"/>
                  </a:schemeClr>
                </a:solidFill>
              </a:rPr>
              <a:t>La majoration de pension à partir de 3 enfants</a:t>
            </a:r>
          </a:p>
          <a:p>
            <a:pPr algn="ctr"/>
            <a:endParaRPr lang="fr-FR" dirty="0"/>
          </a:p>
          <a:p>
            <a:pPr algn="ctr">
              <a:buFont typeface="Wingdings" panose="05000000000000000000" pitchFamily="2" charset="2"/>
              <a:buChar char="Ø"/>
            </a:pPr>
            <a:r>
              <a:rPr lang="fr-FR" sz="1800" dirty="0">
                <a:solidFill>
                  <a:srgbClr val="00368B"/>
                </a:solidFill>
                <a:sym typeface="Wingdings" panose="05000000000000000000" pitchFamily="2" charset="2"/>
              </a:rPr>
              <a:t> </a:t>
            </a:r>
            <a:r>
              <a:rPr lang="fr-FR" sz="1800" dirty="0">
                <a:solidFill>
                  <a:srgbClr val="00368B"/>
                </a:solidFill>
              </a:rPr>
              <a:t>Objectif : compenser les dépenses plus importantes des familles nombreuses et inciter à la natalité</a:t>
            </a:r>
          </a:p>
          <a:p>
            <a:pPr algn="ctr">
              <a:buFont typeface="Wingdings" panose="05000000000000000000" pitchFamily="2" charset="2"/>
              <a:buChar char="Ø"/>
            </a:pPr>
            <a:endParaRPr lang="fr-FR" sz="1800" dirty="0">
              <a:solidFill>
                <a:srgbClr val="00368B"/>
              </a:solidFill>
              <a:sym typeface="Wingdings" panose="05000000000000000000" pitchFamily="2" charset="2"/>
            </a:endParaRPr>
          </a:p>
          <a:p>
            <a:pPr algn="ctr"/>
            <a:endParaRPr lang="fr-FR" sz="1800" dirty="0">
              <a:solidFill>
                <a:srgbClr val="00368B"/>
              </a:solidFill>
            </a:endParaRPr>
          </a:p>
          <a:p>
            <a:pPr algn="ctr"/>
            <a:endParaRPr lang="fr-FR" dirty="0"/>
          </a:p>
          <a:p>
            <a:pPr algn="ctr"/>
            <a:endParaRPr lang="fr-FR" dirty="0"/>
          </a:p>
        </p:txBody>
      </p:sp>
    </p:spTree>
    <p:extLst>
      <p:ext uri="{BB962C8B-B14F-4D97-AF65-F5344CB8AC3E}">
        <p14:creationId xmlns:p14="http://schemas.microsoft.com/office/powerpoint/2010/main" val="171049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23716"/>
            <a:ext cx="8027988" cy="1241535"/>
          </a:xfrm>
        </p:spPr>
        <p:txBody>
          <a:bodyPr/>
          <a:lstStyle/>
          <a:p>
            <a:pPr algn="just"/>
            <a:r>
              <a:rPr lang="fr-FR" dirty="0"/>
              <a:t>En 2024, les droits familiaux se sont élevés à 24,9 milliards d’euros et sont pour une large part financés par les régimes</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8</a:t>
            </a:fld>
            <a:endParaRPr lang="en-US" dirty="0"/>
          </a:p>
        </p:txBody>
      </p:sp>
      <p:sp>
        <p:nvSpPr>
          <p:cNvPr id="8" name="Espace réservé du contenu 1"/>
          <p:cNvSpPr txBox="1">
            <a:spLocks/>
          </p:cNvSpPr>
          <p:nvPr/>
        </p:nvSpPr>
        <p:spPr>
          <a:xfrm>
            <a:off x="785004"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fr-FR" sz="1600" dirty="0">
              <a:solidFill>
                <a:srgbClr val="00368B"/>
              </a:solidFill>
              <a:sym typeface="Wingdings" panose="05000000000000000000" pitchFamily="2" charset="2"/>
            </a:endParaRPr>
          </a:p>
        </p:txBody>
      </p:sp>
      <p:sp>
        <p:nvSpPr>
          <p:cNvPr id="4" name="Rectangle 3"/>
          <p:cNvSpPr/>
          <p:nvPr/>
        </p:nvSpPr>
        <p:spPr>
          <a:xfrm>
            <a:off x="391024" y="1836327"/>
            <a:ext cx="8361952" cy="338554"/>
          </a:xfrm>
          <a:prstGeom prst="rect">
            <a:avLst/>
          </a:prstGeom>
        </p:spPr>
        <p:txBody>
          <a:bodyPr wrap="square">
            <a:spAutoFit/>
          </a:bodyPr>
          <a:lstStyle/>
          <a:p>
            <a:pPr algn="ctr">
              <a:spcAft>
                <a:spcPts val="0"/>
              </a:spcAft>
            </a:pPr>
            <a:r>
              <a:rPr lang="fr-FR" sz="1600" b="1" dirty="0">
                <a:solidFill>
                  <a:schemeClr val="tx1">
                    <a:lumMod val="65000"/>
                    <a:lumOff val="35000"/>
                  </a:schemeClr>
                </a:solidFill>
                <a:latin typeface="+mn-lt"/>
                <a:ea typeface="Times New Roman" panose="02020603050405020304" pitchFamily="18" charset="0"/>
              </a:rPr>
              <a:t>Coût en termes de prestations des droits familiaux en milliards d’euros (2024)</a:t>
            </a:r>
            <a:endParaRPr lang="fr-FR" sz="1600" b="1" dirty="0">
              <a:solidFill>
                <a:schemeClr val="tx1">
                  <a:lumMod val="65000"/>
                  <a:lumOff val="35000"/>
                </a:schemeClr>
              </a:solidFill>
              <a:effectLst/>
              <a:latin typeface="+mn-lt"/>
              <a:ea typeface="Times New Roman" panose="02020603050405020304" pitchFamily="18" charset="0"/>
            </a:endParaRPr>
          </a:p>
        </p:txBody>
      </p:sp>
      <p:sp>
        <p:nvSpPr>
          <p:cNvPr id="9" name="Rectangle 8"/>
          <p:cNvSpPr/>
          <p:nvPr/>
        </p:nvSpPr>
        <p:spPr>
          <a:xfrm>
            <a:off x="1281292" y="4286357"/>
            <a:ext cx="7143169" cy="553998"/>
          </a:xfrm>
          <a:prstGeom prst="rect">
            <a:avLst/>
          </a:prstGeom>
        </p:spPr>
        <p:txBody>
          <a:bodyPr wrap="square">
            <a:spAutoFit/>
          </a:bodyPr>
          <a:lstStyle/>
          <a:p>
            <a:r>
              <a:rPr lang="fr-FR" sz="1000" i="1" dirty="0"/>
              <a:t>Note : les droits directs prennent en compte le minimum vieillesse.</a:t>
            </a:r>
          </a:p>
          <a:p>
            <a:r>
              <a:rPr lang="fr-FR" sz="1000" i="1" dirty="0"/>
              <a:t>Champ : ensemble des régimes obligatoires de retraite hors RAFP.</a:t>
            </a:r>
          </a:p>
          <a:p>
            <a:r>
              <a:rPr lang="fr-FR" sz="1000" i="1" dirty="0"/>
              <a:t>Sources : calculs SG-COR à partir de DREES, EIR2020 et rapport à la CCSS de juin 2025.</a:t>
            </a:r>
          </a:p>
        </p:txBody>
      </p:sp>
      <p:pic>
        <p:nvPicPr>
          <p:cNvPr id="3" name="Image 2">
            <a:extLst>
              <a:ext uri="{FF2B5EF4-FFF2-40B4-BE49-F238E27FC236}">
                <a16:creationId xmlns:a16="http://schemas.microsoft.com/office/drawing/2014/main" id="{9F6D300C-2214-EFB4-DB60-AFB9925330EE}"/>
              </a:ext>
            </a:extLst>
          </p:cNvPr>
          <p:cNvPicPr>
            <a:picLocks noChangeAspect="1"/>
          </p:cNvPicPr>
          <p:nvPr/>
        </p:nvPicPr>
        <p:blipFill>
          <a:blip r:embed="rId3"/>
          <a:stretch>
            <a:fillRect/>
          </a:stretch>
        </p:blipFill>
        <p:spPr>
          <a:xfrm>
            <a:off x="1358971" y="2190857"/>
            <a:ext cx="6334125" cy="2095500"/>
          </a:xfrm>
          <a:prstGeom prst="rect">
            <a:avLst/>
          </a:prstGeom>
        </p:spPr>
      </p:pic>
      <p:sp>
        <p:nvSpPr>
          <p:cNvPr id="5" name="Espace réservé du contenu 1">
            <a:extLst>
              <a:ext uri="{FF2B5EF4-FFF2-40B4-BE49-F238E27FC236}">
                <a16:creationId xmlns:a16="http://schemas.microsoft.com/office/drawing/2014/main" id="{E50F2178-C233-BC8D-259A-AF6BF8062064}"/>
              </a:ext>
            </a:extLst>
          </p:cNvPr>
          <p:cNvSpPr txBox="1">
            <a:spLocks/>
          </p:cNvSpPr>
          <p:nvPr/>
        </p:nvSpPr>
        <p:spPr>
          <a:xfrm>
            <a:off x="391024" y="5092750"/>
            <a:ext cx="8459678" cy="1121532"/>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Font typeface="Wingdings" panose="05000000000000000000" pitchFamily="2" charset="2"/>
              <a:buChar char="Ø"/>
            </a:pPr>
            <a:r>
              <a:rPr lang="fr-FR" sz="1600" dirty="0">
                <a:solidFill>
                  <a:srgbClr val="00368B"/>
                </a:solidFill>
                <a:sym typeface="Wingdings" panose="05000000000000000000" pitchFamily="2" charset="2"/>
              </a:rPr>
              <a:t>Seuls la </a:t>
            </a:r>
            <a:r>
              <a:rPr lang="fr-FR" sz="1600" dirty="0" err="1">
                <a:solidFill>
                  <a:srgbClr val="00368B"/>
                </a:solidFill>
                <a:sym typeface="Wingdings" panose="05000000000000000000" pitchFamily="2" charset="2"/>
              </a:rPr>
              <a:t>Cnav</a:t>
            </a:r>
            <a:r>
              <a:rPr lang="fr-FR" sz="1600" dirty="0">
                <a:solidFill>
                  <a:srgbClr val="00368B"/>
                </a:solidFill>
                <a:sym typeface="Wingdings" panose="05000000000000000000" pitchFamily="2" charset="2"/>
              </a:rPr>
              <a:t> et les régimes agricoles bénéficient d’un financement externe : les majorations de pension pour enfant et l’AVPF sont financées par la </a:t>
            </a:r>
            <a:r>
              <a:rPr lang="fr-FR" sz="1600" dirty="0" err="1">
                <a:solidFill>
                  <a:srgbClr val="00368B"/>
                </a:solidFill>
                <a:sym typeface="Wingdings" panose="05000000000000000000" pitchFamily="2" charset="2"/>
              </a:rPr>
              <a:t>Cnaf</a:t>
            </a:r>
            <a:r>
              <a:rPr lang="fr-FR" sz="1600" dirty="0">
                <a:solidFill>
                  <a:srgbClr val="00368B"/>
                </a:solidFill>
                <a:sym typeface="Wingdings" panose="05000000000000000000" pitchFamily="2" charset="2"/>
              </a:rPr>
              <a:t>. Les MDA restent à leur charge.</a:t>
            </a:r>
          </a:p>
          <a:p>
            <a:pPr algn="just">
              <a:buFont typeface="Wingdings" panose="05000000000000000000" pitchFamily="2" charset="2"/>
              <a:buChar char="Ø"/>
            </a:pPr>
            <a:r>
              <a:rPr lang="fr-FR" sz="1600" dirty="0">
                <a:solidFill>
                  <a:srgbClr val="00368B"/>
                </a:solidFill>
                <a:sym typeface="Wingdings" panose="05000000000000000000" pitchFamily="2" charset="2"/>
              </a:rPr>
              <a:t>Les droits familiaux ne donnent lieu à aucun financement spécifique dans les autres régimes</a:t>
            </a:r>
          </a:p>
          <a:p>
            <a:pPr algn="just"/>
            <a:endParaRPr lang="fr-FR" sz="1600" dirty="0">
              <a:solidFill>
                <a:srgbClr val="00368B"/>
              </a:solidFill>
              <a:sym typeface="Wingdings" panose="05000000000000000000" pitchFamily="2" charset="2"/>
            </a:endParaRPr>
          </a:p>
          <a:p>
            <a:pPr lvl="1" algn="just"/>
            <a:endParaRPr lang="fr-FR" sz="1600" b="1" dirty="0">
              <a:solidFill>
                <a:srgbClr val="00368B"/>
              </a:solidFill>
              <a:sym typeface="Wingdings" panose="05000000000000000000" pitchFamily="2" charset="2"/>
            </a:endParaRPr>
          </a:p>
          <a:p>
            <a:pPr lvl="1" algn="just"/>
            <a:endParaRPr lang="fr-FR" sz="1600" dirty="0">
              <a:solidFill>
                <a:srgbClr val="00368B"/>
              </a:solidFill>
              <a:sym typeface="Wingdings" panose="05000000000000000000" pitchFamily="2" charset="2"/>
            </a:endParaRPr>
          </a:p>
        </p:txBody>
      </p:sp>
    </p:spTree>
    <p:extLst>
      <p:ext uri="{BB962C8B-B14F-4D97-AF65-F5344CB8AC3E}">
        <p14:creationId xmlns:p14="http://schemas.microsoft.com/office/powerpoint/2010/main" val="1562780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3450" y="589797"/>
            <a:ext cx="8027988" cy="727075"/>
          </a:xfrm>
        </p:spPr>
        <p:txBody>
          <a:bodyPr/>
          <a:lstStyle/>
          <a:p>
            <a:r>
              <a:rPr lang="fr-FR" dirty="0"/>
              <a:t>Les femmes perçoivent près des trois quarts des montants liés au droits familiaux</a:t>
            </a:r>
          </a:p>
        </p:txBody>
      </p:sp>
      <p:sp>
        <p:nvSpPr>
          <p:cNvPr id="6" name="Espace réservé du numéro de diapositive 3"/>
          <p:cNvSpPr>
            <a:spLocks noGrp="1"/>
          </p:cNvSpPr>
          <p:nvPr>
            <p:ph type="sldNum" sz="quarter" idx="14"/>
          </p:nvPr>
        </p:nvSpPr>
        <p:spPr>
          <a:xfrm>
            <a:off x="3505200" y="6565900"/>
            <a:ext cx="2133600" cy="168275"/>
          </a:xfrm>
          <a:prstGeom prst="rect">
            <a:avLst/>
          </a:prstGeom>
        </p:spPr>
        <p:txBody>
          <a:bodyPr/>
          <a:lstStyle/>
          <a:p>
            <a:pPr>
              <a:defRPr/>
            </a:pPr>
            <a:fld id="{3C9F837A-1064-489C-8EF4-21EE41019901}" type="slidenum">
              <a:rPr lang="en-US" smtClean="0"/>
              <a:pPr>
                <a:defRPr/>
              </a:pPr>
              <a:t>9</a:t>
            </a:fld>
            <a:endParaRPr lang="en-US" dirty="0"/>
          </a:p>
        </p:txBody>
      </p:sp>
      <p:sp>
        <p:nvSpPr>
          <p:cNvPr id="8" name="Espace réservé du contenu 1"/>
          <p:cNvSpPr txBox="1">
            <a:spLocks/>
          </p:cNvSpPr>
          <p:nvPr/>
        </p:nvSpPr>
        <p:spPr>
          <a:xfrm>
            <a:off x="785004"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fr-FR" sz="1600" dirty="0">
              <a:solidFill>
                <a:srgbClr val="00368B"/>
              </a:solidFill>
              <a:sym typeface="Wingdings" panose="05000000000000000000" pitchFamily="2" charset="2"/>
            </a:endParaRPr>
          </a:p>
        </p:txBody>
      </p:sp>
      <p:sp>
        <p:nvSpPr>
          <p:cNvPr id="4" name="Rectangle 3"/>
          <p:cNvSpPr/>
          <p:nvPr/>
        </p:nvSpPr>
        <p:spPr>
          <a:xfrm>
            <a:off x="590936" y="1534141"/>
            <a:ext cx="7825228" cy="338554"/>
          </a:xfrm>
          <a:prstGeom prst="rect">
            <a:avLst/>
          </a:prstGeom>
        </p:spPr>
        <p:txBody>
          <a:bodyPr wrap="square">
            <a:spAutoFit/>
          </a:bodyPr>
          <a:lstStyle/>
          <a:p>
            <a:pPr algn="ctr">
              <a:spcAft>
                <a:spcPts val="0"/>
              </a:spcAft>
            </a:pPr>
            <a:r>
              <a:rPr lang="fr-FR" sz="1600" b="1" dirty="0">
                <a:solidFill>
                  <a:schemeClr val="tx1">
                    <a:lumMod val="65000"/>
                    <a:lumOff val="35000"/>
                  </a:schemeClr>
                </a:solidFill>
                <a:latin typeface="+mn-lt"/>
                <a:ea typeface="Times New Roman" panose="02020603050405020304" pitchFamily="18" charset="0"/>
              </a:rPr>
              <a:t>Répartition des masses versées au titre des droits familiaux en 2020, par sexe</a:t>
            </a:r>
          </a:p>
        </p:txBody>
      </p:sp>
      <p:sp>
        <p:nvSpPr>
          <p:cNvPr id="9" name="Rectangle 8"/>
          <p:cNvSpPr/>
          <p:nvPr/>
        </p:nvSpPr>
        <p:spPr>
          <a:xfrm>
            <a:off x="1215827" y="5584697"/>
            <a:ext cx="7143169" cy="600164"/>
          </a:xfrm>
          <a:prstGeom prst="rect">
            <a:avLst/>
          </a:prstGeom>
        </p:spPr>
        <p:txBody>
          <a:bodyPr wrap="square">
            <a:spAutoFit/>
          </a:bodyPr>
          <a:lstStyle/>
          <a:p>
            <a:pPr algn="just">
              <a:lnSpc>
                <a:spcPct val="112000"/>
              </a:lnSpc>
            </a:pPr>
            <a:r>
              <a:rPr lang="fr-FR" sz="1000" i="1" dirty="0">
                <a:effectLst/>
                <a:latin typeface="+mn-lt"/>
                <a:ea typeface="Calibri" panose="020F0502020204030204" pitchFamily="34" charset="0"/>
              </a:rPr>
              <a:t>Lecture : 73 % des masses versées au titre des droits familiaux en 2020 ont été versées aux femmes.</a:t>
            </a:r>
            <a:endParaRPr lang="fr-FR" sz="1000" dirty="0">
              <a:effectLst/>
              <a:latin typeface="+mn-lt"/>
              <a:ea typeface="Calibri" panose="020F0502020204030204" pitchFamily="34" charset="0"/>
            </a:endParaRPr>
          </a:p>
          <a:p>
            <a:pPr algn="just">
              <a:lnSpc>
                <a:spcPct val="112000"/>
              </a:lnSpc>
            </a:pPr>
            <a:r>
              <a:rPr lang="fr-FR" sz="1000" i="1" dirty="0">
                <a:effectLst/>
                <a:latin typeface="+mn-lt"/>
                <a:ea typeface="Calibri" panose="020F0502020204030204" pitchFamily="34" charset="0"/>
              </a:rPr>
              <a:t>Champ : ensemble des retraités de droit direct au 31 décembre 2020. Pensions hors minimum vieillesse.</a:t>
            </a:r>
            <a:endParaRPr lang="fr-FR" sz="1000" dirty="0">
              <a:effectLst/>
              <a:latin typeface="+mn-lt"/>
              <a:ea typeface="Calibri" panose="020F0502020204030204" pitchFamily="34" charset="0"/>
            </a:endParaRPr>
          </a:p>
          <a:p>
            <a:pPr algn="just">
              <a:lnSpc>
                <a:spcPct val="112000"/>
              </a:lnSpc>
            </a:pPr>
            <a:r>
              <a:rPr lang="fr-FR" sz="1000" i="1" dirty="0">
                <a:effectLst/>
                <a:latin typeface="+mn-lt"/>
                <a:ea typeface="Calibri" panose="020F0502020204030204" pitchFamily="34" charset="0"/>
              </a:rPr>
              <a:t>Source : </a:t>
            </a:r>
            <a:r>
              <a:rPr lang="fr-FR" sz="1000" i="1" kern="50" dirty="0">
                <a:effectLst/>
                <a:latin typeface="+mn-lt"/>
                <a:ea typeface="SimSun" panose="02010600030101010101" pitchFamily="2" charset="-122"/>
              </a:rPr>
              <a:t>DREES, EIR2020</a:t>
            </a:r>
            <a:r>
              <a:rPr lang="fr-FR" sz="1000" i="1" dirty="0">
                <a:effectLst/>
                <a:latin typeface="+mn-lt"/>
                <a:ea typeface="Calibri" panose="020F0502020204030204" pitchFamily="34" charset="0"/>
              </a:rPr>
              <a:t>.</a:t>
            </a:r>
            <a:endParaRPr lang="fr-FR" sz="1000" dirty="0">
              <a:effectLst/>
              <a:latin typeface="+mn-lt"/>
              <a:ea typeface="Calibri" panose="020F0502020204030204" pitchFamily="34" charset="0"/>
            </a:endParaRPr>
          </a:p>
        </p:txBody>
      </p:sp>
      <p:pic>
        <p:nvPicPr>
          <p:cNvPr id="3" name="Image 2">
            <a:extLst>
              <a:ext uri="{FF2B5EF4-FFF2-40B4-BE49-F238E27FC236}">
                <a16:creationId xmlns:a16="http://schemas.microsoft.com/office/drawing/2014/main" id="{E5C32AE8-3E70-A512-BF33-C2727148D3E1}"/>
              </a:ext>
            </a:extLst>
          </p:cNvPr>
          <p:cNvPicPr>
            <a:picLocks noChangeAspect="1"/>
          </p:cNvPicPr>
          <p:nvPr/>
        </p:nvPicPr>
        <p:blipFill>
          <a:blip r:embed="rId3"/>
          <a:stretch>
            <a:fillRect/>
          </a:stretch>
        </p:blipFill>
        <p:spPr>
          <a:xfrm>
            <a:off x="1295859" y="2155658"/>
            <a:ext cx="6697980" cy="3048000"/>
          </a:xfrm>
          <a:prstGeom prst="rect">
            <a:avLst/>
          </a:prstGeom>
        </p:spPr>
      </p:pic>
    </p:spTree>
    <p:extLst>
      <p:ext uri="{BB962C8B-B14F-4D97-AF65-F5344CB8AC3E}">
        <p14:creationId xmlns:p14="http://schemas.microsoft.com/office/powerpoint/2010/main" val="2950653548"/>
      </p:ext>
    </p:extLst>
  </p:cSld>
  <p:clrMapOvr>
    <a:masterClrMapping/>
  </p:clrMapOvr>
</p:sld>
</file>

<file path=ppt/theme/theme1.xml><?xml version="1.0" encoding="utf-8"?>
<a:theme xmlns:a="http://schemas.openxmlformats.org/drawingml/2006/main" name="PresentationCORv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PresentationCORv02</Template>
  <TotalTime>12521</TotalTime>
  <Words>5472</Words>
  <Application>Microsoft Office PowerPoint</Application>
  <PresentationFormat>Affichage à l'écran (4:3)</PresentationFormat>
  <Paragraphs>671</Paragraphs>
  <Slides>67</Slides>
  <Notes>27</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67</vt:i4>
      </vt:variant>
    </vt:vector>
  </HeadingPairs>
  <TitlesOfParts>
    <vt:vector size="75" baseType="lpstr">
      <vt:lpstr>ＭＳ Ｐゴシック</vt:lpstr>
      <vt:lpstr>Arial</vt:lpstr>
      <vt:lpstr>Calibri</vt:lpstr>
      <vt:lpstr>Cambria Math</vt:lpstr>
      <vt:lpstr>Wingdings</vt:lpstr>
      <vt:lpstr>Wingdings 2</vt:lpstr>
      <vt:lpstr>PresentationCORv02</vt:lpstr>
      <vt:lpstr>1_Custom Design</vt:lpstr>
      <vt:lpstr>Rapport Droits familiaux et conjugaux </vt:lpstr>
      <vt:lpstr>Un processus d’élaboration qui s’étale sur deux ans</vt:lpstr>
      <vt:lpstr>Les droits familiaux et conjugaux dans le système de retraite français</vt:lpstr>
      <vt:lpstr>Le rapport est le résultat d’une coopération étroite tant au sein du Conseil qu’avec des organismes extérieurs</vt:lpstr>
      <vt:lpstr>Sommaire </vt:lpstr>
      <vt:lpstr>1. Les dispositifs de droits familiaux et conjugaux</vt:lpstr>
      <vt:lpstr>Les principaux dispositifs de droits familiaux en France</vt:lpstr>
      <vt:lpstr>En 2024, les droits familiaux se sont élevés à 24,9 milliards d’euros et sont pour une large part financés par les régimes</vt:lpstr>
      <vt:lpstr>Les femmes perçoivent près des trois quarts des montants liés au droits familiaux</vt:lpstr>
      <vt:lpstr>Présentation PowerPoint</vt:lpstr>
      <vt:lpstr>La réversion : dispositif présent dans tous les régimes de retraite français</vt:lpstr>
      <vt:lpstr>En 2024, les pensions de réversion représentent     1,3 % du PIB. Cette part baisserait à l’avenir </vt:lpstr>
      <vt:lpstr>Présentation PowerPoint</vt:lpstr>
      <vt:lpstr>2. Le contexte économique et sociodémographique  </vt:lpstr>
      <vt:lpstr>En cinquante ans, la part de femmes inactives a été divisée par quatre</vt:lpstr>
      <vt:lpstr>L’écart de taux d’emploi entre les hommes et les femmes s’accentue dès la naissance du premier enfant</vt:lpstr>
      <vt:lpstr>Le recours au temps partiel des femmes s’accroît fortement avec le nombre d’enfants, particulièrement en présence d’un enfant de moins de 3 ans</vt:lpstr>
      <vt:lpstr>Des écarts de rémunération entre femmes et hommes persistants mais qui se sont réduits depuis 50 ans</vt:lpstr>
      <vt:lpstr>Le Pacs représente une part croissante des actes d’état civil</vt:lpstr>
      <vt:lpstr>En 2024, l’indice conjoncturel de fécondité s’élève à 1,62 enfant par femme</vt:lpstr>
      <vt:lpstr>Avoir des enfants impacte le niveau de vie des ménages </vt:lpstr>
      <vt:lpstr>Les pensions des femmes resteraient durablement inférieures à celles des hommes même si les écarts se réduisent</vt:lpstr>
      <vt:lpstr>3. Quels objectifs pour les droits familiaux et conjugaux ? </vt:lpstr>
      <vt:lpstr>Trois grands objectifs assignés a priori aux droits familiaux </vt:lpstr>
      <vt:lpstr>Les échanges avec les membres lors des réunions du COR</vt:lpstr>
      <vt:lpstr>Trois grands objectifs assignés a priori aux droits conjugaux</vt:lpstr>
      <vt:lpstr>Les échanges avec les membres lors des réunions du COR</vt:lpstr>
      <vt:lpstr>4. Des pistes d’évolution selon les différents degrés d’ambition</vt:lpstr>
      <vt:lpstr>Des pistes d’évolution qui dépendent du degré d’ambition</vt:lpstr>
      <vt:lpstr>Premier niveau : harmonisation des droits </vt:lpstr>
      <vt:lpstr>Pourquoi harmoniser les droits familiaux et conjugaux ? </vt:lpstr>
      <vt:lpstr>Comment harmoniser les droits familiaux ?</vt:lpstr>
      <vt:lpstr>Seule l’harmonisation à la hausse des MDA augmenterait les dépenses de droits directs</vt:lpstr>
      <vt:lpstr>L’harmonisation du taux de majoration pour 3 enfants et plus à 10 % aurait très peu d’effets sur les dépenses de droits directs</vt:lpstr>
      <vt:lpstr>Les principaux résultats des pistes d’harmonisation des droits familiaux</vt:lpstr>
      <vt:lpstr>Comment harmoniser les droits conjugaux ? </vt:lpstr>
      <vt:lpstr>Les dépenses diminueraient avec le taux de réversion</vt:lpstr>
      <vt:lpstr>La condition de ressources serait le paramètre qui ferait le plus évoluer les dépenses de réversion </vt:lpstr>
      <vt:lpstr>Deuxième niveau : évolutions plus structurantes des droits familiaux  </vt:lpstr>
      <vt:lpstr>Pourquoi faire évoluer les droits familiaux? </vt:lpstr>
      <vt:lpstr>Comment faire évoluer les droits familiaux ?</vt:lpstr>
      <vt:lpstr>Les masses de prestations de droit direct augmenteraient marginalement à long terme</vt:lpstr>
      <vt:lpstr>L’évolution serait très favorable aux mères de famille, en particulier pour celles ayant un ou deux enfants</vt:lpstr>
      <vt:lpstr>Deuxième niveau : évolutions plus structurantes des droits conjugaux  </vt:lpstr>
      <vt:lpstr>Pourquoi faire évoluer les droits conjugaux ? </vt:lpstr>
      <vt:lpstr>Comment faire évoluer les droits conjugaux  ?</vt:lpstr>
      <vt:lpstr>La formule de calcul de maintien de niveau de vie diminuerait  les dépenses de réversion </vt:lpstr>
      <vt:lpstr>L’objectif de maintien de niveau de vie serait atteint dans la majorité des cas</vt:lpstr>
      <vt:lpstr>Troisième niveau : bascule des droits conjugaux vers les droits familiaux</vt:lpstr>
      <vt:lpstr>Pourquoi basculer les droits conjugaux vers les droits familiaux? </vt:lpstr>
      <vt:lpstr>Comment basculer les droits conjugaux vers les droits familiaux ?</vt:lpstr>
      <vt:lpstr>Les masses de pensions totales versées tous régimes seraient plus faibles</vt:lpstr>
      <vt:lpstr>Les principaux résultats de la bascule des droits conjugaux vers les droits familiaux</vt:lpstr>
      <vt:lpstr> Conclusion du Président du COR </vt:lpstr>
      <vt:lpstr>Conclusion : les droits conjugaux </vt:lpstr>
      <vt:lpstr>Conclusion : les droits familiaux  </vt:lpstr>
      <vt:lpstr>Conclusion : les droits familiaux  </vt:lpstr>
      <vt:lpstr>Merci de votre attention</vt:lpstr>
      <vt:lpstr>Les majorations de durée d’assurance (MDA)</vt:lpstr>
      <vt:lpstr>Présentation PowerPoint</vt:lpstr>
      <vt:lpstr>Présentation PowerPoint</vt:lpstr>
      <vt:lpstr>L’AVPF</vt:lpstr>
      <vt:lpstr>Présentation PowerPoint</vt:lpstr>
      <vt:lpstr>Présentation PowerPoint</vt:lpstr>
      <vt:lpstr>La majoration de pension à partir de 3 enfants</vt:lpstr>
      <vt:lpstr>Présentation PowerPoint</vt:lpstr>
      <vt:lpstr>Présentation PowerPoint</vt:lpstr>
    </vt:vector>
  </TitlesOfParts>
  <Company>SPM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FNR</dc:creator>
  <cp:lastModifiedBy>TAMPERE Rebecca</cp:lastModifiedBy>
  <cp:revision>1426</cp:revision>
  <cp:lastPrinted>2025-11-12T11:51:19Z</cp:lastPrinted>
  <dcterms:created xsi:type="dcterms:W3CDTF">2014-06-24T14:29:32Z</dcterms:created>
  <dcterms:modified xsi:type="dcterms:W3CDTF">2025-11-20T15:32:37Z</dcterms:modified>
</cp:coreProperties>
</file>