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52" r:id="rId2"/>
    <p:sldMasterId id="2147483806" r:id="rId3"/>
    <p:sldMasterId id="2147483810" r:id="rId4"/>
    <p:sldMasterId id="2147483812" r:id="rId5"/>
  </p:sldMasterIdLst>
  <p:notesMasterIdLst>
    <p:notesMasterId r:id="rId53"/>
  </p:notesMasterIdLst>
  <p:handoutMasterIdLst>
    <p:handoutMasterId r:id="rId54"/>
  </p:handoutMasterIdLst>
  <p:sldIdLst>
    <p:sldId id="258" r:id="rId6"/>
    <p:sldId id="1126" r:id="rId7"/>
    <p:sldId id="1127" r:id="rId8"/>
    <p:sldId id="1136" r:id="rId9"/>
    <p:sldId id="1073" r:id="rId10"/>
    <p:sldId id="1075" r:id="rId11"/>
    <p:sldId id="1076" r:id="rId12"/>
    <p:sldId id="1090" r:id="rId13"/>
    <p:sldId id="1091" r:id="rId14"/>
    <p:sldId id="1067" r:id="rId15"/>
    <p:sldId id="1071" r:id="rId16"/>
    <p:sldId id="1074" r:id="rId17"/>
    <p:sldId id="988" r:id="rId18"/>
    <p:sldId id="741" r:id="rId19"/>
    <p:sldId id="1129" r:id="rId20"/>
    <p:sldId id="719" r:id="rId21"/>
    <p:sldId id="1082" r:id="rId22"/>
    <p:sldId id="1010" r:id="rId23"/>
    <p:sldId id="1099" r:id="rId24"/>
    <p:sldId id="1083" r:id="rId25"/>
    <p:sldId id="730" r:id="rId26"/>
    <p:sldId id="1135" r:id="rId27"/>
    <p:sldId id="1092" r:id="rId28"/>
    <p:sldId id="998" r:id="rId29"/>
    <p:sldId id="1057" r:id="rId30"/>
    <p:sldId id="886" r:id="rId31"/>
    <p:sldId id="1093" r:id="rId32"/>
    <p:sldId id="1087" r:id="rId33"/>
    <p:sldId id="905" r:id="rId34"/>
    <p:sldId id="1119" r:id="rId35"/>
    <p:sldId id="1130" r:id="rId36"/>
    <p:sldId id="1131" r:id="rId37"/>
    <p:sldId id="1132" r:id="rId38"/>
    <p:sldId id="1077" r:id="rId39"/>
    <p:sldId id="1100" r:id="rId40"/>
    <p:sldId id="1094" r:id="rId41"/>
    <p:sldId id="1097" r:id="rId42"/>
    <p:sldId id="962" r:id="rId43"/>
    <p:sldId id="1037" r:id="rId44"/>
    <p:sldId id="1060" r:id="rId45"/>
    <p:sldId id="1095" r:id="rId46"/>
    <p:sldId id="1088" r:id="rId47"/>
    <p:sldId id="1062" r:id="rId48"/>
    <p:sldId id="1121" r:id="rId49"/>
    <p:sldId id="1064" r:id="rId50"/>
    <p:sldId id="1108" r:id="rId51"/>
    <p:sldId id="622" r:id="rId52"/>
  </p:sldIdLst>
  <p:sldSz cx="12192000" cy="6858000"/>
  <p:notesSz cx="9926638" cy="6797675"/>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UEGANO Yves" initials="G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6C0A"/>
    <a:srgbClr val="0036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95204" autoAdjust="0"/>
  </p:normalViewPr>
  <p:slideViewPr>
    <p:cSldViewPr snapToGrid="0" snapToObjects="1">
      <p:cViewPr varScale="1">
        <p:scale>
          <a:sx n="64" d="100"/>
          <a:sy n="64" d="100"/>
        </p:scale>
        <p:origin x="1038" y="78"/>
      </p:cViewPr>
      <p:guideLst>
        <p:guide orient="horz" pos="2160"/>
        <p:guide pos="3840"/>
      </p:guideLst>
    </p:cSldViewPr>
  </p:slideViewPr>
  <p:outlineViewPr>
    <p:cViewPr>
      <p:scale>
        <a:sx n="33" d="100"/>
        <a:sy n="33" d="100"/>
      </p:scale>
      <p:origin x="48" y="16506"/>
    </p:cViewPr>
  </p:outlineViewPr>
  <p:notesTextViewPr>
    <p:cViewPr>
      <p:scale>
        <a:sx n="100" d="100"/>
        <a:sy n="100" d="100"/>
      </p:scale>
      <p:origin x="0" y="0"/>
    </p:cViewPr>
  </p:notesTextViewPr>
  <p:sorterViewPr>
    <p:cViewPr>
      <p:scale>
        <a:sx n="100" d="100"/>
        <a:sy n="100" d="100"/>
      </p:scale>
      <p:origin x="0" y="-3318"/>
    </p:cViewPr>
  </p:sorterViewPr>
  <p:notesViewPr>
    <p:cSldViewPr snapToGrid="0" snapToObjects="1">
      <p:cViewPr varScale="1">
        <p:scale>
          <a:sx n="71" d="100"/>
          <a:sy n="71" d="100"/>
        </p:scale>
        <p:origin x="1698" y="54"/>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commentAuthors" Target="commentAuthor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Master" Target="slideMasters/slideMaster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viewProps" Target="viewProp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A414DB-D8A2-4CCA-B1BC-6D03B8FFC08A}"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fr-FR"/>
        </a:p>
      </dgm:t>
    </dgm:pt>
    <dgm:pt modelId="{8BD934B9-B658-4E6A-B88C-DF6F862C2592}">
      <dgm:prSet phldrT="[Texte]" custT="1"/>
      <dgm:spPr/>
      <dgm:t>
        <a:bodyPr/>
        <a:lstStyle/>
        <a:p>
          <a:r>
            <a:rPr lang="fr-FR" sz="1200" b="1" dirty="0"/>
            <a:t>Mai 2023</a:t>
          </a:r>
          <a:r>
            <a:rPr lang="fr-FR" sz="1200" dirty="0"/>
            <a:t>: Saisine du COR par la Première ministre</a:t>
          </a:r>
        </a:p>
      </dgm:t>
    </dgm:pt>
    <dgm:pt modelId="{F1A2631E-6BB3-413D-9648-8C88D091BF96}" type="parTrans" cxnId="{B8AA4B6D-C307-4FBA-935D-F1FCD07DA2C9}">
      <dgm:prSet/>
      <dgm:spPr/>
      <dgm:t>
        <a:bodyPr/>
        <a:lstStyle/>
        <a:p>
          <a:endParaRPr lang="fr-FR"/>
        </a:p>
      </dgm:t>
    </dgm:pt>
    <dgm:pt modelId="{487D07AB-6BB8-49D4-B9F9-F4851B9D5CDD}" type="sibTrans" cxnId="{B8AA4B6D-C307-4FBA-935D-F1FCD07DA2C9}">
      <dgm:prSet/>
      <dgm:spPr/>
      <dgm:t>
        <a:bodyPr/>
        <a:lstStyle/>
        <a:p>
          <a:endParaRPr lang="fr-FR"/>
        </a:p>
      </dgm:t>
    </dgm:pt>
    <dgm:pt modelId="{E2A480C2-CD8F-4C6F-9497-05CCD7D58FA8}">
      <dgm:prSet phldrT="[Texte]" custT="1"/>
      <dgm:spPr/>
      <dgm:t>
        <a:bodyPr/>
        <a:lstStyle/>
        <a:p>
          <a:r>
            <a:rPr lang="fr-FR" sz="1200" b="1" dirty="0"/>
            <a:t>Octobre 2023 </a:t>
          </a:r>
          <a:r>
            <a:rPr lang="fr-FR" sz="1200" dirty="0"/>
            <a:t>: Etat des lieux des droits familiaux et conjugaux</a:t>
          </a:r>
        </a:p>
      </dgm:t>
    </dgm:pt>
    <dgm:pt modelId="{48240A14-96AB-424C-ADFB-E80F76BC9A01}" type="parTrans" cxnId="{EB86AB9A-FF5A-47AC-AE4F-6A5114C8793B}">
      <dgm:prSet/>
      <dgm:spPr/>
      <dgm:t>
        <a:bodyPr/>
        <a:lstStyle/>
        <a:p>
          <a:endParaRPr lang="fr-FR"/>
        </a:p>
      </dgm:t>
    </dgm:pt>
    <dgm:pt modelId="{A4B44FC8-A615-49A2-9489-CDFD7BB9D0CF}" type="sibTrans" cxnId="{EB86AB9A-FF5A-47AC-AE4F-6A5114C8793B}">
      <dgm:prSet/>
      <dgm:spPr/>
      <dgm:t>
        <a:bodyPr/>
        <a:lstStyle/>
        <a:p>
          <a:endParaRPr lang="fr-FR"/>
        </a:p>
      </dgm:t>
    </dgm:pt>
    <dgm:pt modelId="{5BD2F91B-22EC-4A57-8454-49169ABD7E8E}">
      <dgm:prSet phldrT="[Texte]" custT="1"/>
      <dgm:spPr/>
      <dgm:t>
        <a:bodyPr/>
        <a:lstStyle/>
        <a:p>
          <a:r>
            <a:rPr lang="fr-FR" sz="1200" b="1" dirty="0"/>
            <a:t>Février 2024 </a:t>
          </a:r>
          <a:r>
            <a:rPr lang="fr-FR" sz="1200" dirty="0"/>
            <a:t>: Objectifs et leviers envisageables</a:t>
          </a:r>
        </a:p>
      </dgm:t>
    </dgm:pt>
    <dgm:pt modelId="{DCD65A46-3239-4C94-A1A5-7F63B4F6468A}" type="parTrans" cxnId="{026DFEE5-4CB1-4340-A390-4E306AF86317}">
      <dgm:prSet/>
      <dgm:spPr/>
      <dgm:t>
        <a:bodyPr/>
        <a:lstStyle/>
        <a:p>
          <a:endParaRPr lang="fr-FR"/>
        </a:p>
      </dgm:t>
    </dgm:pt>
    <dgm:pt modelId="{FD7F4D16-CEF2-43F7-8BA1-1399229448F7}" type="sibTrans" cxnId="{026DFEE5-4CB1-4340-A390-4E306AF86317}">
      <dgm:prSet/>
      <dgm:spPr/>
      <dgm:t>
        <a:bodyPr/>
        <a:lstStyle/>
        <a:p>
          <a:endParaRPr lang="fr-FR"/>
        </a:p>
      </dgm:t>
    </dgm:pt>
    <dgm:pt modelId="{04B4246F-B4DE-4028-9312-5D006A6C9B6B}">
      <dgm:prSet/>
      <dgm:spPr/>
      <dgm:t>
        <a:bodyPr/>
        <a:lstStyle/>
        <a:p>
          <a:endParaRPr lang="fr-FR"/>
        </a:p>
      </dgm:t>
    </dgm:pt>
    <dgm:pt modelId="{EB089B1D-E432-4FAC-B597-E379B347AC6F}" type="parTrans" cxnId="{E035A9F4-6E79-48D7-8810-6354101E6F92}">
      <dgm:prSet/>
      <dgm:spPr/>
      <dgm:t>
        <a:bodyPr/>
        <a:lstStyle/>
        <a:p>
          <a:endParaRPr lang="fr-FR"/>
        </a:p>
      </dgm:t>
    </dgm:pt>
    <dgm:pt modelId="{2D5FCB09-8973-4DFE-BCC3-C54176FF9B1F}" type="sibTrans" cxnId="{E035A9F4-6E79-48D7-8810-6354101E6F92}">
      <dgm:prSet/>
      <dgm:spPr/>
      <dgm:t>
        <a:bodyPr/>
        <a:lstStyle/>
        <a:p>
          <a:endParaRPr lang="fr-FR"/>
        </a:p>
      </dgm:t>
    </dgm:pt>
    <dgm:pt modelId="{32E7DE73-4047-4B35-84DA-C93F5D1A8943}">
      <dgm:prSet/>
      <dgm:spPr/>
      <dgm:t>
        <a:bodyPr/>
        <a:lstStyle/>
        <a:p>
          <a:endParaRPr lang="fr-FR"/>
        </a:p>
      </dgm:t>
    </dgm:pt>
    <dgm:pt modelId="{BA198173-60C6-48DC-93F3-06DC7740C486}" type="parTrans" cxnId="{DEA98FC5-9F21-401C-84B6-9286D8844669}">
      <dgm:prSet/>
      <dgm:spPr/>
      <dgm:t>
        <a:bodyPr/>
        <a:lstStyle/>
        <a:p>
          <a:endParaRPr lang="fr-FR"/>
        </a:p>
      </dgm:t>
    </dgm:pt>
    <dgm:pt modelId="{64E28F70-3595-4A42-83EB-0F95F97D47FC}" type="sibTrans" cxnId="{DEA98FC5-9F21-401C-84B6-9286D8844669}">
      <dgm:prSet/>
      <dgm:spPr/>
      <dgm:t>
        <a:bodyPr/>
        <a:lstStyle/>
        <a:p>
          <a:endParaRPr lang="fr-FR"/>
        </a:p>
      </dgm:t>
    </dgm:pt>
    <dgm:pt modelId="{C497E994-4DD2-4CE1-92D8-EF39CE169856}">
      <dgm:prSet/>
      <dgm:spPr/>
      <dgm:t>
        <a:bodyPr/>
        <a:lstStyle/>
        <a:p>
          <a:endParaRPr lang="fr-FR"/>
        </a:p>
      </dgm:t>
    </dgm:pt>
    <dgm:pt modelId="{232CD1EE-DE86-4585-88BE-0E57AA4AF1DF}" type="parTrans" cxnId="{7C77BD06-A93B-45A9-80D1-F4D7A94B276C}">
      <dgm:prSet/>
      <dgm:spPr/>
      <dgm:t>
        <a:bodyPr/>
        <a:lstStyle/>
        <a:p>
          <a:endParaRPr lang="fr-FR"/>
        </a:p>
      </dgm:t>
    </dgm:pt>
    <dgm:pt modelId="{A851DD01-D239-4738-8A9A-0CDBDC1A80AC}" type="sibTrans" cxnId="{7C77BD06-A93B-45A9-80D1-F4D7A94B276C}">
      <dgm:prSet/>
      <dgm:spPr/>
      <dgm:t>
        <a:bodyPr/>
        <a:lstStyle/>
        <a:p>
          <a:endParaRPr lang="fr-FR"/>
        </a:p>
      </dgm:t>
    </dgm:pt>
    <dgm:pt modelId="{5C25AB05-86F2-4ECE-AABE-4BCFC965E012}">
      <dgm:prSet/>
      <dgm:spPr/>
      <dgm:t>
        <a:bodyPr/>
        <a:lstStyle/>
        <a:p>
          <a:endParaRPr lang="fr-FR"/>
        </a:p>
      </dgm:t>
    </dgm:pt>
    <dgm:pt modelId="{CF0687C2-A0F8-4808-8047-7EEF46E50ECB}" type="parTrans" cxnId="{6A450BB5-0D36-4957-8D48-337942D79862}">
      <dgm:prSet/>
      <dgm:spPr/>
      <dgm:t>
        <a:bodyPr/>
        <a:lstStyle/>
        <a:p>
          <a:endParaRPr lang="fr-FR"/>
        </a:p>
      </dgm:t>
    </dgm:pt>
    <dgm:pt modelId="{B90BCFE5-62D6-4B92-8874-6786D0B6E80F}" type="sibTrans" cxnId="{6A450BB5-0D36-4957-8D48-337942D79862}">
      <dgm:prSet/>
      <dgm:spPr/>
      <dgm:t>
        <a:bodyPr/>
        <a:lstStyle/>
        <a:p>
          <a:endParaRPr lang="fr-FR"/>
        </a:p>
      </dgm:t>
    </dgm:pt>
    <dgm:pt modelId="{6B250058-E680-401A-985A-60627B2F3E34}">
      <dgm:prSet/>
      <dgm:spPr/>
      <dgm:t>
        <a:bodyPr/>
        <a:lstStyle/>
        <a:p>
          <a:endParaRPr lang="fr-FR"/>
        </a:p>
      </dgm:t>
    </dgm:pt>
    <dgm:pt modelId="{1A314108-4E78-45DE-ACE0-7664057E19DF}" type="parTrans" cxnId="{D576BEBA-3FEB-43CD-A073-48971ABB75C9}">
      <dgm:prSet/>
      <dgm:spPr/>
      <dgm:t>
        <a:bodyPr/>
        <a:lstStyle/>
        <a:p>
          <a:endParaRPr lang="fr-FR"/>
        </a:p>
      </dgm:t>
    </dgm:pt>
    <dgm:pt modelId="{87021D63-3A2E-412A-AE1B-7D02B6B34C55}" type="sibTrans" cxnId="{D576BEBA-3FEB-43CD-A073-48971ABB75C9}">
      <dgm:prSet/>
      <dgm:spPr/>
      <dgm:t>
        <a:bodyPr/>
        <a:lstStyle/>
        <a:p>
          <a:endParaRPr lang="fr-FR"/>
        </a:p>
      </dgm:t>
    </dgm:pt>
    <dgm:pt modelId="{18CA6605-E893-44BD-9D99-A6C508EA9700}" type="pres">
      <dgm:prSet presAssocID="{6AA414DB-D8A2-4CCA-B1BC-6D03B8FFC08A}" presName="Name0" presStyleCnt="0">
        <dgm:presLayoutVars>
          <dgm:dir/>
          <dgm:resizeHandles val="exact"/>
        </dgm:presLayoutVars>
      </dgm:prSet>
      <dgm:spPr/>
    </dgm:pt>
    <dgm:pt modelId="{38DF6466-D63E-46E6-9F93-1EC820351C3E}" type="pres">
      <dgm:prSet presAssocID="{6AA414DB-D8A2-4CCA-B1BC-6D03B8FFC08A}" presName="arrow" presStyleLbl="bgShp" presStyleIdx="0" presStyleCnt="1"/>
      <dgm:spPr/>
    </dgm:pt>
    <dgm:pt modelId="{5BBE9B87-0D9B-47A8-B164-9BB5330EA56D}" type="pres">
      <dgm:prSet presAssocID="{6AA414DB-D8A2-4CCA-B1BC-6D03B8FFC08A}" presName="points" presStyleCnt="0"/>
      <dgm:spPr/>
    </dgm:pt>
    <dgm:pt modelId="{B60CB9B6-EA7A-4164-9E10-5BF790ED820E}" type="pres">
      <dgm:prSet presAssocID="{8BD934B9-B658-4E6A-B88C-DF6F862C2592}" presName="compositeA" presStyleCnt="0"/>
      <dgm:spPr/>
    </dgm:pt>
    <dgm:pt modelId="{B69983B5-FE12-4ABF-A5D5-9BCDEEA55184}" type="pres">
      <dgm:prSet presAssocID="{8BD934B9-B658-4E6A-B88C-DF6F862C2592}" presName="textA" presStyleLbl="revTx" presStyleIdx="0" presStyleCnt="8">
        <dgm:presLayoutVars>
          <dgm:bulletEnabled val="1"/>
        </dgm:presLayoutVars>
      </dgm:prSet>
      <dgm:spPr/>
    </dgm:pt>
    <dgm:pt modelId="{15A65705-3C9C-4041-A7EF-6026B3AEEEAA}" type="pres">
      <dgm:prSet presAssocID="{8BD934B9-B658-4E6A-B88C-DF6F862C2592}" presName="circleA" presStyleLbl="node1" presStyleIdx="0" presStyleCnt="8"/>
      <dgm:spPr/>
    </dgm:pt>
    <dgm:pt modelId="{C838C401-5BF7-4C54-8582-DEDDF676FC27}" type="pres">
      <dgm:prSet presAssocID="{8BD934B9-B658-4E6A-B88C-DF6F862C2592}" presName="spaceA" presStyleCnt="0"/>
      <dgm:spPr/>
    </dgm:pt>
    <dgm:pt modelId="{B3E7E3E2-C77A-4929-BE50-185A774E3F03}" type="pres">
      <dgm:prSet presAssocID="{487D07AB-6BB8-49D4-B9F9-F4851B9D5CDD}" presName="space" presStyleCnt="0"/>
      <dgm:spPr/>
    </dgm:pt>
    <dgm:pt modelId="{EBC9824B-3EDF-4060-9CF6-226998504B1F}" type="pres">
      <dgm:prSet presAssocID="{E2A480C2-CD8F-4C6F-9497-05CCD7D58FA8}" presName="compositeB" presStyleCnt="0"/>
      <dgm:spPr/>
    </dgm:pt>
    <dgm:pt modelId="{F8F025A0-3383-47B7-BEFA-B2948CD87BA5}" type="pres">
      <dgm:prSet presAssocID="{E2A480C2-CD8F-4C6F-9497-05CCD7D58FA8}" presName="textB" presStyleLbl="revTx" presStyleIdx="1" presStyleCnt="8">
        <dgm:presLayoutVars>
          <dgm:bulletEnabled val="1"/>
        </dgm:presLayoutVars>
      </dgm:prSet>
      <dgm:spPr/>
    </dgm:pt>
    <dgm:pt modelId="{3D788260-9C47-4F03-ABA2-217E9344D448}" type="pres">
      <dgm:prSet presAssocID="{E2A480C2-CD8F-4C6F-9497-05CCD7D58FA8}" presName="circleB" presStyleLbl="node1" presStyleIdx="1" presStyleCnt="8"/>
      <dgm:spPr/>
    </dgm:pt>
    <dgm:pt modelId="{0B48D0E0-1277-4090-8FA9-939A3600D5A6}" type="pres">
      <dgm:prSet presAssocID="{E2A480C2-CD8F-4C6F-9497-05CCD7D58FA8}" presName="spaceB" presStyleCnt="0"/>
      <dgm:spPr/>
    </dgm:pt>
    <dgm:pt modelId="{070B0F6A-0C71-4814-9E7C-63172C095A00}" type="pres">
      <dgm:prSet presAssocID="{A4B44FC8-A615-49A2-9489-CDFD7BB9D0CF}" presName="space" presStyleCnt="0"/>
      <dgm:spPr/>
    </dgm:pt>
    <dgm:pt modelId="{DAFB7FBC-26F4-4A2D-BCD0-CFB586869F38}" type="pres">
      <dgm:prSet presAssocID="{5BD2F91B-22EC-4A57-8454-49169ABD7E8E}" presName="compositeA" presStyleCnt="0"/>
      <dgm:spPr/>
    </dgm:pt>
    <dgm:pt modelId="{09257C17-49C8-4D3F-AA50-3B9C34DA91D1}" type="pres">
      <dgm:prSet presAssocID="{5BD2F91B-22EC-4A57-8454-49169ABD7E8E}" presName="textA" presStyleLbl="revTx" presStyleIdx="2" presStyleCnt="8" custScaleX="115903">
        <dgm:presLayoutVars>
          <dgm:bulletEnabled val="1"/>
        </dgm:presLayoutVars>
      </dgm:prSet>
      <dgm:spPr/>
    </dgm:pt>
    <dgm:pt modelId="{8F487465-B9D6-4525-8779-510643099082}" type="pres">
      <dgm:prSet presAssocID="{5BD2F91B-22EC-4A57-8454-49169ABD7E8E}" presName="circleA" presStyleLbl="node1" presStyleIdx="2" presStyleCnt="8"/>
      <dgm:spPr/>
    </dgm:pt>
    <dgm:pt modelId="{065D3BF1-6497-48F1-AD2E-83218AE8822D}" type="pres">
      <dgm:prSet presAssocID="{5BD2F91B-22EC-4A57-8454-49169ABD7E8E}" presName="spaceA" presStyleCnt="0"/>
      <dgm:spPr/>
    </dgm:pt>
    <dgm:pt modelId="{65EBD040-ACE9-4877-A23A-4CD11E318F06}" type="pres">
      <dgm:prSet presAssocID="{FD7F4D16-CEF2-43F7-8BA1-1399229448F7}" presName="space" presStyleCnt="0"/>
      <dgm:spPr/>
    </dgm:pt>
    <dgm:pt modelId="{7D3818AA-9577-4707-BD6E-342D68C8975E}" type="pres">
      <dgm:prSet presAssocID="{04B4246F-B4DE-4028-9312-5D006A6C9B6B}" presName="compositeB" presStyleCnt="0"/>
      <dgm:spPr/>
    </dgm:pt>
    <dgm:pt modelId="{5AE1B178-6E17-4FB7-B203-8F00EC6A29C3}" type="pres">
      <dgm:prSet presAssocID="{04B4246F-B4DE-4028-9312-5D006A6C9B6B}" presName="textB" presStyleLbl="revTx" presStyleIdx="3" presStyleCnt="8">
        <dgm:presLayoutVars>
          <dgm:bulletEnabled val="1"/>
        </dgm:presLayoutVars>
      </dgm:prSet>
      <dgm:spPr/>
    </dgm:pt>
    <dgm:pt modelId="{4576A215-BB04-4F06-9C7A-F1D6C1146E00}" type="pres">
      <dgm:prSet presAssocID="{04B4246F-B4DE-4028-9312-5D006A6C9B6B}" presName="circleB" presStyleLbl="node1" presStyleIdx="3" presStyleCnt="8"/>
      <dgm:spPr/>
    </dgm:pt>
    <dgm:pt modelId="{B31124EC-BE1B-440A-BAE4-0BFF5F4E1041}" type="pres">
      <dgm:prSet presAssocID="{04B4246F-B4DE-4028-9312-5D006A6C9B6B}" presName="spaceB" presStyleCnt="0"/>
      <dgm:spPr/>
    </dgm:pt>
    <dgm:pt modelId="{D9A14E4D-FBBA-413F-80FA-5001F84063E3}" type="pres">
      <dgm:prSet presAssocID="{2D5FCB09-8973-4DFE-BCC3-C54176FF9B1F}" presName="space" presStyleCnt="0"/>
      <dgm:spPr/>
    </dgm:pt>
    <dgm:pt modelId="{D59D9D17-567B-47FC-8379-94AB8D33DB29}" type="pres">
      <dgm:prSet presAssocID="{32E7DE73-4047-4B35-84DA-C93F5D1A8943}" presName="compositeA" presStyleCnt="0"/>
      <dgm:spPr/>
    </dgm:pt>
    <dgm:pt modelId="{D718E43F-CE14-4409-AFB9-3EED111B45F2}" type="pres">
      <dgm:prSet presAssocID="{32E7DE73-4047-4B35-84DA-C93F5D1A8943}" presName="textA" presStyleLbl="revTx" presStyleIdx="4" presStyleCnt="8">
        <dgm:presLayoutVars>
          <dgm:bulletEnabled val="1"/>
        </dgm:presLayoutVars>
      </dgm:prSet>
      <dgm:spPr/>
    </dgm:pt>
    <dgm:pt modelId="{10007D8B-BE6A-4993-BCB8-6BA7BC40A7B3}" type="pres">
      <dgm:prSet presAssocID="{32E7DE73-4047-4B35-84DA-C93F5D1A8943}" presName="circleA" presStyleLbl="node1" presStyleIdx="4" presStyleCnt="8"/>
      <dgm:spPr/>
    </dgm:pt>
    <dgm:pt modelId="{8940214B-CD40-4F66-90A4-1BA289AAA83F}" type="pres">
      <dgm:prSet presAssocID="{32E7DE73-4047-4B35-84DA-C93F5D1A8943}" presName="spaceA" presStyleCnt="0"/>
      <dgm:spPr/>
    </dgm:pt>
    <dgm:pt modelId="{E8975DE6-F820-42DA-AE15-251235422747}" type="pres">
      <dgm:prSet presAssocID="{64E28F70-3595-4A42-83EB-0F95F97D47FC}" presName="space" presStyleCnt="0"/>
      <dgm:spPr/>
    </dgm:pt>
    <dgm:pt modelId="{ED20C648-3945-4AC0-B791-3530FE6D68CC}" type="pres">
      <dgm:prSet presAssocID="{C497E994-4DD2-4CE1-92D8-EF39CE169856}" presName="compositeB" presStyleCnt="0"/>
      <dgm:spPr/>
    </dgm:pt>
    <dgm:pt modelId="{768EA49B-33FE-42A2-9C4A-277448CD90C0}" type="pres">
      <dgm:prSet presAssocID="{C497E994-4DD2-4CE1-92D8-EF39CE169856}" presName="textB" presStyleLbl="revTx" presStyleIdx="5" presStyleCnt="8">
        <dgm:presLayoutVars>
          <dgm:bulletEnabled val="1"/>
        </dgm:presLayoutVars>
      </dgm:prSet>
      <dgm:spPr/>
    </dgm:pt>
    <dgm:pt modelId="{C1D8272F-0553-4F84-9945-16AD6D59FA7B}" type="pres">
      <dgm:prSet presAssocID="{C497E994-4DD2-4CE1-92D8-EF39CE169856}" presName="circleB" presStyleLbl="node1" presStyleIdx="5" presStyleCnt="8"/>
      <dgm:spPr/>
    </dgm:pt>
    <dgm:pt modelId="{7EF868C3-D9CD-46CF-8C3E-4ED1BAD2BCA9}" type="pres">
      <dgm:prSet presAssocID="{C497E994-4DD2-4CE1-92D8-EF39CE169856}" presName="spaceB" presStyleCnt="0"/>
      <dgm:spPr/>
    </dgm:pt>
    <dgm:pt modelId="{FB837449-A492-4575-BD34-7AEEAD754ACC}" type="pres">
      <dgm:prSet presAssocID="{A851DD01-D239-4738-8A9A-0CDBDC1A80AC}" presName="space" presStyleCnt="0"/>
      <dgm:spPr/>
    </dgm:pt>
    <dgm:pt modelId="{EB741CAF-0270-4D36-A35A-FCE5AC871B90}" type="pres">
      <dgm:prSet presAssocID="{5C25AB05-86F2-4ECE-AABE-4BCFC965E012}" presName="compositeA" presStyleCnt="0"/>
      <dgm:spPr/>
    </dgm:pt>
    <dgm:pt modelId="{3B22BBB3-7EEF-43F5-B8C9-9CB4D698B161}" type="pres">
      <dgm:prSet presAssocID="{5C25AB05-86F2-4ECE-AABE-4BCFC965E012}" presName="textA" presStyleLbl="revTx" presStyleIdx="6" presStyleCnt="8">
        <dgm:presLayoutVars>
          <dgm:bulletEnabled val="1"/>
        </dgm:presLayoutVars>
      </dgm:prSet>
      <dgm:spPr/>
    </dgm:pt>
    <dgm:pt modelId="{CFC62B59-9E83-4102-98F6-820EBD0367D0}" type="pres">
      <dgm:prSet presAssocID="{5C25AB05-86F2-4ECE-AABE-4BCFC965E012}" presName="circleA" presStyleLbl="node1" presStyleIdx="6" presStyleCnt="8"/>
      <dgm:spPr/>
    </dgm:pt>
    <dgm:pt modelId="{A37FE5CE-A8C6-4DC3-B119-3B8B0EE7C6BA}" type="pres">
      <dgm:prSet presAssocID="{5C25AB05-86F2-4ECE-AABE-4BCFC965E012}" presName="spaceA" presStyleCnt="0"/>
      <dgm:spPr/>
    </dgm:pt>
    <dgm:pt modelId="{270DBAE6-51F4-428E-B6B2-EEF672595454}" type="pres">
      <dgm:prSet presAssocID="{B90BCFE5-62D6-4B92-8874-6786D0B6E80F}" presName="space" presStyleCnt="0"/>
      <dgm:spPr/>
    </dgm:pt>
    <dgm:pt modelId="{0FD4E6B9-05E0-4D19-B8EC-47BC67C0435C}" type="pres">
      <dgm:prSet presAssocID="{6B250058-E680-401A-985A-60627B2F3E34}" presName="compositeB" presStyleCnt="0"/>
      <dgm:spPr/>
    </dgm:pt>
    <dgm:pt modelId="{6762E9C8-B96D-483B-90F7-406670CD71BB}" type="pres">
      <dgm:prSet presAssocID="{6B250058-E680-401A-985A-60627B2F3E34}" presName="textB" presStyleLbl="revTx" presStyleIdx="7" presStyleCnt="8">
        <dgm:presLayoutVars>
          <dgm:bulletEnabled val="1"/>
        </dgm:presLayoutVars>
      </dgm:prSet>
      <dgm:spPr/>
    </dgm:pt>
    <dgm:pt modelId="{A242697E-FBBC-4F91-8A3D-9D5E240E3CFD}" type="pres">
      <dgm:prSet presAssocID="{6B250058-E680-401A-985A-60627B2F3E34}" presName="circleB" presStyleLbl="node1" presStyleIdx="7" presStyleCnt="8"/>
      <dgm:spPr/>
    </dgm:pt>
    <dgm:pt modelId="{9F9B3F61-FD28-4B1A-AEE4-D625831820F9}" type="pres">
      <dgm:prSet presAssocID="{6B250058-E680-401A-985A-60627B2F3E34}" presName="spaceB" presStyleCnt="0"/>
      <dgm:spPr/>
    </dgm:pt>
  </dgm:ptLst>
  <dgm:cxnLst>
    <dgm:cxn modelId="{7C77BD06-A93B-45A9-80D1-F4D7A94B276C}" srcId="{6AA414DB-D8A2-4CCA-B1BC-6D03B8FFC08A}" destId="{C497E994-4DD2-4CE1-92D8-EF39CE169856}" srcOrd="5" destOrd="0" parTransId="{232CD1EE-DE86-4585-88BE-0E57AA4AF1DF}" sibTransId="{A851DD01-D239-4738-8A9A-0CDBDC1A80AC}"/>
    <dgm:cxn modelId="{02D8050B-ADB3-4846-BC81-B2F7DCC504E8}" type="presOf" srcId="{04B4246F-B4DE-4028-9312-5D006A6C9B6B}" destId="{5AE1B178-6E17-4FB7-B203-8F00EC6A29C3}" srcOrd="0" destOrd="0" presId="urn:microsoft.com/office/officeart/2005/8/layout/hProcess11"/>
    <dgm:cxn modelId="{C564E35E-66AC-4D83-87B4-D00719895FEF}" type="presOf" srcId="{5BD2F91B-22EC-4A57-8454-49169ABD7E8E}" destId="{09257C17-49C8-4D3F-AA50-3B9C34DA91D1}" srcOrd="0" destOrd="0" presId="urn:microsoft.com/office/officeart/2005/8/layout/hProcess11"/>
    <dgm:cxn modelId="{B8AA4B6D-C307-4FBA-935D-F1FCD07DA2C9}" srcId="{6AA414DB-D8A2-4CCA-B1BC-6D03B8FFC08A}" destId="{8BD934B9-B658-4E6A-B88C-DF6F862C2592}" srcOrd="0" destOrd="0" parTransId="{F1A2631E-6BB3-413D-9648-8C88D091BF96}" sibTransId="{487D07AB-6BB8-49D4-B9F9-F4851B9D5CDD}"/>
    <dgm:cxn modelId="{26E62654-45E7-496D-82A5-649964C39808}" type="presOf" srcId="{6B250058-E680-401A-985A-60627B2F3E34}" destId="{6762E9C8-B96D-483B-90F7-406670CD71BB}" srcOrd="0" destOrd="0" presId="urn:microsoft.com/office/officeart/2005/8/layout/hProcess11"/>
    <dgm:cxn modelId="{DF23DC54-C069-4D18-99F7-BB2F4613A5C2}" type="presOf" srcId="{6AA414DB-D8A2-4CCA-B1BC-6D03B8FFC08A}" destId="{18CA6605-E893-44BD-9D99-A6C508EA9700}" srcOrd="0" destOrd="0" presId="urn:microsoft.com/office/officeart/2005/8/layout/hProcess11"/>
    <dgm:cxn modelId="{EB86AB9A-FF5A-47AC-AE4F-6A5114C8793B}" srcId="{6AA414DB-D8A2-4CCA-B1BC-6D03B8FFC08A}" destId="{E2A480C2-CD8F-4C6F-9497-05CCD7D58FA8}" srcOrd="1" destOrd="0" parTransId="{48240A14-96AB-424C-ADFB-E80F76BC9A01}" sibTransId="{A4B44FC8-A615-49A2-9489-CDFD7BB9D0CF}"/>
    <dgm:cxn modelId="{25DA5BA6-2F3B-48FB-AD30-968EB1D88066}" type="presOf" srcId="{8BD934B9-B658-4E6A-B88C-DF6F862C2592}" destId="{B69983B5-FE12-4ABF-A5D5-9BCDEEA55184}" srcOrd="0" destOrd="0" presId="urn:microsoft.com/office/officeart/2005/8/layout/hProcess11"/>
    <dgm:cxn modelId="{6A450BB5-0D36-4957-8D48-337942D79862}" srcId="{6AA414DB-D8A2-4CCA-B1BC-6D03B8FFC08A}" destId="{5C25AB05-86F2-4ECE-AABE-4BCFC965E012}" srcOrd="6" destOrd="0" parTransId="{CF0687C2-A0F8-4808-8047-7EEF46E50ECB}" sibTransId="{B90BCFE5-62D6-4B92-8874-6786D0B6E80F}"/>
    <dgm:cxn modelId="{D576BEBA-3FEB-43CD-A073-48971ABB75C9}" srcId="{6AA414DB-D8A2-4CCA-B1BC-6D03B8FFC08A}" destId="{6B250058-E680-401A-985A-60627B2F3E34}" srcOrd="7" destOrd="0" parTransId="{1A314108-4E78-45DE-ACE0-7664057E19DF}" sibTransId="{87021D63-3A2E-412A-AE1B-7D02B6B34C55}"/>
    <dgm:cxn modelId="{C9C918BC-232C-4B7D-BC1F-2A570E52D6E2}" type="presOf" srcId="{32E7DE73-4047-4B35-84DA-C93F5D1A8943}" destId="{D718E43F-CE14-4409-AFB9-3EED111B45F2}" srcOrd="0" destOrd="0" presId="urn:microsoft.com/office/officeart/2005/8/layout/hProcess11"/>
    <dgm:cxn modelId="{DEA98FC5-9F21-401C-84B6-9286D8844669}" srcId="{6AA414DB-D8A2-4CCA-B1BC-6D03B8FFC08A}" destId="{32E7DE73-4047-4B35-84DA-C93F5D1A8943}" srcOrd="4" destOrd="0" parTransId="{BA198173-60C6-48DC-93F3-06DC7740C486}" sibTransId="{64E28F70-3595-4A42-83EB-0F95F97D47FC}"/>
    <dgm:cxn modelId="{029EE1DD-ECF0-485D-946C-EA1002523100}" type="presOf" srcId="{5C25AB05-86F2-4ECE-AABE-4BCFC965E012}" destId="{3B22BBB3-7EEF-43F5-B8C9-9CB4D698B161}" srcOrd="0" destOrd="0" presId="urn:microsoft.com/office/officeart/2005/8/layout/hProcess11"/>
    <dgm:cxn modelId="{026DFEE5-4CB1-4340-A390-4E306AF86317}" srcId="{6AA414DB-D8A2-4CCA-B1BC-6D03B8FFC08A}" destId="{5BD2F91B-22EC-4A57-8454-49169ABD7E8E}" srcOrd="2" destOrd="0" parTransId="{DCD65A46-3239-4C94-A1A5-7F63B4F6468A}" sibTransId="{FD7F4D16-CEF2-43F7-8BA1-1399229448F7}"/>
    <dgm:cxn modelId="{E035A9F4-6E79-48D7-8810-6354101E6F92}" srcId="{6AA414DB-D8A2-4CCA-B1BC-6D03B8FFC08A}" destId="{04B4246F-B4DE-4028-9312-5D006A6C9B6B}" srcOrd="3" destOrd="0" parTransId="{EB089B1D-E432-4FAC-B597-E379B347AC6F}" sibTransId="{2D5FCB09-8973-4DFE-BCC3-C54176FF9B1F}"/>
    <dgm:cxn modelId="{63D446F6-51BB-4FD6-A526-3E559A6282F1}" type="presOf" srcId="{C497E994-4DD2-4CE1-92D8-EF39CE169856}" destId="{768EA49B-33FE-42A2-9C4A-277448CD90C0}" srcOrd="0" destOrd="0" presId="urn:microsoft.com/office/officeart/2005/8/layout/hProcess11"/>
    <dgm:cxn modelId="{7ED18EFF-B148-47D5-8E10-3549562CC018}" type="presOf" srcId="{E2A480C2-CD8F-4C6F-9497-05CCD7D58FA8}" destId="{F8F025A0-3383-47B7-BEFA-B2948CD87BA5}" srcOrd="0" destOrd="0" presId="urn:microsoft.com/office/officeart/2005/8/layout/hProcess11"/>
    <dgm:cxn modelId="{1F36AF32-253A-4AD3-9495-C05D0FE4D7AE}" type="presParOf" srcId="{18CA6605-E893-44BD-9D99-A6C508EA9700}" destId="{38DF6466-D63E-46E6-9F93-1EC820351C3E}" srcOrd="0" destOrd="0" presId="urn:microsoft.com/office/officeart/2005/8/layout/hProcess11"/>
    <dgm:cxn modelId="{BCD42ECC-04A6-4A22-8FB3-2A6F0619615F}" type="presParOf" srcId="{18CA6605-E893-44BD-9D99-A6C508EA9700}" destId="{5BBE9B87-0D9B-47A8-B164-9BB5330EA56D}" srcOrd="1" destOrd="0" presId="urn:microsoft.com/office/officeart/2005/8/layout/hProcess11"/>
    <dgm:cxn modelId="{D08217AA-1B48-45F4-BE5F-7C82AA8BE4CC}" type="presParOf" srcId="{5BBE9B87-0D9B-47A8-B164-9BB5330EA56D}" destId="{B60CB9B6-EA7A-4164-9E10-5BF790ED820E}" srcOrd="0" destOrd="0" presId="urn:microsoft.com/office/officeart/2005/8/layout/hProcess11"/>
    <dgm:cxn modelId="{6E0AB127-1DC5-4BEA-AAD1-D8F75E02EBD0}" type="presParOf" srcId="{B60CB9B6-EA7A-4164-9E10-5BF790ED820E}" destId="{B69983B5-FE12-4ABF-A5D5-9BCDEEA55184}" srcOrd="0" destOrd="0" presId="urn:microsoft.com/office/officeart/2005/8/layout/hProcess11"/>
    <dgm:cxn modelId="{93D23ADD-1DBA-4453-855B-9AA2DEF22A07}" type="presParOf" srcId="{B60CB9B6-EA7A-4164-9E10-5BF790ED820E}" destId="{15A65705-3C9C-4041-A7EF-6026B3AEEEAA}" srcOrd="1" destOrd="0" presId="urn:microsoft.com/office/officeart/2005/8/layout/hProcess11"/>
    <dgm:cxn modelId="{E4BD5058-D1D5-4AB1-91A4-110D76700213}" type="presParOf" srcId="{B60CB9B6-EA7A-4164-9E10-5BF790ED820E}" destId="{C838C401-5BF7-4C54-8582-DEDDF676FC27}" srcOrd="2" destOrd="0" presId="urn:microsoft.com/office/officeart/2005/8/layout/hProcess11"/>
    <dgm:cxn modelId="{3CE001A7-3DB3-4E76-ACD8-F5045170E7EC}" type="presParOf" srcId="{5BBE9B87-0D9B-47A8-B164-9BB5330EA56D}" destId="{B3E7E3E2-C77A-4929-BE50-185A774E3F03}" srcOrd="1" destOrd="0" presId="urn:microsoft.com/office/officeart/2005/8/layout/hProcess11"/>
    <dgm:cxn modelId="{94EEAEF8-DD8E-4CD1-A149-D292865EA6F1}" type="presParOf" srcId="{5BBE9B87-0D9B-47A8-B164-9BB5330EA56D}" destId="{EBC9824B-3EDF-4060-9CF6-226998504B1F}" srcOrd="2" destOrd="0" presId="urn:microsoft.com/office/officeart/2005/8/layout/hProcess11"/>
    <dgm:cxn modelId="{33AC1F9B-F0E3-4DDF-8B2F-7CEC66C17FF2}" type="presParOf" srcId="{EBC9824B-3EDF-4060-9CF6-226998504B1F}" destId="{F8F025A0-3383-47B7-BEFA-B2948CD87BA5}" srcOrd="0" destOrd="0" presId="urn:microsoft.com/office/officeart/2005/8/layout/hProcess11"/>
    <dgm:cxn modelId="{387C8B48-1F96-49CB-A51F-A6D1E1FDB9CF}" type="presParOf" srcId="{EBC9824B-3EDF-4060-9CF6-226998504B1F}" destId="{3D788260-9C47-4F03-ABA2-217E9344D448}" srcOrd="1" destOrd="0" presId="urn:microsoft.com/office/officeart/2005/8/layout/hProcess11"/>
    <dgm:cxn modelId="{539A5170-2B52-4D06-9E65-20D78400FDFE}" type="presParOf" srcId="{EBC9824B-3EDF-4060-9CF6-226998504B1F}" destId="{0B48D0E0-1277-4090-8FA9-939A3600D5A6}" srcOrd="2" destOrd="0" presId="urn:microsoft.com/office/officeart/2005/8/layout/hProcess11"/>
    <dgm:cxn modelId="{15E1585C-F683-4617-B8E3-ABE0CF5393F9}" type="presParOf" srcId="{5BBE9B87-0D9B-47A8-B164-9BB5330EA56D}" destId="{070B0F6A-0C71-4814-9E7C-63172C095A00}" srcOrd="3" destOrd="0" presId="urn:microsoft.com/office/officeart/2005/8/layout/hProcess11"/>
    <dgm:cxn modelId="{0FFC4E31-196D-4379-8668-19526F65F1EF}" type="presParOf" srcId="{5BBE9B87-0D9B-47A8-B164-9BB5330EA56D}" destId="{DAFB7FBC-26F4-4A2D-BCD0-CFB586869F38}" srcOrd="4" destOrd="0" presId="urn:microsoft.com/office/officeart/2005/8/layout/hProcess11"/>
    <dgm:cxn modelId="{B7BE0406-8B82-4A67-91DC-3AC0390A2153}" type="presParOf" srcId="{DAFB7FBC-26F4-4A2D-BCD0-CFB586869F38}" destId="{09257C17-49C8-4D3F-AA50-3B9C34DA91D1}" srcOrd="0" destOrd="0" presId="urn:microsoft.com/office/officeart/2005/8/layout/hProcess11"/>
    <dgm:cxn modelId="{643B9F45-EC5E-4295-9B1D-120091094D89}" type="presParOf" srcId="{DAFB7FBC-26F4-4A2D-BCD0-CFB586869F38}" destId="{8F487465-B9D6-4525-8779-510643099082}" srcOrd="1" destOrd="0" presId="urn:microsoft.com/office/officeart/2005/8/layout/hProcess11"/>
    <dgm:cxn modelId="{A71CF3F0-97AE-490F-8F0F-C9A2CB90CC5C}" type="presParOf" srcId="{DAFB7FBC-26F4-4A2D-BCD0-CFB586869F38}" destId="{065D3BF1-6497-48F1-AD2E-83218AE8822D}" srcOrd="2" destOrd="0" presId="urn:microsoft.com/office/officeart/2005/8/layout/hProcess11"/>
    <dgm:cxn modelId="{7A854132-ED33-471A-8DC1-4F66DEBCBC8E}" type="presParOf" srcId="{5BBE9B87-0D9B-47A8-B164-9BB5330EA56D}" destId="{65EBD040-ACE9-4877-A23A-4CD11E318F06}" srcOrd="5" destOrd="0" presId="urn:microsoft.com/office/officeart/2005/8/layout/hProcess11"/>
    <dgm:cxn modelId="{22F26F00-2D50-40E7-AB96-96EAA6B7C9AD}" type="presParOf" srcId="{5BBE9B87-0D9B-47A8-B164-9BB5330EA56D}" destId="{7D3818AA-9577-4707-BD6E-342D68C8975E}" srcOrd="6" destOrd="0" presId="urn:microsoft.com/office/officeart/2005/8/layout/hProcess11"/>
    <dgm:cxn modelId="{CC11EB99-785F-43BD-922D-708410F1A45F}" type="presParOf" srcId="{7D3818AA-9577-4707-BD6E-342D68C8975E}" destId="{5AE1B178-6E17-4FB7-B203-8F00EC6A29C3}" srcOrd="0" destOrd="0" presId="urn:microsoft.com/office/officeart/2005/8/layout/hProcess11"/>
    <dgm:cxn modelId="{30AA96CD-92BC-40BB-9C25-8226AED4FBF3}" type="presParOf" srcId="{7D3818AA-9577-4707-BD6E-342D68C8975E}" destId="{4576A215-BB04-4F06-9C7A-F1D6C1146E00}" srcOrd="1" destOrd="0" presId="urn:microsoft.com/office/officeart/2005/8/layout/hProcess11"/>
    <dgm:cxn modelId="{B2F4D0B8-9440-483B-9329-2CBC56D4A183}" type="presParOf" srcId="{7D3818AA-9577-4707-BD6E-342D68C8975E}" destId="{B31124EC-BE1B-440A-BAE4-0BFF5F4E1041}" srcOrd="2" destOrd="0" presId="urn:microsoft.com/office/officeart/2005/8/layout/hProcess11"/>
    <dgm:cxn modelId="{D2F408D5-49DD-4DC3-984F-795E4D9F4896}" type="presParOf" srcId="{5BBE9B87-0D9B-47A8-B164-9BB5330EA56D}" destId="{D9A14E4D-FBBA-413F-80FA-5001F84063E3}" srcOrd="7" destOrd="0" presId="urn:microsoft.com/office/officeart/2005/8/layout/hProcess11"/>
    <dgm:cxn modelId="{2DD81D4E-C7AA-474B-8448-0B18F759DBDB}" type="presParOf" srcId="{5BBE9B87-0D9B-47A8-B164-9BB5330EA56D}" destId="{D59D9D17-567B-47FC-8379-94AB8D33DB29}" srcOrd="8" destOrd="0" presId="urn:microsoft.com/office/officeart/2005/8/layout/hProcess11"/>
    <dgm:cxn modelId="{1349DFC7-A24A-411E-B723-5DFC5694BF6F}" type="presParOf" srcId="{D59D9D17-567B-47FC-8379-94AB8D33DB29}" destId="{D718E43F-CE14-4409-AFB9-3EED111B45F2}" srcOrd="0" destOrd="0" presId="urn:microsoft.com/office/officeart/2005/8/layout/hProcess11"/>
    <dgm:cxn modelId="{6CE694B6-047F-4D94-AF23-31BE3AFFC688}" type="presParOf" srcId="{D59D9D17-567B-47FC-8379-94AB8D33DB29}" destId="{10007D8B-BE6A-4993-BCB8-6BA7BC40A7B3}" srcOrd="1" destOrd="0" presId="urn:microsoft.com/office/officeart/2005/8/layout/hProcess11"/>
    <dgm:cxn modelId="{DDA2FDF1-5C7A-46C0-8AD8-BA3DE80AA59D}" type="presParOf" srcId="{D59D9D17-567B-47FC-8379-94AB8D33DB29}" destId="{8940214B-CD40-4F66-90A4-1BA289AAA83F}" srcOrd="2" destOrd="0" presId="urn:microsoft.com/office/officeart/2005/8/layout/hProcess11"/>
    <dgm:cxn modelId="{00623890-3B15-4D2B-8E83-E74E00FB916B}" type="presParOf" srcId="{5BBE9B87-0D9B-47A8-B164-9BB5330EA56D}" destId="{E8975DE6-F820-42DA-AE15-251235422747}" srcOrd="9" destOrd="0" presId="urn:microsoft.com/office/officeart/2005/8/layout/hProcess11"/>
    <dgm:cxn modelId="{43F09F02-A178-4769-BB9A-0D543415F1B0}" type="presParOf" srcId="{5BBE9B87-0D9B-47A8-B164-9BB5330EA56D}" destId="{ED20C648-3945-4AC0-B791-3530FE6D68CC}" srcOrd="10" destOrd="0" presId="urn:microsoft.com/office/officeart/2005/8/layout/hProcess11"/>
    <dgm:cxn modelId="{7C559DFB-F008-4521-8FDD-4463C1658C4D}" type="presParOf" srcId="{ED20C648-3945-4AC0-B791-3530FE6D68CC}" destId="{768EA49B-33FE-42A2-9C4A-277448CD90C0}" srcOrd="0" destOrd="0" presId="urn:microsoft.com/office/officeart/2005/8/layout/hProcess11"/>
    <dgm:cxn modelId="{F57B6061-62B4-416B-8A38-A1F53ED920B9}" type="presParOf" srcId="{ED20C648-3945-4AC0-B791-3530FE6D68CC}" destId="{C1D8272F-0553-4F84-9945-16AD6D59FA7B}" srcOrd="1" destOrd="0" presId="urn:microsoft.com/office/officeart/2005/8/layout/hProcess11"/>
    <dgm:cxn modelId="{2E7D4873-3C3B-45E2-B549-AE5232BB9C22}" type="presParOf" srcId="{ED20C648-3945-4AC0-B791-3530FE6D68CC}" destId="{7EF868C3-D9CD-46CF-8C3E-4ED1BAD2BCA9}" srcOrd="2" destOrd="0" presId="urn:microsoft.com/office/officeart/2005/8/layout/hProcess11"/>
    <dgm:cxn modelId="{FFD92979-A59E-461A-957F-91D1CC2197E1}" type="presParOf" srcId="{5BBE9B87-0D9B-47A8-B164-9BB5330EA56D}" destId="{FB837449-A492-4575-BD34-7AEEAD754ACC}" srcOrd="11" destOrd="0" presId="urn:microsoft.com/office/officeart/2005/8/layout/hProcess11"/>
    <dgm:cxn modelId="{38B0CD06-2C51-4213-B0CD-08EE65E2F41E}" type="presParOf" srcId="{5BBE9B87-0D9B-47A8-B164-9BB5330EA56D}" destId="{EB741CAF-0270-4D36-A35A-FCE5AC871B90}" srcOrd="12" destOrd="0" presId="urn:microsoft.com/office/officeart/2005/8/layout/hProcess11"/>
    <dgm:cxn modelId="{579E758E-6BBD-49F2-AFF4-3B03065C1BB3}" type="presParOf" srcId="{EB741CAF-0270-4D36-A35A-FCE5AC871B90}" destId="{3B22BBB3-7EEF-43F5-B8C9-9CB4D698B161}" srcOrd="0" destOrd="0" presId="urn:microsoft.com/office/officeart/2005/8/layout/hProcess11"/>
    <dgm:cxn modelId="{05C99F23-47B0-4879-A217-2F203698EE24}" type="presParOf" srcId="{EB741CAF-0270-4D36-A35A-FCE5AC871B90}" destId="{CFC62B59-9E83-4102-98F6-820EBD0367D0}" srcOrd="1" destOrd="0" presId="urn:microsoft.com/office/officeart/2005/8/layout/hProcess11"/>
    <dgm:cxn modelId="{AD379CA0-72C3-42F7-B7FA-E121257F7A06}" type="presParOf" srcId="{EB741CAF-0270-4D36-A35A-FCE5AC871B90}" destId="{A37FE5CE-A8C6-4DC3-B119-3B8B0EE7C6BA}" srcOrd="2" destOrd="0" presId="urn:microsoft.com/office/officeart/2005/8/layout/hProcess11"/>
    <dgm:cxn modelId="{8BDBC539-FA73-4617-967B-097B5D9BDFCD}" type="presParOf" srcId="{5BBE9B87-0D9B-47A8-B164-9BB5330EA56D}" destId="{270DBAE6-51F4-428E-B6B2-EEF672595454}" srcOrd="13" destOrd="0" presId="urn:microsoft.com/office/officeart/2005/8/layout/hProcess11"/>
    <dgm:cxn modelId="{040807A8-F2F4-4A03-90B4-6E2D0ABCFAD6}" type="presParOf" srcId="{5BBE9B87-0D9B-47A8-B164-9BB5330EA56D}" destId="{0FD4E6B9-05E0-4D19-B8EC-47BC67C0435C}" srcOrd="14" destOrd="0" presId="urn:microsoft.com/office/officeart/2005/8/layout/hProcess11"/>
    <dgm:cxn modelId="{FF1F6BD3-7260-4723-B92D-EE2B61EF0C32}" type="presParOf" srcId="{0FD4E6B9-05E0-4D19-B8EC-47BC67C0435C}" destId="{6762E9C8-B96D-483B-90F7-406670CD71BB}" srcOrd="0" destOrd="0" presId="urn:microsoft.com/office/officeart/2005/8/layout/hProcess11"/>
    <dgm:cxn modelId="{69010862-80BD-4F62-8F67-6BD4A5C50CDE}" type="presParOf" srcId="{0FD4E6B9-05E0-4D19-B8EC-47BC67C0435C}" destId="{A242697E-FBBC-4F91-8A3D-9D5E240E3CFD}" srcOrd="1" destOrd="0" presId="urn:microsoft.com/office/officeart/2005/8/layout/hProcess11"/>
    <dgm:cxn modelId="{104E1284-2D91-4206-99BA-4F15CD9F3672}" type="presParOf" srcId="{0FD4E6B9-05E0-4D19-B8EC-47BC67C0435C}" destId="{9F9B3F61-FD28-4B1A-AEE4-D625831820F9}"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DF6466-D63E-46E6-9F93-1EC820351C3E}">
      <dsp:nvSpPr>
        <dsp:cNvPr id="0" name=""/>
        <dsp:cNvSpPr/>
      </dsp:nvSpPr>
      <dsp:spPr>
        <a:xfrm>
          <a:off x="0" y="1458679"/>
          <a:ext cx="9528748" cy="194490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9983B5-FE12-4ABF-A5D5-9BCDEEA55184}">
      <dsp:nvSpPr>
        <dsp:cNvPr id="0" name=""/>
        <dsp:cNvSpPr/>
      </dsp:nvSpPr>
      <dsp:spPr>
        <a:xfrm>
          <a:off x="3304" y="0"/>
          <a:ext cx="1007078"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r-FR" sz="1200" b="1" kern="1200" dirty="0"/>
            <a:t>Mai 2023</a:t>
          </a:r>
          <a:r>
            <a:rPr lang="fr-FR" sz="1200" kern="1200" dirty="0"/>
            <a:t>: Saisine du COR par la Première ministre</a:t>
          </a:r>
        </a:p>
      </dsp:txBody>
      <dsp:txXfrm>
        <a:off x="3304" y="0"/>
        <a:ext cx="1007078" cy="1944905"/>
      </dsp:txXfrm>
    </dsp:sp>
    <dsp:sp modelId="{15A65705-3C9C-4041-A7EF-6026B3AEEEAA}">
      <dsp:nvSpPr>
        <dsp:cNvPr id="0" name=""/>
        <dsp:cNvSpPr/>
      </dsp:nvSpPr>
      <dsp:spPr>
        <a:xfrm>
          <a:off x="263730"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F025A0-3383-47B7-BEFA-B2948CD87BA5}">
      <dsp:nvSpPr>
        <dsp:cNvPr id="0" name=""/>
        <dsp:cNvSpPr/>
      </dsp:nvSpPr>
      <dsp:spPr>
        <a:xfrm>
          <a:off x="1060737" y="2917358"/>
          <a:ext cx="1007078"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fr-FR" sz="1200" b="1" kern="1200" dirty="0"/>
            <a:t>Octobre 2023 </a:t>
          </a:r>
          <a:r>
            <a:rPr lang="fr-FR" sz="1200" kern="1200" dirty="0"/>
            <a:t>: Etat des lieux des droits familiaux et conjugaux</a:t>
          </a:r>
        </a:p>
      </dsp:txBody>
      <dsp:txXfrm>
        <a:off x="1060737" y="2917358"/>
        <a:ext cx="1007078" cy="1944905"/>
      </dsp:txXfrm>
    </dsp:sp>
    <dsp:sp modelId="{3D788260-9C47-4F03-ABA2-217E9344D448}">
      <dsp:nvSpPr>
        <dsp:cNvPr id="0" name=""/>
        <dsp:cNvSpPr/>
      </dsp:nvSpPr>
      <dsp:spPr>
        <a:xfrm>
          <a:off x="1321163"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257C17-49C8-4D3F-AA50-3B9C34DA91D1}">
      <dsp:nvSpPr>
        <dsp:cNvPr id="0" name=""/>
        <dsp:cNvSpPr/>
      </dsp:nvSpPr>
      <dsp:spPr>
        <a:xfrm>
          <a:off x="2118170" y="0"/>
          <a:ext cx="1167234"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r-FR" sz="1200" b="1" kern="1200" dirty="0"/>
            <a:t>Février 2024 </a:t>
          </a:r>
          <a:r>
            <a:rPr lang="fr-FR" sz="1200" kern="1200" dirty="0"/>
            <a:t>: Objectifs et leviers envisageables</a:t>
          </a:r>
        </a:p>
      </dsp:txBody>
      <dsp:txXfrm>
        <a:off x="2118170" y="0"/>
        <a:ext cx="1167234" cy="1944905"/>
      </dsp:txXfrm>
    </dsp:sp>
    <dsp:sp modelId="{8F487465-B9D6-4525-8779-510643099082}">
      <dsp:nvSpPr>
        <dsp:cNvPr id="0" name=""/>
        <dsp:cNvSpPr/>
      </dsp:nvSpPr>
      <dsp:spPr>
        <a:xfrm>
          <a:off x="2458674"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E1B178-6E17-4FB7-B203-8F00EC6A29C3}">
      <dsp:nvSpPr>
        <dsp:cNvPr id="0" name=""/>
        <dsp:cNvSpPr/>
      </dsp:nvSpPr>
      <dsp:spPr>
        <a:xfrm>
          <a:off x="3335758" y="2917358"/>
          <a:ext cx="1007078"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fr-FR" sz="6500" kern="1200"/>
        </a:p>
      </dsp:txBody>
      <dsp:txXfrm>
        <a:off x="3335758" y="2917358"/>
        <a:ext cx="1007078" cy="1944905"/>
      </dsp:txXfrm>
    </dsp:sp>
    <dsp:sp modelId="{4576A215-BB04-4F06-9C7A-F1D6C1146E00}">
      <dsp:nvSpPr>
        <dsp:cNvPr id="0" name=""/>
        <dsp:cNvSpPr/>
      </dsp:nvSpPr>
      <dsp:spPr>
        <a:xfrm>
          <a:off x="3596184"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18E43F-CE14-4409-AFB9-3EED111B45F2}">
      <dsp:nvSpPr>
        <dsp:cNvPr id="0" name=""/>
        <dsp:cNvSpPr/>
      </dsp:nvSpPr>
      <dsp:spPr>
        <a:xfrm>
          <a:off x="4393191" y="0"/>
          <a:ext cx="1007078"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fr-FR" sz="6500" kern="1200"/>
        </a:p>
      </dsp:txBody>
      <dsp:txXfrm>
        <a:off x="4393191" y="0"/>
        <a:ext cx="1007078" cy="1944905"/>
      </dsp:txXfrm>
    </dsp:sp>
    <dsp:sp modelId="{10007D8B-BE6A-4993-BCB8-6BA7BC40A7B3}">
      <dsp:nvSpPr>
        <dsp:cNvPr id="0" name=""/>
        <dsp:cNvSpPr/>
      </dsp:nvSpPr>
      <dsp:spPr>
        <a:xfrm>
          <a:off x="4653617"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8EA49B-33FE-42A2-9C4A-277448CD90C0}">
      <dsp:nvSpPr>
        <dsp:cNvPr id="0" name=""/>
        <dsp:cNvSpPr/>
      </dsp:nvSpPr>
      <dsp:spPr>
        <a:xfrm>
          <a:off x="5450624" y="2917358"/>
          <a:ext cx="1007078"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fr-FR" sz="6500" kern="1200"/>
        </a:p>
      </dsp:txBody>
      <dsp:txXfrm>
        <a:off x="5450624" y="2917358"/>
        <a:ext cx="1007078" cy="1944905"/>
      </dsp:txXfrm>
    </dsp:sp>
    <dsp:sp modelId="{C1D8272F-0553-4F84-9945-16AD6D59FA7B}">
      <dsp:nvSpPr>
        <dsp:cNvPr id="0" name=""/>
        <dsp:cNvSpPr/>
      </dsp:nvSpPr>
      <dsp:spPr>
        <a:xfrm>
          <a:off x="5711050"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22BBB3-7EEF-43F5-B8C9-9CB4D698B161}">
      <dsp:nvSpPr>
        <dsp:cNvPr id="0" name=""/>
        <dsp:cNvSpPr/>
      </dsp:nvSpPr>
      <dsp:spPr>
        <a:xfrm>
          <a:off x="6508057" y="0"/>
          <a:ext cx="1007078"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b" anchorCtr="0">
          <a:noAutofit/>
        </a:bodyPr>
        <a:lstStyle/>
        <a:p>
          <a:pPr marL="0" lvl="0" indent="0" algn="ctr" defTabSz="2889250">
            <a:lnSpc>
              <a:spcPct val="90000"/>
            </a:lnSpc>
            <a:spcBef>
              <a:spcPct val="0"/>
            </a:spcBef>
            <a:spcAft>
              <a:spcPct val="35000"/>
            </a:spcAft>
            <a:buNone/>
          </a:pPr>
          <a:endParaRPr lang="fr-FR" sz="6500" kern="1200"/>
        </a:p>
      </dsp:txBody>
      <dsp:txXfrm>
        <a:off x="6508057" y="0"/>
        <a:ext cx="1007078" cy="1944905"/>
      </dsp:txXfrm>
    </dsp:sp>
    <dsp:sp modelId="{CFC62B59-9E83-4102-98F6-820EBD0367D0}">
      <dsp:nvSpPr>
        <dsp:cNvPr id="0" name=""/>
        <dsp:cNvSpPr/>
      </dsp:nvSpPr>
      <dsp:spPr>
        <a:xfrm>
          <a:off x="6768483"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62E9C8-B96D-483B-90F7-406670CD71BB}">
      <dsp:nvSpPr>
        <dsp:cNvPr id="0" name=""/>
        <dsp:cNvSpPr/>
      </dsp:nvSpPr>
      <dsp:spPr>
        <a:xfrm>
          <a:off x="7565489" y="2917358"/>
          <a:ext cx="1007078" cy="19449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fr-FR" sz="6500" kern="1200"/>
        </a:p>
      </dsp:txBody>
      <dsp:txXfrm>
        <a:off x="7565489" y="2917358"/>
        <a:ext cx="1007078" cy="1944905"/>
      </dsp:txXfrm>
    </dsp:sp>
    <dsp:sp modelId="{A242697E-FBBC-4F91-8A3D-9D5E240E3CFD}">
      <dsp:nvSpPr>
        <dsp:cNvPr id="0" name=""/>
        <dsp:cNvSpPr/>
      </dsp:nvSpPr>
      <dsp:spPr>
        <a:xfrm>
          <a:off x="7825916" y="2188018"/>
          <a:ext cx="486226" cy="48622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4301543" cy="339884"/>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622802" y="0"/>
            <a:ext cx="4301543" cy="339884"/>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D385C31-C3B5-4E1B-9D21-FCEBCD11A63B}" type="datetime1">
              <a:rPr lang="fr-FR"/>
              <a:pPr>
                <a:defRPr/>
              </a:pPr>
              <a:t>01/12/2025</a:t>
            </a:fld>
            <a:endParaRPr lang="en-US"/>
          </a:p>
        </p:txBody>
      </p:sp>
      <p:sp>
        <p:nvSpPr>
          <p:cNvPr id="4" name="Footer Placeholder 3"/>
          <p:cNvSpPr>
            <a:spLocks noGrp="1"/>
          </p:cNvSpPr>
          <p:nvPr>
            <p:ph type="ftr" sz="quarter" idx="2"/>
          </p:nvPr>
        </p:nvSpPr>
        <p:spPr>
          <a:xfrm>
            <a:off x="4" y="6456612"/>
            <a:ext cx="4301543" cy="33988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622802" y="6456612"/>
            <a:ext cx="4301543" cy="339884"/>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A1A7C0B-8467-4E49-9D1F-457A8A078D56}" type="slidenum">
              <a:rPr lang="en-US"/>
              <a:pPr>
                <a:defRPr/>
              </a:pPr>
              <a:t>‹N°›</a:t>
            </a:fld>
            <a:endParaRPr lang="en-US"/>
          </a:p>
        </p:txBody>
      </p:sp>
    </p:spTree>
    <p:extLst>
      <p:ext uri="{BB962C8B-B14F-4D97-AF65-F5344CB8AC3E}">
        <p14:creationId xmlns:p14="http://schemas.microsoft.com/office/powerpoint/2010/main" val="19113372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4301543" cy="339884"/>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622802" y="0"/>
            <a:ext cx="4301543" cy="339884"/>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439A8DC-02A8-4DB0-9794-5242FB28F09C}" type="datetime1">
              <a:rPr lang="fr-FR"/>
              <a:pPr>
                <a:defRPr/>
              </a:pPr>
              <a:t>01/12/2025</a:t>
            </a:fld>
            <a:endParaRPr lang="en-US"/>
          </a:p>
        </p:txBody>
      </p:sp>
      <p:sp>
        <p:nvSpPr>
          <p:cNvPr id="4" name="Slide Image Placeholder 3"/>
          <p:cNvSpPr>
            <a:spLocks noGrp="1" noRot="1" noChangeAspect="1"/>
          </p:cNvSpPr>
          <p:nvPr>
            <p:ph type="sldImg" idx="2"/>
          </p:nvPr>
        </p:nvSpPr>
        <p:spPr>
          <a:xfrm>
            <a:off x="2697163" y="509588"/>
            <a:ext cx="4532312" cy="254952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endParaRPr lang="en-US" noProof="0"/>
          </a:p>
        </p:txBody>
      </p:sp>
      <p:sp>
        <p:nvSpPr>
          <p:cNvPr id="6" name="Footer Placeholder 5"/>
          <p:cNvSpPr>
            <a:spLocks noGrp="1"/>
          </p:cNvSpPr>
          <p:nvPr>
            <p:ph type="ftr" sz="quarter" idx="4"/>
          </p:nvPr>
        </p:nvSpPr>
        <p:spPr>
          <a:xfrm>
            <a:off x="4" y="6456612"/>
            <a:ext cx="4301543" cy="339884"/>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622802" y="6456612"/>
            <a:ext cx="4301543" cy="339884"/>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42095C1-F451-41B9-A849-59FD7C5454E8}" type="slidenum">
              <a:rPr lang="en-US"/>
              <a:pPr>
                <a:defRPr/>
              </a:pPr>
              <a:t>‹N°›</a:t>
            </a:fld>
            <a:endParaRPr lang="en-US"/>
          </a:p>
        </p:txBody>
      </p:sp>
    </p:spTree>
    <p:extLst>
      <p:ext uri="{BB962C8B-B14F-4D97-AF65-F5344CB8AC3E}">
        <p14:creationId xmlns:p14="http://schemas.microsoft.com/office/powerpoint/2010/main" val="291969118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42095C1-F451-41B9-A849-59FD7C5454E8}" type="slidenum">
              <a:rPr lang="en-US" smtClean="0"/>
              <a:pPr>
                <a:defRPr/>
              </a:pPr>
              <a:t>1</a:t>
            </a:fld>
            <a:endParaRPr lang="en-US"/>
          </a:p>
        </p:txBody>
      </p:sp>
    </p:spTree>
    <p:extLst>
      <p:ext uri="{BB962C8B-B14F-4D97-AF65-F5344CB8AC3E}">
        <p14:creationId xmlns:p14="http://schemas.microsoft.com/office/powerpoint/2010/main" val="1507379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3462153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2095C1-F451-41B9-A849-59FD7C5454E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8274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2095C1-F451-41B9-A849-59FD7C5454E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94158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xfrm>
            <a:off x="2697163" y="509588"/>
            <a:ext cx="4532312" cy="25495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165818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F949634-255B-4B4F-A4E3-EADD3502523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66032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3775031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42095C1-F451-41B9-A849-59FD7C5454E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07379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2" name="Espace réservé du pied de page 1"/>
          <p:cNvSpPr>
            <a:spLocks noGrp="1"/>
          </p:cNvSpPr>
          <p:nvPr>
            <p:ph type="ft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2469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
        <p:nvSpPr>
          <p:cNvPr id="2" name="Espace réservé du pied de page 1"/>
          <p:cNvSpPr>
            <a:spLocks noGrp="1"/>
          </p:cNvSpPr>
          <p:nvPr>
            <p:ph type="ftr" sz="quarter"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4488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2095C1-F451-41B9-A849-59FD7C5454E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16055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2095C1-F451-41B9-A849-59FD7C5454E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7428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2095C1-F451-41B9-A849-59FD7C5454E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02077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ea typeface="ＭＳ Ｐゴシック" pitchFamily="34" charset="-128"/>
            </a:endParaRPr>
          </a:p>
        </p:txBody>
      </p:sp>
    </p:spTree>
    <p:extLst>
      <p:ext uri="{BB962C8B-B14F-4D97-AF65-F5344CB8AC3E}">
        <p14:creationId xmlns:p14="http://schemas.microsoft.com/office/powerpoint/2010/main" val="1165818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extBox 16"/>
          <p:cNvSpPr txBox="1">
            <a:spLocks noChangeArrowheads="1"/>
          </p:cNvSpPr>
          <p:nvPr userDrawn="1"/>
        </p:nvSpPr>
        <p:spPr bwMode="auto">
          <a:xfrm>
            <a:off x="5435600" y="415290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defRPr/>
            </a:pPr>
            <a:endParaRPr lang="fr-FR" altLang="fr-FR"/>
          </a:p>
        </p:txBody>
      </p:sp>
      <p:sp>
        <p:nvSpPr>
          <p:cNvPr id="12" name="Title 1"/>
          <p:cNvSpPr>
            <a:spLocks noGrp="1"/>
          </p:cNvSpPr>
          <p:nvPr>
            <p:ph type="ctrTitle"/>
          </p:nvPr>
        </p:nvSpPr>
        <p:spPr>
          <a:xfrm>
            <a:off x="939565" y="1943100"/>
            <a:ext cx="9664935" cy="1000125"/>
          </a:xfrm>
          <a:prstGeom prst="rect">
            <a:avLst/>
          </a:prstGeom>
        </p:spPr>
        <p:txBody>
          <a:bodyPr/>
          <a:lstStyle>
            <a:lvl1pPr algn="l">
              <a:defRPr sz="3000" b="1">
                <a:solidFill>
                  <a:srgbClr val="00368B"/>
                </a:solidFill>
              </a:defRPr>
            </a:lvl1pPr>
          </a:lstStyle>
          <a:p>
            <a:r>
              <a:rPr lang="fr-FR" dirty="0"/>
              <a:t>Modifiez le style du titre</a:t>
            </a:r>
            <a:endParaRPr lang="en-US" dirty="0"/>
          </a:p>
        </p:txBody>
      </p:sp>
      <p:sp>
        <p:nvSpPr>
          <p:cNvPr id="18" name="Subtitle 2"/>
          <p:cNvSpPr>
            <a:spLocks noGrp="1"/>
          </p:cNvSpPr>
          <p:nvPr>
            <p:ph type="subTitle" idx="1"/>
          </p:nvPr>
        </p:nvSpPr>
        <p:spPr>
          <a:xfrm>
            <a:off x="939564" y="2943224"/>
            <a:ext cx="8750536" cy="1428750"/>
          </a:xfrm>
          <a:prstGeom prst="rect">
            <a:avLst/>
          </a:prstGeom>
        </p:spPr>
        <p:txBody>
          <a:bodyPr/>
          <a:lstStyle>
            <a:lvl1pPr marL="0" indent="0" algn="l">
              <a:buNone/>
              <a:defRPr sz="1500" b="0">
                <a:solidFill>
                  <a:srgbClr val="0036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Tree>
    <p:extLst>
      <p:ext uri="{BB962C8B-B14F-4D97-AF65-F5344CB8AC3E}">
        <p14:creationId xmlns:p14="http://schemas.microsoft.com/office/powerpoint/2010/main" val="3113986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re et tex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Cliquez pour modifier le style du titre</a:t>
            </a:r>
            <a:endParaRPr lang="fr-FR"/>
          </a:p>
        </p:txBody>
      </p:sp>
      <p:sp>
        <p:nvSpPr>
          <p:cNvPr id="3" name="Text Placeholder 2"/>
          <p:cNvSpPr>
            <a:spLocks noGrp="1"/>
          </p:cNvSpPr>
          <p:nvPr>
            <p:ph type="body" idx="1"/>
          </p:nvPr>
        </p:nvSpPr>
        <p:spPr>
          <a:xfrm>
            <a:off x="609600" y="1600201"/>
            <a:ext cx="10972800" cy="4525963"/>
          </a:xfrm>
          <a:prstGeom prst="rect">
            <a:avLst/>
          </a:prstGeom>
        </p:spPr>
        <p:txBody>
          <a:bodyPr/>
          <a:lstStyle/>
          <a:p>
            <a:pPr lvl="0"/>
            <a:r>
              <a:rPr lang="en-US"/>
              <a:t>Cliquez pour modifier les styles du texte du masque</a:t>
            </a:r>
          </a:p>
          <a:p>
            <a:pPr lvl="1"/>
            <a:r>
              <a:rPr lang="en-US"/>
              <a:t>Deuxième niveau</a:t>
            </a:r>
          </a:p>
          <a:p>
            <a:pPr lvl="2"/>
            <a:r>
              <a:rPr lang="en-US"/>
              <a:t>Troisième niveau</a:t>
            </a:r>
          </a:p>
          <a:p>
            <a:pPr lvl="3"/>
            <a:r>
              <a:rPr lang="en-US"/>
              <a:t>Quatrième niveau</a:t>
            </a:r>
          </a:p>
          <a:p>
            <a:pPr lvl="4"/>
            <a:r>
              <a:rPr lang="en-US"/>
              <a:t>Cinquième niveau</a:t>
            </a:r>
            <a:endParaRPr lang="fr-FR"/>
          </a:p>
        </p:txBody>
      </p:sp>
      <p:sp>
        <p:nvSpPr>
          <p:cNvPr id="7" name="Espace réservé du numéro de diapositive 3"/>
          <p:cNvSpPr>
            <a:spLocks noGrp="1"/>
          </p:cNvSpPr>
          <p:nvPr>
            <p:ph type="sldNum" sz="quarter" idx="14"/>
          </p:nvPr>
        </p:nvSpPr>
        <p:spPr>
          <a:xfrm>
            <a:off x="4673600" y="6565901"/>
            <a:ext cx="2844800" cy="168275"/>
          </a:xfrm>
          <a:prstGeom prst="rect">
            <a:avLst/>
          </a:prstGeom>
        </p:spPr>
        <p:txBody>
          <a:bodyPr/>
          <a:lstStyle/>
          <a:p>
            <a:pPr>
              <a:defRPr/>
            </a:pPr>
            <a:fld id="{3C9F837A-1064-489C-8EF4-21EE41019901}" type="slidenum">
              <a:rPr lang="en-US" smtClean="0"/>
              <a:pPr>
                <a:defRPr/>
              </a:pPr>
              <a:t>‹N°›</a:t>
            </a:fld>
            <a:endParaRPr lang="en-US" dirty="0"/>
          </a:p>
        </p:txBody>
      </p:sp>
    </p:spTree>
    <p:extLst>
      <p:ext uri="{BB962C8B-B14F-4D97-AF65-F5344CB8AC3E}">
        <p14:creationId xmlns:p14="http://schemas.microsoft.com/office/powerpoint/2010/main" val="47100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6" name="Content Placeholder 2"/>
          <p:cNvSpPr>
            <a:spLocks noGrp="1"/>
          </p:cNvSpPr>
          <p:nvPr>
            <p:ph idx="1"/>
          </p:nvPr>
        </p:nvSpPr>
        <p:spPr>
          <a:xfrm>
            <a:off x="914400" y="1533525"/>
            <a:ext cx="10855304" cy="4230688"/>
          </a:xfrm>
          <a:prstGeom prst="rect">
            <a:avLst/>
          </a:prstGeom>
        </p:spPr>
        <p:txBody>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a:solidFill>
                  <a:srgbClr val="00368B"/>
                </a:solidFill>
              </a:defRPr>
            </a:lvl1pPr>
            <a:lvl2pPr marL="628650" indent="-266700">
              <a:buFont typeface="Calibri" panose="020F0502020204030204" pitchFamily="34" charset="0"/>
              <a:buChar char="–"/>
              <a:defRPr sz="2000" b="0">
                <a:solidFill>
                  <a:schemeClr val="tx1"/>
                </a:solidFill>
              </a:defRPr>
            </a:lvl2pPr>
            <a:lvl3pPr marL="714375" indent="187325">
              <a:buFont typeface="Wingdings" panose="05000000000000000000" pitchFamily="2" charset="2"/>
              <a:buChar cha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dirty="0"/>
              <a:t>Modifiez les styles du texte du masque</a:t>
            </a:r>
          </a:p>
          <a:p>
            <a:pPr lvl="1"/>
            <a:r>
              <a:rPr lang="fr-FR" dirty="0" err="1"/>
              <a:t>Nd</a:t>
            </a:r>
            <a:endParaRPr lang="fr-FR" dirty="0"/>
          </a:p>
          <a:p>
            <a:pPr lvl="2"/>
            <a:r>
              <a:rPr lang="fr-FR" dirty="0"/>
              <a:t> </a:t>
            </a:r>
          </a:p>
          <a:p>
            <a:pPr lvl="0"/>
            <a:endParaRPr lang="fr-FR" dirty="0"/>
          </a:p>
        </p:txBody>
      </p:sp>
      <p:sp>
        <p:nvSpPr>
          <p:cNvPr id="8" name="Content Placeholder 2"/>
          <p:cNvSpPr>
            <a:spLocks noGrp="1"/>
          </p:cNvSpPr>
          <p:nvPr>
            <p:ph idx="13"/>
          </p:nvPr>
        </p:nvSpPr>
        <p:spPr>
          <a:xfrm>
            <a:off x="1346200" y="574935"/>
            <a:ext cx="10525104" cy="710940"/>
          </a:xfrm>
          <a:prstGeom prst="rect">
            <a:avLst/>
          </a:prstGeom>
        </p:spPr>
        <p:txBody>
          <a:bodyPr/>
          <a:lstStyle>
            <a:lvl1pPr marL="0" indent="0">
              <a:buNone/>
              <a:defRPr sz="2800" b="1" baseline="0">
                <a:solidFill>
                  <a:srgbClr val="00368B"/>
                </a:solidFill>
              </a:defRPr>
            </a:lvl1pPr>
            <a:lvl2pPr>
              <a:defRPr sz="2400">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altLang="fr-FR" dirty="0"/>
              <a:t>Modifiez les styles du texte du masque</a:t>
            </a:r>
          </a:p>
        </p:txBody>
      </p:sp>
      <p:sp>
        <p:nvSpPr>
          <p:cNvPr id="5" name="Espace réservé du numéro de diapositive 1"/>
          <p:cNvSpPr>
            <a:spLocks noGrp="1"/>
          </p:cNvSpPr>
          <p:nvPr>
            <p:ph type="sldNum" sz="quarter" idx="4"/>
          </p:nvPr>
        </p:nvSpPr>
        <p:spPr>
          <a:xfrm>
            <a:off x="5487359" y="6565388"/>
            <a:ext cx="785963" cy="224287"/>
          </a:xfrm>
          <a:prstGeom prst="rect">
            <a:avLst/>
          </a:prstGeom>
        </p:spPr>
        <p:txBody>
          <a:bodyPr/>
          <a:lstStyle>
            <a:lvl1pPr algn="ct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61BE344C-ACA9-4742-8EE4-94C475BAC295}" type="slidenum">
              <a:rPr kumimoji="0" lang="fr-FR" sz="1200" b="1" i="0" u="none" strike="noStrike" kern="1200" cap="none" spc="0" normalizeH="0" baseline="0" noProof="0" smtClean="0">
                <a:ln>
                  <a:noFill/>
                </a:ln>
                <a:solidFill>
                  <a:prstClr val="white"/>
                </a:solidFill>
                <a:effectLst/>
                <a:uLnTx/>
                <a:uFillTx/>
                <a:latin typeface="Calibri" pitchFamily="34" charset="0"/>
                <a:ea typeface="+mn-ea"/>
                <a:cs typeface="Arial" charset="0"/>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352165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sp>
        <p:nvSpPr>
          <p:cNvPr id="4" name="TextBox 16"/>
          <p:cNvSpPr txBox="1">
            <a:spLocks noChangeArrowheads="1"/>
          </p:cNvSpPr>
          <p:nvPr userDrawn="1"/>
        </p:nvSpPr>
        <p:spPr bwMode="auto">
          <a:xfrm>
            <a:off x="5435600" y="415290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defRPr/>
            </a:pPr>
            <a:endParaRPr lang="fr-FR" altLang="fr-FR"/>
          </a:p>
        </p:txBody>
      </p:sp>
      <p:sp>
        <p:nvSpPr>
          <p:cNvPr id="12" name="Title 1"/>
          <p:cNvSpPr>
            <a:spLocks noGrp="1"/>
          </p:cNvSpPr>
          <p:nvPr>
            <p:ph type="ctrTitle"/>
          </p:nvPr>
        </p:nvSpPr>
        <p:spPr>
          <a:xfrm>
            <a:off x="939565" y="1943100"/>
            <a:ext cx="9664935" cy="1000125"/>
          </a:xfrm>
          <a:prstGeom prst="rect">
            <a:avLst/>
          </a:prstGeom>
        </p:spPr>
        <p:txBody>
          <a:bodyPr/>
          <a:lstStyle>
            <a:lvl1pPr algn="l">
              <a:defRPr sz="3000" b="1">
                <a:solidFill>
                  <a:srgbClr val="00368B"/>
                </a:solidFill>
              </a:defRPr>
            </a:lvl1pPr>
          </a:lstStyle>
          <a:p>
            <a:r>
              <a:rPr lang="fr-FR" dirty="0"/>
              <a:t>Modifiez le style du titre</a:t>
            </a:r>
            <a:endParaRPr lang="en-US" dirty="0"/>
          </a:p>
        </p:txBody>
      </p:sp>
      <p:sp>
        <p:nvSpPr>
          <p:cNvPr id="18" name="Subtitle 2"/>
          <p:cNvSpPr>
            <a:spLocks noGrp="1"/>
          </p:cNvSpPr>
          <p:nvPr>
            <p:ph type="subTitle" idx="1"/>
          </p:nvPr>
        </p:nvSpPr>
        <p:spPr>
          <a:xfrm>
            <a:off x="939564" y="2943224"/>
            <a:ext cx="8750536" cy="1428750"/>
          </a:xfrm>
          <a:prstGeom prst="rect">
            <a:avLst/>
          </a:prstGeom>
        </p:spPr>
        <p:txBody>
          <a:bodyPr/>
          <a:lstStyle>
            <a:lvl1pPr marL="0" indent="0" algn="l">
              <a:buNone/>
              <a:defRPr sz="1500" b="0">
                <a:solidFill>
                  <a:srgbClr val="00368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Tree>
    <p:extLst>
      <p:ext uri="{BB962C8B-B14F-4D97-AF65-F5344CB8AC3E}">
        <p14:creationId xmlns:p14="http://schemas.microsoft.com/office/powerpoint/2010/main" val="4007233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et tex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Cliquez pour modifier le style du titre</a:t>
            </a:r>
            <a:endParaRPr lang="fr-FR"/>
          </a:p>
        </p:txBody>
      </p:sp>
      <p:sp>
        <p:nvSpPr>
          <p:cNvPr id="3" name="Text Placeholder 2"/>
          <p:cNvSpPr>
            <a:spLocks noGrp="1"/>
          </p:cNvSpPr>
          <p:nvPr>
            <p:ph type="body" idx="1"/>
          </p:nvPr>
        </p:nvSpPr>
        <p:spPr>
          <a:xfrm>
            <a:off x="609600" y="1600201"/>
            <a:ext cx="10972800" cy="4525963"/>
          </a:xfrm>
          <a:prstGeom prst="rect">
            <a:avLst/>
          </a:prstGeom>
        </p:spPr>
        <p:txBody>
          <a:bodyPr/>
          <a:lstStyle/>
          <a:p>
            <a:pPr lvl="0"/>
            <a:r>
              <a:rPr lang="en-US"/>
              <a:t>Cliquez pour modifier les styles du texte du masque</a:t>
            </a:r>
          </a:p>
          <a:p>
            <a:pPr lvl="1"/>
            <a:r>
              <a:rPr lang="en-US"/>
              <a:t>Deuxième niveau</a:t>
            </a:r>
          </a:p>
          <a:p>
            <a:pPr lvl="2"/>
            <a:r>
              <a:rPr lang="en-US"/>
              <a:t>Troisième niveau</a:t>
            </a:r>
          </a:p>
          <a:p>
            <a:pPr lvl="3"/>
            <a:r>
              <a:rPr lang="en-US"/>
              <a:t>Quatrième niveau</a:t>
            </a:r>
          </a:p>
          <a:p>
            <a:pPr lvl="4"/>
            <a:r>
              <a:rPr lang="en-US"/>
              <a:t>Cinquième niveau</a:t>
            </a:r>
            <a:endParaRPr lang="fr-FR"/>
          </a:p>
        </p:txBody>
      </p:sp>
      <p:sp>
        <p:nvSpPr>
          <p:cNvPr id="7" name="Espace réservé du numéro de diapositive 3"/>
          <p:cNvSpPr>
            <a:spLocks noGrp="1"/>
          </p:cNvSpPr>
          <p:nvPr>
            <p:ph type="sldNum" sz="quarter" idx="14"/>
          </p:nvPr>
        </p:nvSpPr>
        <p:spPr>
          <a:xfrm>
            <a:off x="4673600" y="6565901"/>
            <a:ext cx="2844800" cy="168275"/>
          </a:xfrm>
          <a:prstGeom prst="rect">
            <a:avLst/>
          </a:prstGeom>
        </p:spPr>
        <p:txBody>
          <a:bodyPr/>
          <a:lstStyle>
            <a:lvl1pPr algn="ctr">
              <a:defRPr sz="1200" b="1">
                <a:solidFill>
                  <a:schemeClr val="bg1"/>
                </a:solidFill>
              </a:defRPr>
            </a:lvl1pPr>
          </a:lstStyle>
          <a:p>
            <a:pPr>
              <a:defRPr/>
            </a:pPr>
            <a:fld id="{3C9F837A-1064-489C-8EF4-21EE41019901}" type="slidenum">
              <a:rPr lang="en-US" smtClean="0"/>
              <a:pPr>
                <a:defRPr/>
              </a:pPr>
              <a:t>‹N°›</a:t>
            </a:fld>
            <a:endParaRPr lang="en-US" dirty="0"/>
          </a:p>
        </p:txBody>
      </p:sp>
    </p:spTree>
    <p:extLst>
      <p:ext uri="{BB962C8B-B14F-4D97-AF65-F5344CB8AC3E}">
        <p14:creationId xmlns:p14="http://schemas.microsoft.com/office/powerpoint/2010/main" val="25075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6" name="Content Placeholder 2"/>
          <p:cNvSpPr>
            <a:spLocks noGrp="1"/>
          </p:cNvSpPr>
          <p:nvPr>
            <p:ph idx="1"/>
          </p:nvPr>
        </p:nvSpPr>
        <p:spPr>
          <a:xfrm>
            <a:off x="914400" y="1533525"/>
            <a:ext cx="10855304" cy="4230688"/>
          </a:xfrm>
          <a:prstGeom prst="rect">
            <a:avLst/>
          </a:prstGeom>
        </p:spPr>
        <p:txBody>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a:solidFill>
                  <a:srgbClr val="00368B"/>
                </a:solidFill>
              </a:defRPr>
            </a:lvl1pPr>
            <a:lvl2pPr marL="628650" indent="-266700">
              <a:buFont typeface="Calibri" panose="020F0502020204030204" pitchFamily="34" charset="0"/>
              <a:buChar char="–"/>
              <a:defRPr sz="2000" b="0">
                <a:solidFill>
                  <a:schemeClr val="tx1"/>
                </a:solidFill>
              </a:defRPr>
            </a:lvl2pPr>
            <a:lvl3pPr marL="714375" indent="187325">
              <a:buFont typeface="Wingdings" panose="05000000000000000000" pitchFamily="2" charset="2"/>
              <a:buChar cha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dirty="0"/>
              <a:t>Modifiez les styles du texte du masque</a:t>
            </a:r>
          </a:p>
          <a:p>
            <a:pPr lvl="1"/>
            <a:r>
              <a:rPr lang="fr-FR" dirty="0" err="1"/>
              <a:t>Nd</a:t>
            </a:r>
            <a:endParaRPr lang="fr-FR" dirty="0"/>
          </a:p>
          <a:p>
            <a:pPr lvl="2"/>
            <a:r>
              <a:rPr lang="fr-FR" dirty="0"/>
              <a:t> </a:t>
            </a:r>
          </a:p>
          <a:p>
            <a:pPr lvl="0"/>
            <a:endParaRPr lang="fr-FR" dirty="0"/>
          </a:p>
        </p:txBody>
      </p:sp>
      <p:sp>
        <p:nvSpPr>
          <p:cNvPr id="8" name="Content Placeholder 2"/>
          <p:cNvSpPr>
            <a:spLocks noGrp="1"/>
          </p:cNvSpPr>
          <p:nvPr>
            <p:ph idx="13"/>
          </p:nvPr>
        </p:nvSpPr>
        <p:spPr>
          <a:xfrm>
            <a:off x="1346200" y="574935"/>
            <a:ext cx="10525104" cy="710940"/>
          </a:xfrm>
          <a:prstGeom prst="rect">
            <a:avLst/>
          </a:prstGeom>
        </p:spPr>
        <p:txBody>
          <a:bodyPr/>
          <a:lstStyle>
            <a:lvl1pPr marL="0" indent="0">
              <a:buNone/>
              <a:defRPr sz="2800" b="1" baseline="0">
                <a:solidFill>
                  <a:srgbClr val="00368B"/>
                </a:solidFill>
              </a:defRPr>
            </a:lvl1pPr>
            <a:lvl2pPr>
              <a:defRPr sz="2400">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altLang="fr-FR" dirty="0"/>
              <a:t>Modifiez les styles du texte du masque</a:t>
            </a:r>
          </a:p>
        </p:txBody>
      </p:sp>
      <p:sp>
        <p:nvSpPr>
          <p:cNvPr id="5" name="Espace réservé du numéro de diapositive 1"/>
          <p:cNvSpPr>
            <a:spLocks noGrp="1"/>
          </p:cNvSpPr>
          <p:nvPr>
            <p:ph type="sldNum" sz="quarter" idx="4"/>
          </p:nvPr>
        </p:nvSpPr>
        <p:spPr>
          <a:xfrm>
            <a:off x="5487359" y="6565388"/>
            <a:ext cx="785963"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‹N°›</a:t>
            </a:fld>
            <a:endParaRPr lang="fr-FR" sz="1200" b="1" dirty="0">
              <a:solidFill>
                <a:schemeClr val="bg1"/>
              </a:solidFill>
            </a:endParaRPr>
          </a:p>
        </p:txBody>
      </p:sp>
    </p:spTree>
    <p:extLst>
      <p:ext uri="{BB962C8B-B14F-4D97-AF65-F5344CB8AC3E}">
        <p14:creationId xmlns:p14="http://schemas.microsoft.com/office/powerpoint/2010/main" val="1779074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6" name="Content Placeholder 2"/>
          <p:cNvSpPr>
            <a:spLocks noGrp="1"/>
          </p:cNvSpPr>
          <p:nvPr>
            <p:ph idx="1"/>
          </p:nvPr>
        </p:nvSpPr>
        <p:spPr>
          <a:xfrm>
            <a:off x="914400" y="1533525"/>
            <a:ext cx="10855304" cy="4230688"/>
          </a:xfrm>
          <a:prstGeom prst="rect">
            <a:avLst/>
          </a:prstGeom>
        </p:spPr>
        <p:txBody>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a:solidFill>
                  <a:srgbClr val="00368B"/>
                </a:solidFill>
              </a:defRPr>
            </a:lvl1pPr>
            <a:lvl2pPr marL="628650" indent="-266700">
              <a:buFont typeface="Calibri" panose="020F0502020204030204" pitchFamily="34" charset="0"/>
              <a:buChar char="–"/>
              <a:defRPr sz="2000" b="0">
                <a:solidFill>
                  <a:schemeClr val="tx1"/>
                </a:solidFill>
              </a:defRPr>
            </a:lvl2pPr>
            <a:lvl3pPr marL="714375" indent="187325">
              <a:buFont typeface="Wingdings" panose="05000000000000000000" pitchFamily="2" charset="2"/>
              <a:buChar cha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dirty="0"/>
              <a:t>Modifiez les styles du texte du masque</a:t>
            </a:r>
          </a:p>
          <a:p>
            <a:pPr lvl="1"/>
            <a:r>
              <a:rPr lang="fr-FR" dirty="0" err="1"/>
              <a:t>Nd</a:t>
            </a:r>
            <a:endParaRPr lang="fr-FR" dirty="0"/>
          </a:p>
          <a:p>
            <a:pPr lvl="2"/>
            <a:r>
              <a:rPr lang="fr-FR" dirty="0"/>
              <a:t> </a:t>
            </a:r>
          </a:p>
          <a:p>
            <a:pPr lvl="0"/>
            <a:endParaRPr lang="fr-FR" dirty="0"/>
          </a:p>
        </p:txBody>
      </p:sp>
      <p:sp>
        <p:nvSpPr>
          <p:cNvPr id="8" name="Content Placeholder 2"/>
          <p:cNvSpPr>
            <a:spLocks noGrp="1"/>
          </p:cNvSpPr>
          <p:nvPr>
            <p:ph idx="13"/>
          </p:nvPr>
        </p:nvSpPr>
        <p:spPr>
          <a:xfrm>
            <a:off x="1346200" y="574935"/>
            <a:ext cx="10525104" cy="710940"/>
          </a:xfrm>
          <a:prstGeom prst="rect">
            <a:avLst/>
          </a:prstGeom>
        </p:spPr>
        <p:txBody>
          <a:bodyPr/>
          <a:lstStyle>
            <a:lvl1pPr marL="0" indent="0">
              <a:buNone/>
              <a:defRPr sz="2800" b="1" baseline="0">
                <a:solidFill>
                  <a:srgbClr val="00368B"/>
                </a:solidFill>
              </a:defRPr>
            </a:lvl1pPr>
            <a:lvl2pPr>
              <a:defRPr sz="2400">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fr-FR" altLang="fr-FR" dirty="0"/>
              <a:t>Modifiez les styles du texte du masque</a:t>
            </a:r>
          </a:p>
        </p:txBody>
      </p:sp>
      <p:sp>
        <p:nvSpPr>
          <p:cNvPr id="5" name="Espace réservé du numéro de diapositive 1"/>
          <p:cNvSpPr>
            <a:spLocks noGrp="1"/>
          </p:cNvSpPr>
          <p:nvPr>
            <p:ph type="sldNum" sz="quarter" idx="4"/>
          </p:nvPr>
        </p:nvSpPr>
        <p:spPr>
          <a:xfrm>
            <a:off x="5487359" y="6565388"/>
            <a:ext cx="785963" cy="224287"/>
          </a:xfrm>
          <a:prstGeom prst="rect">
            <a:avLst/>
          </a:prstGeom>
        </p:spPr>
        <p:txBody>
          <a:bodyPr/>
          <a:lstStyle>
            <a:lvl1pPr algn="ctr">
              <a:defRPr/>
            </a:lvl1pPr>
          </a:lstStyle>
          <a:p>
            <a:pPr>
              <a:defRPr/>
            </a:pPr>
            <a:fld id="{61BE344C-ACA9-4742-8EE4-94C475BAC295}" type="slidenum">
              <a:rPr lang="fr-FR" sz="1200" b="1" smtClean="0">
                <a:solidFill>
                  <a:schemeClr val="bg1"/>
                </a:solidFill>
              </a:rPr>
              <a:t>‹N°›</a:t>
            </a:fld>
            <a:endParaRPr lang="fr-FR" sz="1200" b="1" dirty="0">
              <a:solidFill>
                <a:schemeClr val="bg1"/>
              </a:solidFill>
            </a:endParaRPr>
          </a:p>
        </p:txBody>
      </p:sp>
    </p:spTree>
    <p:extLst>
      <p:ext uri="{BB962C8B-B14F-4D97-AF65-F5344CB8AC3E}">
        <p14:creationId xmlns:p14="http://schemas.microsoft.com/office/powerpoint/2010/main" val="253675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7.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1079500" y="1731963"/>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Titre de la présentation</a:t>
            </a:r>
          </a:p>
        </p:txBody>
      </p:sp>
      <p:sp>
        <p:nvSpPr>
          <p:cNvPr id="1027" name="Espace réservé du texte 2"/>
          <p:cNvSpPr>
            <a:spLocks noGrp="1"/>
          </p:cNvSpPr>
          <p:nvPr>
            <p:ph type="body" idx="1"/>
          </p:nvPr>
        </p:nvSpPr>
        <p:spPr bwMode="auto">
          <a:xfrm>
            <a:off x="1079500" y="3162300"/>
            <a:ext cx="952500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Type</a:t>
            </a:r>
          </a:p>
          <a:p>
            <a:pPr lvl="1"/>
            <a:endParaRPr lang="fr-FR" altLang="fr-FR"/>
          </a:p>
          <a:p>
            <a:pPr lvl="1"/>
            <a:endParaRPr lang="fr-FR" altLang="fr-FR"/>
          </a:p>
          <a:p>
            <a:pPr lvl="1"/>
            <a:r>
              <a:rPr lang="fr-FR" altLang="fr-FR"/>
              <a:t>Emetteur</a:t>
            </a:r>
          </a:p>
        </p:txBody>
      </p:sp>
    </p:spTree>
  </p:cSld>
  <p:clrMap bg1="lt1" tx1="dk1" bg2="lt2" tx2="dk2" accent1="accent1" accent2="accent2" accent3="accent3" accent4="accent4" accent5="accent5" accent6="accent6" hlink="hlink" folHlink="folHlink"/>
  <p:sldLayoutIdLst>
    <p:sldLayoutId id="2147483788" r:id="rId1"/>
  </p:sldLayoutIdLst>
  <p:hf hdr="0" ftr="0" dt="0"/>
  <p:txStyles>
    <p:titleStyle>
      <a:lvl1pPr algn="l" defTabSz="457200" rtl="0" eaLnBrk="0" fontAlgn="base" hangingPunct="0">
        <a:spcBef>
          <a:spcPct val="0"/>
        </a:spcBef>
        <a:spcAft>
          <a:spcPct val="0"/>
        </a:spcAft>
        <a:defRPr sz="3000" b="1" kern="1200">
          <a:solidFill>
            <a:srgbClr val="00368B"/>
          </a:solidFill>
          <a:latin typeface="+mj-lt"/>
          <a:ea typeface="+mj-ea"/>
          <a:cs typeface="+mj-cs"/>
        </a:defRPr>
      </a:lvl1pPr>
      <a:lvl2pPr algn="l" defTabSz="457200" rtl="0" eaLnBrk="0" fontAlgn="base" hangingPunct="0">
        <a:spcBef>
          <a:spcPct val="0"/>
        </a:spcBef>
        <a:spcAft>
          <a:spcPct val="0"/>
        </a:spcAft>
        <a:defRPr sz="3000" b="1">
          <a:solidFill>
            <a:srgbClr val="00368B"/>
          </a:solidFill>
          <a:latin typeface="Calibri" pitchFamily="34" charset="0"/>
        </a:defRPr>
      </a:lvl2pPr>
      <a:lvl3pPr algn="l" defTabSz="457200" rtl="0" eaLnBrk="0" fontAlgn="base" hangingPunct="0">
        <a:spcBef>
          <a:spcPct val="0"/>
        </a:spcBef>
        <a:spcAft>
          <a:spcPct val="0"/>
        </a:spcAft>
        <a:defRPr sz="3000" b="1">
          <a:solidFill>
            <a:srgbClr val="00368B"/>
          </a:solidFill>
          <a:latin typeface="Calibri" pitchFamily="34" charset="0"/>
        </a:defRPr>
      </a:lvl3pPr>
      <a:lvl4pPr algn="l" defTabSz="457200" rtl="0" eaLnBrk="0" fontAlgn="base" hangingPunct="0">
        <a:spcBef>
          <a:spcPct val="0"/>
        </a:spcBef>
        <a:spcAft>
          <a:spcPct val="0"/>
        </a:spcAft>
        <a:defRPr sz="3000" b="1">
          <a:solidFill>
            <a:srgbClr val="00368B"/>
          </a:solidFill>
          <a:latin typeface="Calibri" pitchFamily="34" charset="0"/>
        </a:defRPr>
      </a:lvl4pPr>
      <a:lvl5pPr algn="l" defTabSz="457200" rtl="0" eaLnBrk="0" fontAlgn="base" hangingPunct="0">
        <a:spcBef>
          <a:spcPct val="0"/>
        </a:spcBef>
        <a:spcAft>
          <a:spcPct val="0"/>
        </a:spcAft>
        <a:defRPr sz="30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algn="l" defTabSz="457200" rtl="0" eaLnBrk="0" fontAlgn="base" hangingPunct="0">
        <a:spcBef>
          <a:spcPct val="20000"/>
        </a:spcBef>
        <a:spcAft>
          <a:spcPct val="0"/>
        </a:spcAft>
        <a:buFont typeface="Arial" charset="0"/>
        <a:defRPr sz="2000" kern="1200">
          <a:solidFill>
            <a:srgbClr val="00368B"/>
          </a:solidFill>
          <a:latin typeface="+mn-lt"/>
          <a:ea typeface="+mn-ea"/>
          <a:cs typeface="+mn-cs"/>
        </a:defRPr>
      </a:lvl1pPr>
      <a:lvl2pPr marL="457200" algn="r" defTabSz="457200" rtl="0" eaLnBrk="0" fontAlgn="base" hangingPunct="0">
        <a:spcBef>
          <a:spcPct val="20000"/>
        </a:spcBef>
        <a:spcAft>
          <a:spcPct val="0"/>
        </a:spcAft>
        <a:buFont typeface="Arial" charset="0"/>
        <a:defRPr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1bis.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5796945"/>
            <a:ext cx="12192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2.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78884" y="239714"/>
            <a:ext cx="702733"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350434" y="508000"/>
            <a:ext cx="10361084" cy="0"/>
          </a:xfrm>
          <a:prstGeom prst="line">
            <a:avLst/>
          </a:prstGeom>
          <a:ln>
            <a:solidFill>
              <a:srgbClr val="00368B"/>
            </a:solidFill>
          </a:ln>
        </p:spPr>
        <p:style>
          <a:lnRef idx="1">
            <a:schemeClr val="dk1"/>
          </a:lnRef>
          <a:fillRef idx="0">
            <a:schemeClr val="dk1"/>
          </a:fillRef>
          <a:effectRef idx="0">
            <a:schemeClr val="dk1"/>
          </a:effectRef>
          <a:fontRef idx="minor">
            <a:schemeClr val="tx1"/>
          </a:fontRef>
        </p:style>
      </p:cxnSp>
      <p:sp>
        <p:nvSpPr>
          <p:cNvPr id="5" name="Title 1"/>
          <p:cNvSpPr txBox="1">
            <a:spLocks/>
          </p:cNvSpPr>
          <p:nvPr userDrawn="1"/>
        </p:nvSpPr>
        <p:spPr>
          <a:xfrm>
            <a:off x="2768838" y="238126"/>
            <a:ext cx="8999829" cy="517525"/>
          </a:xfrm>
          <a:prstGeom prst="rect">
            <a:avLst/>
          </a:prstGeom>
        </p:spPr>
        <p:txBody>
          <a:bodyPr>
            <a:normAutofit/>
          </a:bodyPr>
          <a:lstStyle>
            <a:lvl1pPr algn="r" defTabSz="457200" rtl="0" eaLnBrk="0" fontAlgn="base" hangingPunct="0">
              <a:spcBef>
                <a:spcPct val="0"/>
              </a:spcBef>
              <a:spcAft>
                <a:spcPct val="0"/>
              </a:spcAft>
              <a:defRPr sz="1100" b="1" kern="1200" baseline="0">
                <a:solidFill>
                  <a:srgbClr val="00368B"/>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fr-FR" sz="1100" b="1" kern="1200" baseline="0" dirty="0">
                <a:solidFill>
                  <a:srgbClr val="00368B"/>
                </a:solidFill>
                <a:effectLst/>
                <a:latin typeface="+mj-lt"/>
                <a:ea typeface="+mj-ea"/>
                <a:cs typeface="+mj-cs"/>
              </a:rPr>
              <a:t>Droits familiaux et conjugaux</a:t>
            </a:r>
          </a:p>
        </p:txBody>
      </p:sp>
      <p:sp>
        <p:nvSpPr>
          <p:cNvPr id="2054" name="Espace réservé du titre 1"/>
          <p:cNvSpPr>
            <a:spLocks noGrp="1"/>
          </p:cNvSpPr>
          <p:nvPr>
            <p:ph type="title"/>
          </p:nvPr>
        </p:nvSpPr>
        <p:spPr bwMode="auto">
          <a:xfrm>
            <a:off x="1244600" y="508000"/>
            <a:ext cx="10703984"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 name="Rectangle 9"/>
          <p:cNvSpPr>
            <a:spLocks noChangeArrowheads="1"/>
          </p:cNvSpPr>
          <p:nvPr userDrawn="1"/>
        </p:nvSpPr>
        <p:spPr bwMode="auto">
          <a:xfrm>
            <a:off x="251885" y="6564314"/>
            <a:ext cx="216963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1200" b="1" dirty="0">
                <a:solidFill>
                  <a:schemeClr val="bg1"/>
                </a:solidFill>
              </a:rPr>
              <a:t>Colloque du COR – 01/12/2025</a:t>
            </a:r>
          </a:p>
        </p:txBody>
      </p:sp>
      <p:sp>
        <p:nvSpPr>
          <p:cNvPr id="11" name="Rectangle 10"/>
          <p:cNvSpPr>
            <a:spLocks noChangeArrowheads="1"/>
          </p:cNvSpPr>
          <p:nvPr userDrawn="1"/>
        </p:nvSpPr>
        <p:spPr bwMode="auto">
          <a:xfrm>
            <a:off x="9728200" y="6564314"/>
            <a:ext cx="214206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fr-FR" altLang="fr-FR" sz="1200" b="1" dirty="0">
                <a:solidFill>
                  <a:schemeClr val="bg1"/>
                </a:solidFill>
              </a:rPr>
              <a:t>www.cor-retraites.fr</a:t>
            </a:r>
          </a:p>
        </p:txBody>
      </p:sp>
      <p:sp>
        <p:nvSpPr>
          <p:cNvPr id="12" name="Espace réservé du numéro de diapositive 3"/>
          <p:cNvSpPr>
            <a:spLocks noGrp="1"/>
          </p:cNvSpPr>
          <p:nvPr>
            <p:ph type="sldNum" sz="quarter" idx="4"/>
          </p:nvPr>
        </p:nvSpPr>
        <p:spPr>
          <a:xfrm>
            <a:off x="4673600" y="6565901"/>
            <a:ext cx="2844800" cy="168275"/>
          </a:xfrm>
          <a:prstGeom prst="rect">
            <a:avLst/>
          </a:prstGeom>
        </p:spPr>
        <p:txBody>
          <a:bodyPr/>
          <a:lstStyle>
            <a:lvl1pPr algn="ctr">
              <a:defRPr lang="en-US" sz="1200" b="1" kern="1200" smtClean="0">
                <a:solidFill>
                  <a:schemeClr val="bg1"/>
                </a:solidFill>
                <a:latin typeface="Calibri" pitchFamily="34" charset="0"/>
                <a:ea typeface="+mn-ea"/>
                <a:cs typeface="Arial" charset="0"/>
              </a:defRPr>
            </a:lvl1pPr>
          </a:lstStyle>
          <a:p>
            <a:pPr>
              <a:defRPr/>
            </a:pPr>
            <a:endParaRPr lang="fr-FR" dirty="0"/>
          </a:p>
        </p:txBody>
      </p:sp>
    </p:spTree>
  </p:cSld>
  <p:clrMap bg1="lt1" tx1="dk1" bg2="lt2" tx2="dk2" accent1="accent1" accent2="accent2" accent3="accent3" accent4="accent4" accent5="accent5" accent6="accent6" hlink="hlink" folHlink="folHlink"/>
  <p:sldLayoutIdLst>
    <p:sldLayoutId id="2147483805" r:id="rId1"/>
    <p:sldLayoutId id="2147483809" r:id="rId2"/>
    <p:sldLayoutId id="2147483815" r:id="rId3"/>
  </p:sldLayoutIdLst>
  <p:hf hdr="0" ftr="0" dt="0"/>
  <p:txStyles>
    <p:title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1bi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5796945"/>
            <a:ext cx="12192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2.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78884" y="239714"/>
            <a:ext cx="702733"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350434" y="508000"/>
            <a:ext cx="10361084" cy="0"/>
          </a:xfrm>
          <a:prstGeom prst="line">
            <a:avLst/>
          </a:prstGeom>
          <a:ln>
            <a:solidFill>
              <a:srgbClr val="00368B"/>
            </a:solidFill>
          </a:ln>
        </p:spPr>
        <p:style>
          <a:lnRef idx="1">
            <a:schemeClr val="dk1"/>
          </a:lnRef>
          <a:fillRef idx="0">
            <a:schemeClr val="dk1"/>
          </a:fillRef>
          <a:effectRef idx="0">
            <a:schemeClr val="dk1"/>
          </a:effectRef>
          <a:fontRef idx="minor">
            <a:schemeClr val="tx1"/>
          </a:fontRef>
        </p:style>
      </p:cxnSp>
      <p:sp>
        <p:nvSpPr>
          <p:cNvPr id="5" name="Title 1"/>
          <p:cNvSpPr txBox="1">
            <a:spLocks/>
          </p:cNvSpPr>
          <p:nvPr userDrawn="1"/>
        </p:nvSpPr>
        <p:spPr>
          <a:xfrm>
            <a:off x="2768838" y="238126"/>
            <a:ext cx="8999829" cy="517525"/>
          </a:xfrm>
          <a:prstGeom prst="rect">
            <a:avLst/>
          </a:prstGeom>
        </p:spPr>
        <p:txBody>
          <a:bodyPr>
            <a:normAutofit/>
          </a:bodyPr>
          <a:lstStyle>
            <a:lvl1pPr algn="r" defTabSz="457200" rtl="0" eaLnBrk="0" fontAlgn="base" hangingPunct="0">
              <a:spcBef>
                <a:spcPct val="0"/>
              </a:spcBef>
              <a:spcAft>
                <a:spcPct val="0"/>
              </a:spcAft>
              <a:defRPr sz="1100" b="1" kern="1200" baseline="0">
                <a:solidFill>
                  <a:srgbClr val="00368B"/>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fr-FR" sz="1100" b="1" kern="1200" baseline="0" dirty="0">
                <a:solidFill>
                  <a:srgbClr val="00368B"/>
                </a:solidFill>
                <a:effectLst/>
                <a:latin typeface="+mj-lt"/>
                <a:ea typeface="+mj-ea"/>
                <a:cs typeface="+mj-cs"/>
              </a:rPr>
              <a:t>Droits conjugaux et familiaux</a:t>
            </a:r>
          </a:p>
        </p:txBody>
      </p:sp>
      <p:sp>
        <p:nvSpPr>
          <p:cNvPr id="2054" name="Espace réservé du titre 1"/>
          <p:cNvSpPr>
            <a:spLocks noGrp="1"/>
          </p:cNvSpPr>
          <p:nvPr>
            <p:ph type="title"/>
          </p:nvPr>
        </p:nvSpPr>
        <p:spPr bwMode="auto">
          <a:xfrm>
            <a:off x="1244600" y="508000"/>
            <a:ext cx="10703984"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 name="Rectangle 9"/>
          <p:cNvSpPr>
            <a:spLocks noChangeArrowheads="1"/>
          </p:cNvSpPr>
          <p:nvPr userDrawn="1"/>
        </p:nvSpPr>
        <p:spPr bwMode="auto">
          <a:xfrm>
            <a:off x="251885" y="6564314"/>
            <a:ext cx="216963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1200" b="1" dirty="0">
                <a:solidFill>
                  <a:schemeClr val="bg1"/>
                </a:solidFill>
              </a:rPr>
              <a:t>Colloque du COR – 01/12/2025</a:t>
            </a:r>
          </a:p>
        </p:txBody>
      </p:sp>
      <p:sp>
        <p:nvSpPr>
          <p:cNvPr id="11" name="Rectangle 10"/>
          <p:cNvSpPr>
            <a:spLocks noChangeArrowheads="1"/>
          </p:cNvSpPr>
          <p:nvPr userDrawn="1"/>
        </p:nvSpPr>
        <p:spPr bwMode="auto">
          <a:xfrm>
            <a:off x="9728200" y="6564314"/>
            <a:ext cx="214206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fr-FR" altLang="fr-FR" sz="1200" b="1" dirty="0">
                <a:solidFill>
                  <a:schemeClr val="bg1"/>
                </a:solidFill>
              </a:rPr>
              <a:t>www.cor-retraites.fr</a:t>
            </a:r>
          </a:p>
        </p:txBody>
      </p:sp>
      <p:sp>
        <p:nvSpPr>
          <p:cNvPr id="14" name="Espace réservé du numéro de diapositive 3"/>
          <p:cNvSpPr>
            <a:spLocks noGrp="1"/>
          </p:cNvSpPr>
          <p:nvPr>
            <p:ph type="sldNum" sz="quarter" idx="4"/>
          </p:nvPr>
        </p:nvSpPr>
        <p:spPr>
          <a:xfrm>
            <a:off x="4673600" y="6565901"/>
            <a:ext cx="2844800" cy="168275"/>
          </a:xfrm>
          <a:prstGeom prst="rect">
            <a:avLst/>
          </a:prstGeom>
        </p:spPr>
        <p:txBody>
          <a:bodyPr/>
          <a:lstStyle>
            <a:lvl1pPr algn="ctr">
              <a:defRPr sz="1200" b="1">
                <a:solidFill>
                  <a:schemeClr val="bg1"/>
                </a:solidFill>
              </a:defRPr>
            </a:lvl1pPr>
          </a:lstStyle>
          <a:p>
            <a:pPr>
              <a:defRPr/>
            </a:pPr>
            <a:fld id="{3C9F837A-1064-489C-8EF4-21EE41019901}" type="slidenum">
              <a:rPr lang="en-US" smtClean="0"/>
              <a:pPr>
                <a:defRPr/>
              </a:pPr>
              <a:t>‹N°›</a:t>
            </a:fld>
            <a:endParaRPr lang="en-US" dirty="0"/>
          </a:p>
        </p:txBody>
      </p:sp>
    </p:spTree>
    <p:extLst>
      <p:ext uri="{BB962C8B-B14F-4D97-AF65-F5344CB8AC3E}">
        <p14:creationId xmlns:p14="http://schemas.microsoft.com/office/powerpoint/2010/main" val="2501863398"/>
      </p:ext>
    </p:extLst>
  </p:cSld>
  <p:clrMap bg1="lt1" tx1="dk1" bg2="lt2" tx2="dk2" accent1="accent1" accent2="accent2" accent3="accent3" accent4="accent4" accent5="accent5" accent6="accent6" hlink="hlink" folHlink="folHlink"/>
  <p:sldLayoutIdLst>
    <p:sldLayoutId id="2147483807" r:id="rId1"/>
    <p:sldLayoutId id="2147483808" r:id="rId2"/>
  </p:sldLayoutIdLst>
  <p:hf hdr="0" dt="0"/>
  <p:txStyles>
    <p:title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1bi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796945"/>
            <a:ext cx="12192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8884" y="239714"/>
            <a:ext cx="702733"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350434" y="508000"/>
            <a:ext cx="10361084" cy="0"/>
          </a:xfrm>
          <a:prstGeom prst="line">
            <a:avLst/>
          </a:prstGeom>
          <a:ln>
            <a:solidFill>
              <a:srgbClr val="00368B"/>
            </a:solidFill>
          </a:ln>
        </p:spPr>
        <p:style>
          <a:lnRef idx="1">
            <a:schemeClr val="dk1"/>
          </a:lnRef>
          <a:fillRef idx="0">
            <a:schemeClr val="dk1"/>
          </a:fillRef>
          <a:effectRef idx="0">
            <a:schemeClr val="dk1"/>
          </a:effectRef>
          <a:fontRef idx="minor">
            <a:schemeClr val="tx1"/>
          </a:fontRef>
        </p:style>
      </p:cxnSp>
      <p:sp>
        <p:nvSpPr>
          <p:cNvPr id="5" name="Title 1"/>
          <p:cNvSpPr txBox="1">
            <a:spLocks/>
          </p:cNvSpPr>
          <p:nvPr userDrawn="1"/>
        </p:nvSpPr>
        <p:spPr>
          <a:xfrm>
            <a:off x="2768838" y="238126"/>
            <a:ext cx="8999829" cy="517525"/>
          </a:xfrm>
          <a:prstGeom prst="rect">
            <a:avLst/>
          </a:prstGeom>
        </p:spPr>
        <p:txBody>
          <a:bodyPr>
            <a:normAutofit/>
          </a:bodyPr>
          <a:lstStyle>
            <a:lvl1pPr algn="r" defTabSz="457200" rtl="0" eaLnBrk="0" fontAlgn="base" hangingPunct="0">
              <a:spcBef>
                <a:spcPct val="0"/>
              </a:spcBef>
              <a:spcAft>
                <a:spcPct val="0"/>
              </a:spcAft>
              <a:defRPr sz="1100" b="1" kern="1200" baseline="0">
                <a:solidFill>
                  <a:srgbClr val="00368B"/>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pPr marL="0" marR="0" lvl="0" indent="0" algn="r" defTabSz="457200" rtl="0" eaLnBrk="0" fontAlgn="base" latinLnBrk="0" hangingPunct="0">
              <a:lnSpc>
                <a:spcPct val="100000"/>
              </a:lnSpc>
              <a:spcBef>
                <a:spcPct val="0"/>
              </a:spcBef>
              <a:spcAft>
                <a:spcPct val="0"/>
              </a:spcAft>
              <a:buClrTx/>
              <a:buSzTx/>
              <a:buFontTx/>
              <a:buNone/>
              <a:tabLst/>
              <a:defRPr/>
            </a:pPr>
            <a:r>
              <a:rPr lang="fr-FR" sz="1100" b="1" kern="1200" baseline="0" dirty="0">
                <a:solidFill>
                  <a:srgbClr val="00368B"/>
                </a:solidFill>
                <a:effectLst/>
                <a:latin typeface="+mj-lt"/>
                <a:ea typeface="+mj-ea"/>
                <a:cs typeface="+mj-cs"/>
              </a:rPr>
              <a:t>Droits familiaux et conjugaux</a:t>
            </a:r>
          </a:p>
        </p:txBody>
      </p:sp>
      <p:sp>
        <p:nvSpPr>
          <p:cNvPr id="2054" name="Espace réservé du titre 1"/>
          <p:cNvSpPr>
            <a:spLocks noGrp="1"/>
          </p:cNvSpPr>
          <p:nvPr>
            <p:ph type="title"/>
          </p:nvPr>
        </p:nvSpPr>
        <p:spPr bwMode="auto">
          <a:xfrm>
            <a:off x="1244600" y="508000"/>
            <a:ext cx="10703984"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 name="Rectangle 9"/>
          <p:cNvSpPr>
            <a:spLocks noChangeArrowheads="1"/>
          </p:cNvSpPr>
          <p:nvPr userDrawn="1"/>
        </p:nvSpPr>
        <p:spPr bwMode="auto">
          <a:xfrm>
            <a:off x="251885" y="6564314"/>
            <a:ext cx="216963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1200" b="1" dirty="0">
                <a:solidFill>
                  <a:schemeClr val="bg1"/>
                </a:solidFill>
              </a:rPr>
              <a:t>Colloque du COR – 01/12/2025</a:t>
            </a:r>
          </a:p>
        </p:txBody>
      </p:sp>
      <p:sp>
        <p:nvSpPr>
          <p:cNvPr id="11" name="Rectangle 10"/>
          <p:cNvSpPr>
            <a:spLocks noChangeArrowheads="1"/>
          </p:cNvSpPr>
          <p:nvPr userDrawn="1"/>
        </p:nvSpPr>
        <p:spPr bwMode="auto">
          <a:xfrm>
            <a:off x="9728200" y="6564314"/>
            <a:ext cx="214206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fr-FR" altLang="fr-FR" sz="1200" b="1" dirty="0">
                <a:solidFill>
                  <a:schemeClr val="bg1"/>
                </a:solidFill>
              </a:rPr>
              <a:t>www.cor-retraites.fr</a:t>
            </a:r>
          </a:p>
        </p:txBody>
      </p:sp>
      <p:sp>
        <p:nvSpPr>
          <p:cNvPr id="14" name="Espace réservé du numéro de diapositive 3"/>
          <p:cNvSpPr>
            <a:spLocks noGrp="1"/>
          </p:cNvSpPr>
          <p:nvPr>
            <p:ph type="sldNum" sz="quarter" idx="4"/>
          </p:nvPr>
        </p:nvSpPr>
        <p:spPr>
          <a:xfrm>
            <a:off x="4673600" y="6565901"/>
            <a:ext cx="2844800" cy="168275"/>
          </a:xfrm>
          <a:prstGeom prst="rect">
            <a:avLst/>
          </a:prstGeom>
        </p:spPr>
        <p:txBody>
          <a:bodyPr/>
          <a:lstStyle>
            <a:lvl1pPr algn="ctr">
              <a:defRPr sz="1200" b="1">
                <a:solidFill>
                  <a:schemeClr val="bg1"/>
                </a:solidFill>
              </a:defRPr>
            </a:lvl1pPr>
          </a:lstStyle>
          <a:p>
            <a:pPr>
              <a:defRPr/>
            </a:pPr>
            <a:fld id="{3C9F837A-1064-489C-8EF4-21EE41019901}" type="slidenum">
              <a:rPr lang="en-US" smtClean="0"/>
              <a:pPr>
                <a:defRPr/>
              </a:pPr>
              <a:t>‹N°›</a:t>
            </a:fld>
            <a:endParaRPr lang="en-US" dirty="0"/>
          </a:p>
        </p:txBody>
      </p:sp>
    </p:spTree>
    <p:extLst>
      <p:ext uri="{BB962C8B-B14F-4D97-AF65-F5344CB8AC3E}">
        <p14:creationId xmlns:p14="http://schemas.microsoft.com/office/powerpoint/2010/main" val="2014309018"/>
      </p:ext>
    </p:extLst>
  </p:cSld>
  <p:clrMap bg1="lt1" tx1="dk1" bg2="lt2" tx2="dk2" accent1="accent1" accent2="accent2" accent3="accent3" accent4="accent4" accent5="accent5" accent6="accent6" hlink="hlink" folHlink="folHlink"/>
  <p:hf hdr="0" dt="0"/>
  <p:txStyles>
    <p:title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descr="1bi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796945"/>
            <a:ext cx="12192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descr="2.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78884" y="239714"/>
            <a:ext cx="702733"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350434" y="508000"/>
            <a:ext cx="10361084" cy="0"/>
          </a:xfrm>
          <a:prstGeom prst="line">
            <a:avLst/>
          </a:prstGeom>
          <a:ln>
            <a:solidFill>
              <a:srgbClr val="00368B"/>
            </a:solidFill>
          </a:ln>
        </p:spPr>
        <p:style>
          <a:lnRef idx="1">
            <a:schemeClr val="dk1"/>
          </a:lnRef>
          <a:fillRef idx="0">
            <a:schemeClr val="dk1"/>
          </a:fillRef>
          <a:effectRef idx="0">
            <a:schemeClr val="dk1"/>
          </a:effectRef>
          <a:fontRef idx="minor">
            <a:schemeClr val="tx1"/>
          </a:fontRef>
        </p:style>
      </p:cxnSp>
      <p:sp>
        <p:nvSpPr>
          <p:cNvPr id="5" name="Title 1"/>
          <p:cNvSpPr txBox="1">
            <a:spLocks/>
          </p:cNvSpPr>
          <p:nvPr userDrawn="1"/>
        </p:nvSpPr>
        <p:spPr>
          <a:xfrm>
            <a:off x="2768838" y="238126"/>
            <a:ext cx="8999829" cy="517525"/>
          </a:xfrm>
          <a:prstGeom prst="rect">
            <a:avLst/>
          </a:prstGeom>
        </p:spPr>
        <p:txBody>
          <a:bodyPr>
            <a:normAutofit/>
          </a:bodyPr>
          <a:lstStyle>
            <a:lvl1pPr algn="r" defTabSz="457200" rtl="0" eaLnBrk="0" fontAlgn="base" hangingPunct="0">
              <a:spcBef>
                <a:spcPct val="0"/>
              </a:spcBef>
              <a:spcAft>
                <a:spcPct val="0"/>
              </a:spcAft>
              <a:defRPr sz="1100" b="1" kern="1200" baseline="0">
                <a:solidFill>
                  <a:srgbClr val="00368B"/>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fr-FR" sz="1100" b="1" kern="1200" baseline="0" dirty="0">
                <a:solidFill>
                  <a:srgbClr val="00368B"/>
                </a:solidFill>
                <a:effectLst/>
                <a:latin typeface="+mj-lt"/>
                <a:ea typeface="+mj-ea"/>
                <a:cs typeface="+mj-cs"/>
              </a:rPr>
              <a:t>Droits familiaux et conjugaux</a:t>
            </a:r>
          </a:p>
        </p:txBody>
      </p:sp>
      <p:sp>
        <p:nvSpPr>
          <p:cNvPr id="2054" name="Espace réservé du titre 1"/>
          <p:cNvSpPr>
            <a:spLocks noGrp="1"/>
          </p:cNvSpPr>
          <p:nvPr>
            <p:ph type="title"/>
          </p:nvPr>
        </p:nvSpPr>
        <p:spPr bwMode="auto">
          <a:xfrm>
            <a:off x="1244600" y="508000"/>
            <a:ext cx="10703984"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 name="Rectangle 9"/>
          <p:cNvSpPr>
            <a:spLocks noChangeArrowheads="1"/>
          </p:cNvSpPr>
          <p:nvPr userDrawn="1"/>
        </p:nvSpPr>
        <p:spPr bwMode="auto">
          <a:xfrm>
            <a:off x="251885" y="6564314"/>
            <a:ext cx="216963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fr-FR" altLang="fr-FR" sz="1200" b="1" dirty="0">
                <a:solidFill>
                  <a:schemeClr val="bg1"/>
                </a:solidFill>
              </a:rPr>
              <a:t>Colloque du COR – 01/12/2025</a:t>
            </a:r>
          </a:p>
        </p:txBody>
      </p:sp>
      <p:sp>
        <p:nvSpPr>
          <p:cNvPr id="11" name="Rectangle 10"/>
          <p:cNvSpPr>
            <a:spLocks noChangeArrowheads="1"/>
          </p:cNvSpPr>
          <p:nvPr userDrawn="1"/>
        </p:nvSpPr>
        <p:spPr bwMode="auto">
          <a:xfrm>
            <a:off x="9728200" y="6564314"/>
            <a:ext cx="214206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charset="0"/>
              </a:defRPr>
            </a:lvl9pPr>
          </a:lstStyle>
          <a:p>
            <a:pPr algn="r" eaLnBrk="1" hangingPunct="1">
              <a:defRPr/>
            </a:pPr>
            <a:r>
              <a:rPr lang="fr-FR" altLang="fr-FR" sz="1200" b="1" dirty="0">
                <a:solidFill>
                  <a:schemeClr val="bg1"/>
                </a:solidFill>
              </a:rPr>
              <a:t>www.cor-retraites.fr</a:t>
            </a:r>
          </a:p>
        </p:txBody>
      </p:sp>
      <p:sp>
        <p:nvSpPr>
          <p:cNvPr id="12" name="Espace réservé du numéro de diapositive 3"/>
          <p:cNvSpPr>
            <a:spLocks noGrp="1"/>
          </p:cNvSpPr>
          <p:nvPr>
            <p:ph type="sldNum" sz="quarter" idx="4"/>
          </p:nvPr>
        </p:nvSpPr>
        <p:spPr>
          <a:xfrm>
            <a:off x="4673600" y="6565901"/>
            <a:ext cx="2844800" cy="168275"/>
          </a:xfrm>
          <a:prstGeom prst="rect">
            <a:avLst/>
          </a:prstGeom>
        </p:spPr>
        <p:txBody>
          <a:bodyPr/>
          <a:lstStyle>
            <a:lvl1pPr algn="ctr">
              <a:defRPr lang="en-US" sz="1200" b="1" kern="1200" smtClean="0">
                <a:solidFill>
                  <a:schemeClr val="bg1"/>
                </a:solidFill>
                <a:latin typeface="Calibri" pitchFamily="34" charset="0"/>
                <a:ea typeface="+mn-ea"/>
                <a:cs typeface="Arial" charset="0"/>
              </a:defRPr>
            </a:lvl1pPr>
          </a:lstStyle>
          <a:p>
            <a:pPr>
              <a:defRPr/>
            </a:pPr>
            <a:endParaRPr lang="fr-FR" dirty="0"/>
          </a:p>
        </p:txBody>
      </p:sp>
    </p:spTree>
    <p:extLst>
      <p:ext uri="{BB962C8B-B14F-4D97-AF65-F5344CB8AC3E}">
        <p14:creationId xmlns:p14="http://schemas.microsoft.com/office/powerpoint/2010/main" val="2633407411"/>
      </p:ext>
    </p:extLst>
  </p:cSld>
  <p:clrMap bg1="lt1" tx1="dk1" bg2="lt2" tx2="dk2" accent1="accent1" accent2="accent2" accent3="accent3" accent4="accent4" accent5="accent5" accent6="accent6" hlink="hlink" folHlink="folHlink"/>
  <p:sldLayoutIdLst>
    <p:sldLayoutId id="2147483814" r:id="rId1"/>
  </p:sldLayoutIdLst>
  <p:hf hdr="0" ftr="0" dt="0"/>
  <p:txStyles>
    <p:titleStyle>
      <a:lvl1pPr algn="l" rtl="0" eaLnBrk="0" fontAlgn="base" hangingPunct="0">
        <a:spcBef>
          <a:spcPct val="0"/>
        </a:spcBef>
        <a:spcAft>
          <a:spcPct val="0"/>
        </a:spcAft>
        <a:defRPr lang="fr-FR" sz="2800" b="1" kern="1200" dirty="0">
          <a:solidFill>
            <a:srgbClr val="00368B"/>
          </a:solidFill>
          <a:latin typeface="+mn-lt"/>
          <a:ea typeface="+mn-ea"/>
          <a:cs typeface="+mn-cs"/>
        </a:defRPr>
      </a:lvl1pPr>
      <a:lvl2pPr algn="l" rtl="0" eaLnBrk="0" fontAlgn="base" hangingPunct="0">
        <a:spcBef>
          <a:spcPct val="0"/>
        </a:spcBef>
        <a:spcAft>
          <a:spcPct val="0"/>
        </a:spcAft>
        <a:defRPr sz="2800" b="1">
          <a:solidFill>
            <a:srgbClr val="00368B"/>
          </a:solidFill>
          <a:latin typeface="Calibri" pitchFamily="34" charset="0"/>
        </a:defRPr>
      </a:lvl2pPr>
      <a:lvl3pPr algn="l" rtl="0" eaLnBrk="0" fontAlgn="base" hangingPunct="0">
        <a:spcBef>
          <a:spcPct val="0"/>
        </a:spcBef>
        <a:spcAft>
          <a:spcPct val="0"/>
        </a:spcAft>
        <a:defRPr sz="2800" b="1">
          <a:solidFill>
            <a:srgbClr val="00368B"/>
          </a:solidFill>
          <a:latin typeface="Calibri" pitchFamily="34" charset="0"/>
        </a:defRPr>
      </a:lvl3pPr>
      <a:lvl4pPr algn="l" rtl="0" eaLnBrk="0" fontAlgn="base" hangingPunct="0">
        <a:spcBef>
          <a:spcPct val="0"/>
        </a:spcBef>
        <a:spcAft>
          <a:spcPct val="0"/>
        </a:spcAft>
        <a:defRPr sz="2800" b="1">
          <a:solidFill>
            <a:srgbClr val="00368B"/>
          </a:solidFill>
          <a:latin typeface="Calibri" pitchFamily="34" charset="0"/>
        </a:defRPr>
      </a:lvl4pPr>
      <a:lvl5pPr algn="l" rtl="0" eaLnBrk="0" fontAlgn="base" hangingPunct="0">
        <a:spcBef>
          <a:spcPct val="0"/>
        </a:spcBef>
        <a:spcAft>
          <a:spcPct val="0"/>
        </a:spcAft>
        <a:defRPr sz="2800" b="1">
          <a:solidFill>
            <a:srgbClr val="00368B"/>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2144486" y="1670561"/>
            <a:ext cx="7903028" cy="910087"/>
          </a:xfrm>
        </p:spPr>
        <p:txBody>
          <a:bodyPr anchor="t"/>
          <a:lstStyle/>
          <a:p>
            <a:pPr algn="ctr">
              <a:spcBef>
                <a:spcPts val="1200"/>
              </a:spcBef>
              <a:spcAft>
                <a:spcPts val="1200"/>
              </a:spcAft>
            </a:pPr>
            <a:r>
              <a:rPr lang="fr-FR" dirty="0"/>
              <a:t>Colloque du COR 2025 </a:t>
            </a:r>
            <a:br>
              <a:rPr lang="fr-FR" dirty="0"/>
            </a:br>
            <a:br>
              <a:rPr lang="fr-FR" dirty="0"/>
            </a:br>
            <a:r>
              <a:rPr lang="fr-FR" dirty="0"/>
              <a:t>Présentation du rapport sur les droits familiaux et conjugaux</a:t>
            </a:r>
            <a:br>
              <a:rPr lang="fr-FR" sz="3200" dirty="0"/>
            </a:br>
            <a:endParaRPr lang="fr-F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012" y="508001"/>
            <a:ext cx="9074989" cy="5875547"/>
          </a:xfrm>
        </p:spPr>
        <p:txBody>
          <a:bodyPr/>
          <a:lstStyle/>
          <a:p>
            <a:pPr algn="ctr"/>
            <a:r>
              <a:rPr lang="fr-FR" dirty="0"/>
              <a:t>2. Des pistes d’évolution selon les différents degrés d’ambition</a:t>
            </a:r>
          </a:p>
        </p:txBody>
      </p:sp>
      <p:sp>
        <p:nvSpPr>
          <p:cNvPr id="3" name="Espace réservé du numéro de diapositive 3"/>
          <p:cNvSpPr>
            <a:spLocks noGrp="1"/>
          </p:cNvSpPr>
          <p:nvPr>
            <p:ph type="sldNum" sz="quarter" idx="14"/>
          </p:nvPr>
        </p:nvSpPr>
        <p:spPr>
          <a:xfrm>
            <a:off x="5029200" y="6565901"/>
            <a:ext cx="2133600" cy="168275"/>
          </a:xfrm>
          <a:prstGeom prst="rect">
            <a:avLst/>
          </a:prstGeom>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10</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655607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46912" y="396361"/>
            <a:ext cx="9321656" cy="727075"/>
          </a:xfrm>
        </p:spPr>
        <p:txBody>
          <a:bodyPr/>
          <a:lstStyle/>
          <a:p>
            <a:r>
              <a:rPr lang="fr-FR" dirty="0"/>
              <a:t>Des pistes d’évolution qui dépendent du degré d’ambition</a:t>
            </a:r>
          </a:p>
        </p:txBody>
      </p:sp>
      <p:sp>
        <p:nvSpPr>
          <p:cNvPr id="3" name="Espace réservé du texte 2"/>
          <p:cNvSpPr>
            <a:spLocks noGrp="1"/>
          </p:cNvSpPr>
          <p:nvPr>
            <p:ph type="body" idx="1"/>
          </p:nvPr>
        </p:nvSpPr>
        <p:spPr>
          <a:xfrm>
            <a:off x="3404559" y="2587923"/>
            <a:ext cx="5195085" cy="431321"/>
          </a:xfrm>
        </p:spPr>
        <p:txBody>
          <a:bodyPr/>
          <a:lstStyle/>
          <a:p>
            <a:pPr marL="0" indent="0" algn="ctr">
              <a:buNone/>
            </a:pPr>
            <a:r>
              <a:rPr lang="fr-FR" sz="2000" dirty="0">
                <a:solidFill>
                  <a:srgbClr val="00368B"/>
                </a:solidFill>
              </a:rPr>
              <a:t>Trois niveaux d’ambition pour les réformes peuvent être envisagés :</a:t>
            </a:r>
          </a:p>
          <a:p>
            <a:pPr marL="0" indent="0" algn="ctr">
              <a:buNone/>
            </a:pPr>
            <a:endParaRPr lang="fr-FR" sz="1800" b="1" dirty="0">
              <a:solidFill>
                <a:srgbClr val="00368B"/>
              </a:solidFill>
            </a:endParaRP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11</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5" name="Rectangle : coins arrondis 4">
            <a:extLst>
              <a:ext uri="{FF2B5EF4-FFF2-40B4-BE49-F238E27FC236}">
                <a16:creationId xmlns:a16="http://schemas.microsoft.com/office/drawing/2014/main" id="{474F6ECD-A6A2-7E3E-5878-2CDA0B23DDD5}"/>
              </a:ext>
            </a:extLst>
          </p:cNvPr>
          <p:cNvSpPr/>
          <p:nvPr/>
        </p:nvSpPr>
        <p:spPr>
          <a:xfrm>
            <a:off x="1877684" y="3433309"/>
            <a:ext cx="2303253" cy="2234242"/>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rPr>
              <a:t>1</a:t>
            </a:r>
            <a:r>
              <a:rPr kumimoji="0" lang="fr-FR" sz="1800" b="1" i="0" u="none" strike="noStrike" kern="1200" cap="none" spc="0" normalizeH="0" baseline="30000" noProof="0" dirty="0">
                <a:ln>
                  <a:noFill/>
                </a:ln>
                <a:solidFill>
                  <a:prstClr val="white"/>
                </a:solidFill>
                <a:effectLst/>
                <a:uLnTx/>
                <a:uFillTx/>
                <a:latin typeface="Calibri"/>
                <a:ea typeface="+mn-ea"/>
                <a:cs typeface="+mn-cs"/>
              </a:rPr>
              <a:t>er</a:t>
            </a:r>
            <a:r>
              <a:rPr kumimoji="0" lang="fr-FR" sz="1800" b="1" i="0" u="none" strike="noStrike" kern="1200" cap="none" spc="0" normalizeH="0" baseline="0" noProof="0" dirty="0">
                <a:ln>
                  <a:noFill/>
                </a:ln>
                <a:solidFill>
                  <a:prstClr val="white"/>
                </a:solidFill>
                <a:effectLst/>
                <a:uLnTx/>
                <a:uFillTx/>
                <a:latin typeface="Calibri"/>
                <a:ea typeface="+mn-ea"/>
                <a:cs typeface="+mn-cs"/>
              </a:rPr>
              <a:t> niveau</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rPr>
              <a:t>Convergence et harmonisation des droits familiaux et conjugaux entre régimes</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Rectangle : coins arrondis 5">
            <a:extLst>
              <a:ext uri="{FF2B5EF4-FFF2-40B4-BE49-F238E27FC236}">
                <a16:creationId xmlns:a16="http://schemas.microsoft.com/office/drawing/2014/main" id="{C59C7419-94E5-7A46-FD14-1286EEDD7509}"/>
              </a:ext>
            </a:extLst>
          </p:cNvPr>
          <p:cNvSpPr/>
          <p:nvPr/>
        </p:nvSpPr>
        <p:spPr>
          <a:xfrm>
            <a:off x="4859548" y="3433310"/>
            <a:ext cx="2303253" cy="2234242"/>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rPr>
              <a:t>2</a:t>
            </a:r>
            <a:r>
              <a:rPr kumimoji="0" lang="fr-FR" sz="1800" b="1" i="0" u="none" strike="noStrike" kern="1200" cap="none" spc="0" normalizeH="0" baseline="30000" noProof="0" dirty="0">
                <a:ln>
                  <a:noFill/>
                </a:ln>
                <a:solidFill>
                  <a:prstClr val="white"/>
                </a:solidFill>
                <a:effectLst/>
                <a:uLnTx/>
                <a:uFillTx/>
                <a:latin typeface="Calibri"/>
                <a:ea typeface="+mn-ea"/>
                <a:cs typeface="+mn-cs"/>
              </a:rPr>
              <a:t>ème</a:t>
            </a:r>
            <a:r>
              <a:rPr kumimoji="0" lang="fr-FR" sz="1800" b="1" i="0" u="none" strike="noStrike" kern="1200" cap="none" spc="0" normalizeH="0" baseline="0" noProof="0" dirty="0">
                <a:ln>
                  <a:noFill/>
                </a:ln>
                <a:solidFill>
                  <a:prstClr val="white"/>
                </a:solidFill>
                <a:effectLst/>
                <a:uLnTx/>
                <a:uFillTx/>
                <a:latin typeface="Calibri"/>
                <a:ea typeface="+mn-ea"/>
                <a:cs typeface="+mn-cs"/>
              </a:rPr>
              <a:t> niveau</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rPr>
              <a:t>Évolutions plus structurantes des droits familiaux et conjugaux</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Rectangle : coins arrondis 6">
            <a:extLst>
              <a:ext uri="{FF2B5EF4-FFF2-40B4-BE49-F238E27FC236}">
                <a16:creationId xmlns:a16="http://schemas.microsoft.com/office/drawing/2014/main" id="{24D569A3-2D16-FF4B-C76D-B3DC9A4F1148}"/>
              </a:ext>
            </a:extLst>
          </p:cNvPr>
          <p:cNvSpPr/>
          <p:nvPr/>
        </p:nvSpPr>
        <p:spPr>
          <a:xfrm>
            <a:off x="7783903" y="3441938"/>
            <a:ext cx="2303253" cy="2234241"/>
          </a:xfrm>
          <a:prstGeom prst="roundRect">
            <a:avLst/>
          </a:prstGeom>
          <a:solidFill>
            <a:schemeClr val="accent1">
              <a:lumMod val="50000"/>
            </a:schemeClr>
          </a:solidFill>
          <a:ln>
            <a:solidFill>
              <a:schemeClr val="tx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rPr>
              <a:t>3</a:t>
            </a:r>
            <a:r>
              <a:rPr kumimoji="0" lang="fr-FR" sz="1800" b="1" i="0" u="none" strike="noStrike" kern="1200" cap="none" spc="0" normalizeH="0" baseline="30000" noProof="0" dirty="0">
                <a:ln>
                  <a:noFill/>
                </a:ln>
                <a:solidFill>
                  <a:prstClr val="white"/>
                </a:solidFill>
                <a:effectLst/>
                <a:uLnTx/>
                <a:uFillTx/>
                <a:latin typeface="Calibri"/>
                <a:ea typeface="+mn-ea"/>
                <a:cs typeface="+mn-cs"/>
              </a:rPr>
              <a:t>ème</a:t>
            </a:r>
            <a:r>
              <a:rPr kumimoji="0" lang="fr-FR" sz="1800" b="1" i="0" u="none" strike="noStrike" kern="1200" cap="none" spc="0" normalizeH="0" baseline="0" noProof="0" dirty="0">
                <a:ln>
                  <a:noFill/>
                </a:ln>
                <a:solidFill>
                  <a:prstClr val="white"/>
                </a:solidFill>
                <a:effectLst/>
                <a:uLnTx/>
                <a:uFillTx/>
                <a:latin typeface="Calibri"/>
                <a:ea typeface="+mn-ea"/>
                <a:cs typeface="+mn-cs"/>
              </a:rPr>
              <a:t> niveau</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rPr>
              <a:t>Refonte systémique des droits familiaux et conjugaux</a:t>
            </a: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ZoneTexte 8">
            <a:extLst>
              <a:ext uri="{FF2B5EF4-FFF2-40B4-BE49-F238E27FC236}">
                <a16:creationId xmlns:a16="http://schemas.microsoft.com/office/drawing/2014/main" id="{0D7185A3-4176-1401-55E3-35852CBE6B6D}"/>
              </a:ext>
            </a:extLst>
          </p:cNvPr>
          <p:cNvSpPr txBox="1"/>
          <p:nvPr/>
        </p:nvSpPr>
        <p:spPr>
          <a:xfrm>
            <a:off x="1163782" y="1399877"/>
            <a:ext cx="8923374" cy="707886"/>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2000" b="0" i="0" u="none" strike="noStrike" kern="1200" cap="none" spc="0" normalizeH="0" baseline="0" noProof="0" dirty="0">
                <a:ln>
                  <a:noFill/>
                </a:ln>
                <a:solidFill>
                  <a:srgbClr val="00368B"/>
                </a:solidFill>
                <a:effectLst/>
                <a:uLnTx/>
                <a:uFillTx/>
                <a:latin typeface="Calibri" pitchFamily="34" charset="0"/>
                <a:ea typeface="+mn-ea"/>
                <a:cs typeface="Arial" charset="0"/>
              </a:rPr>
              <a:t>Pour concilier les différentes attentes, le COR propose un </a:t>
            </a:r>
            <a:r>
              <a:rPr kumimoji="0" lang="fr-FR" sz="2000" b="0" i="0" u="sng" strike="noStrike" kern="1200" cap="none" spc="0" normalizeH="0" baseline="0" noProof="0" dirty="0">
                <a:ln>
                  <a:noFill/>
                </a:ln>
                <a:solidFill>
                  <a:srgbClr val="00368B"/>
                </a:solidFill>
                <a:effectLst/>
                <a:uLnTx/>
                <a:uFillTx/>
                <a:latin typeface="Calibri" pitchFamily="34" charset="0"/>
                <a:ea typeface="+mn-ea"/>
                <a:cs typeface="Arial" charset="0"/>
              </a:rPr>
              <a:t>large éventail de pistes d’évolution des droits familiaux et conjugaux</a:t>
            </a:r>
            <a:r>
              <a:rPr kumimoji="0" lang="fr-FR" sz="2000" b="0" i="0" u="none" strike="noStrike" kern="1200" cap="none" spc="0" normalizeH="0" baseline="0" noProof="0" dirty="0">
                <a:ln>
                  <a:noFill/>
                </a:ln>
                <a:solidFill>
                  <a:srgbClr val="00368B"/>
                </a:solidFill>
                <a:effectLst/>
                <a:uLnTx/>
                <a:uFillTx/>
                <a:latin typeface="Calibri" pitchFamily="34" charset="0"/>
                <a:ea typeface="+mn-ea"/>
                <a:cs typeface="Arial" charset="0"/>
              </a:rPr>
              <a:t>. </a:t>
            </a:r>
          </a:p>
        </p:txBody>
      </p:sp>
    </p:spTree>
    <p:extLst>
      <p:ext uri="{BB962C8B-B14F-4D97-AF65-F5344CB8AC3E}">
        <p14:creationId xmlns:p14="http://schemas.microsoft.com/office/powerpoint/2010/main" val="1376022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012" y="508001"/>
            <a:ext cx="9074989" cy="6125713"/>
          </a:xfrm>
        </p:spPr>
        <p:txBody>
          <a:bodyPr/>
          <a:lstStyle/>
          <a:p>
            <a:pPr algn="ctr"/>
            <a:r>
              <a:rPr lang="fr-FR" dirty="0"/>
              <a:t>Premier niveau : pistes d’harmonisation des droits</a:t>
            </a:r>
            <a:br>
              <a:rPr lang="fr-FR" dirty="0"/>
            </a:br>
            <a:endParaRPr lang="fr-FR" dirty="0"/>
          </a:p>
        </p:txBody>
      </p:sp>
      <p:sp>
        <p:nvSpPr>
          <p:cNvPr id="3" name="Espace réservé du numéro de diapositive 2"/>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12</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969434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3056" y="402627"/>
            <a:ext cx="9307802" cy="727075"/>
          </a:xfrm>
        </p:spPr>
        <p:txBody>
          <a:bodyPr/>
          <a:lstStyle/>
          <a:p>
            <a:r>
              <a:rPr lang="fr-FR" dirty="0"/>
              <a:t>Pourquoi harmoniser les droits familiaux et conjugaux ? </a:t>
            </a:r>
          </a:p>
        </p:txBody>
      </p:sp>
      <p:sp>
        <p:nvSpPr>
          <p:cNvPr id="3" name="Espace réservé du texte 2"/>
          <p:cNvSpPr>
            <a:spLocks noGrp="1"/>
          </p:cNvSpPr>
          <p:nvPr>
            <p:ph type="body" idx="1"/>
          </p:nvPr>
        </p:nvSpPr>
        <p:spPr>
          <a:xfrm>
            <a:off x="969818" y="1226076"/>
            <a:ext cx="9451982" cy="5048093"/>
          </a:xfrm>
        </p:spPr>
        <p:txBody>
          <a:bodyPr/>
          <a:lstStyle/>
          <a:p>
            <a:pPr>
              <a:buFontTx/>
              <a:buChar char="-"/>
            </a:pPr>
            <a:r>
              <a:rPr lang="fr-FR" sz="2300" dirty="0">
                <a:solidFill>
                  <a:srgbClr val="00368B"/>
                </a:solidFill>
              </a:rPr>
              <a:t>Dispositifs présents dans l’ensemble des régimes de retraite français</a:t>
            </a:r>
          </a:p>
          <a:p>
            <a:pPr marL="0" indent="0">
              <a:buNone/>
            </a:pPr>
            <a:endParaRPr lang="fr-FR" sz="2300" dirty="0">
              <a:solidFill>
                <a:srgbClr val="00368B"/>
              </a:solidFill>
            </a:endParaRPr>
          </a:p>
          <a:p>
            <a:pPr>
              <a:buFontTx/>
              <a:buChar char="-"/>
            </a:pPr>
            <a:r>
              <a:rPr lang="fr-FR" sz="2300" dirty="0">
                <a:solidFill>
                  <a:srgbClr val="00368B"/>
                </a:solidFill>
              </a:rPr>
              <a:t>Très </a:t>
            </a:r>
            <a:r>
              <a:rPr lang="fr-FR" sz="2300" b="1" dirty="0">
                <a:solidFill>
                  <a:srgbClr val="00368B"/>
                </a:solidFill>
              </a:rPr>
              <a:t>grande hétérogénéité des règles</a:t>
            </a:r>
            <a:r>
              <a:rPr lang="fr-FR" sz="2300" dirty="0">
                <a:solidFill>
                  <a:srgbClr val="00368B"/>
                </a:solidFill>
              </a:rPr>
              <a:t>, malgré de nombreuses évolutions législatives :</a:t>
            </a:r>
          </a:p>
          <a:p>
            <a:pPr lvl="1">
              <a:buFontTx/>
              <a:buChar char="-"/>
            </a:pPr>
            <a:r>
              <a:rPr lang="fr-FR" sz="2200" dirty="0">
                <a:solidFill>
                  <a:srgbClr val="00368B"/>
                </a:solidFill>
              </a:rPr>
              <a:t>Peu de lisibilité</a:t>
            </a:r>
          </a:p>
          <a:p>
            <a:pPr lvl="1">
              <a:buFontTx/>
              <a:buChar char="-"/>
            </a:pPr>
            <a:r>
              <a:rPr lang="fr-FR" sz="2200" dirty="0">
                <a:solidFill>
                  <a:srgbClr val="00368B"/>
                </a:solidFill>
              </a:rPr>
              <a:t>Disparités de traitement entre les assurés selon les régimes</a:t>
            </a:r>
          </a:p>
          <a:p>
            <a:pPr lvl="1">
              <a:buFontTx/>
              <a:buChar char="-"/>
            </a:pPr>
            <a:endParaRPr lang="fr-FR" sz="2300" dirty="0">
              <a:solidFill>
                <a:srgbClr val="00368B"/>
              </a:solidFill>
            </a:endParaRPr>
          </a:p>
          <a:p>
            <a:pPr>
              <a:buFontTx/>
              <a:buChar char="-"/>
            </a:pPr>
            <a:r>
              <a:rPr lang="fr-FR" sz="2300" u="sng" dirty="0">
                <a:solidFill>
                  <a:srgbClr val="00368B"/>
                </a:solidFill>
              </a:rPr>
              <a:t>Exploitation du questionnaire</a:t>
            </a:r>
            <a:r>
              <a:rPr lang="fr-FR" sz="2300" dirty="0">
                <a:solidFill>
                  <a:srgbClr val="00368B"/>
                </a:solidFill>
              </a:rPr>
              <a:t> : </a:t>
            </a:r>
          </a:p>
          <a:p>
            <a:pPr>
              <a:buFont typeface="Wingdings" panose="05000000000000000000" pitchFamily="2" charset="2"/>
              <a:buChar char="Ø"/>
            </a:pPr>
            <a:r>
              <a:rPr lang="fr-FR" sz="2300" b="1" dirty="0">
                <a:solidFill>
                  <a:srgbClr val="00368B"/>
                </a:solidFill>
              </a:rPr>
              <a:t>souhait partagé d’harmonisation de ces droits</a:t>
            </a:r>
          </a:p>
          <a:p>
            <a:pPr marL="0" indent="0">
              <a:buNone/>
            </a:pPr>
            <a:endParaRPr lang="fr-FR" sz="2000" b="1" dirty="0">
              <a:solidFill>
                <a:srgbClr val="00368B"/>
              </a:solidFill>
            </a:endParaRP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13</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990135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1260760" y="523519"/>
            <a:ext cx="10501745" cy="710940"/>
          </a:xfrm>
        </p:spPr>
        <p:txBody>
          <a:bodyPr>
            <a:noAutofit/>
          </a:bodyPr>
          <a:lstStyle/>
          <a:p>
            <a:pPr algn="just"/>
            <a:r>
              <a:rPr lang="fr-FR" sz="2600" dirty="0"/>
              <a:t>Les types de MDA, le nombre de trimestres et leurs conditions d’attribution diffèrent grandement d’un régime à l’autre </a:t>
            </a:r>
          </a:p>
        </p:txBody>
      </p:sp>
      <p:sp>
        <p:nvSpPr>
          <p:cNvPr id="5" name="Espace réservé du numéro de diapositive 1"/>
          <p:cNvSpPr>
            <a:spLocks noGrp="1"/>
          </p:cNvSpPr>
          <p:nvPr>
            <p:ph type="sldNum" sz="quarter" idx="4"/>
          </p:nvPr>
        </p:nvSpPr>
        <p:spPr>
          <a:xfrm>
            <a:off x="5703019" y="6565388"/>
            <a:ext cx="785963" cy="224287"/>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00FF4C-7367-4F14-BB33-4039E672CEF7}" type="slidenum">
              <a:rPr kumimoji="0" lang="fr-FR" sz="1200" b="1" i="0" u="none" strike="noStrike" kern="1200" cap="none" spc="0" normalizeH="0" baseline="0" noProof="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fr-FR" sz="1200" b="1" i="0" u="none" strike="noStrike" kern="1200" cap="none" spc="0" normalizeH="0" baseline="0" noProof="0" dirty="0">
              <a:ln>
                <a:noFill/>
              </a:ln>
              <a:solidFill>
                <a:prstClr val="white"/>
              </a:solidFill>
              <a:effectLst/>
              <a:uLnTx/>
              <a:uFillTx/>
              <a:latin typeface="Calibri"/>
              <a:ea typeface="+mn-ea"/>
              <a:cs typeface="+mn-cs"/>
            </a:endParaRPr>
          </a:p>
        </p:txBody>
      </p:sp>
      <p:sp>
        <p:nvSpPr>
          <p:cNvPr id="3" name="Espace réservé du contenu 2"/>
          <p:cNvSpPr>
            <a:spLocks noGrp="1"/>
          </p:cNvSpPr>
          <p:nvPr>
            <p:ph idx="1"/>
          </p:nvPr>
        </p:nvSpPr>
        <p:spPr>
          <a:xfrm>
            <a:off x="1177634" y="5442020"/>
            <a:ext cx="8978827" cy="887836"/>
          </a:xfrm>
        </p:spPr>
        <p:txBody>
          <a:bodyPr>
            <a:normAutofit/>
          </a:bodyPr>
          <a:lstStyle/>
          <a:p>
            <a:pPr algn="just"/>
            <a:r>
              <a:rPr lang="fr-FR" sz="1600" i="1" dirty="0"/>
              <a:t>Il existe également d’autres types de MDA, réservées aux assurés qui cessent ou qui réduisent leur activité pour s’occuper de leurs enfants ou d’un adulte handicapé</a:t>
            </a:r>
          </a:p>
        </p:txBody>
      </p:sp>
      <p:graphicFrame>
        <p:nvGraphicFramePr>
          <p:cNvPr id="2" name="Tableau 1"/>
          <p:cNvGraphicFramePr>
            <a:graphicFrameLocks noGrp="1"/>
          </p:cNvGraphicFramePr>
          <p:nvPr/>
        </p:nvGraphicFramePr>
        <p:xfrm>
          <a:off x="1496291" y="1662545"/>
          <a:ext cx="9162973" cy="2930860"/>
        </p:xfrm>
        <a:graphic>
          <a:graphicData uri="http://schemas.openxmlformats.org/drawingml/2006/table">
            <a:tbl>
              <a:tblPr firstRow="1" bandRow="1">
                <a:tableStyleId>{5C22544A-7EE6-4342-B048-85BDC9FD1C3A}</a:tableStyleId>
              </a:tblPr>
              <a:tblGrid>
                <a:gridCol w="2462520">
                  <a:extLst>
                    <a:ext uri="{9D8B030D-6E8A-4147-A177-3AD203B41FA5}">
                      <a16:colId xmlns:a16="http://schemas.microsoft.com/office/drawing/2014/main" val="456539240"/>
                    </a:ext>
                  </a:extLst>
                </a:gridCol>
                <a:gridCol w="3547359">
                  <a:extLst>
                    <a:ext uri="{9D8B030D-6E8A-4147-A177-3AD203B41FA5}">
                      <a16:colId xmlns:a16="http://schemas.microsoft.com/office/drawing/2014/main" val="381658720"/>
                    </a:ext>
                  </a:extLst>
                </a:gridCol>
                <a:gridCol w="3153094">
                  <a:extLst>
                    <a:ext uri="{9D8B030D-6E8A-4147-A177-3AD203B41FA5}">
                      <a16:colId xmlns:a16="http://schemas.microsoft.com/office/drawing/2014/main" val="1266459436"/>
                    </a:ext>
                  </a:extLst>
                </a:gridCol>
              </a:tblGrid>
              <a:tr h="371739">
                <a:tc>
                  <a:txBody>
                    <a:bodyPr/>
                    <a:lstStyle/>
                    <a:p>
                      <a:endParaRPr lang="fr-FR" sz="1400" dirty="0"/>
                    </a:p>
                  </a:txBody>
                  <a:tcPr/>
                </a:tc>
                <a:tc>
                  <a:txBody>
                    <a:bodyPr/>
                    <a:lstStyle/>
                    <a:p>
                      <a:pPr algn="ctr"/>
                      <a:r>
                        <a:rPr lang="fr-FR" sz="1400" dirty="0"/>
                        <a:t>Régime général</a:t>
                      </a:r>
                    </a:p>
                  </a:txBody>
                  <a:tcPr/>
                </a:tc>
                <a:tc>
                  <a:txBody>
                    <a:bodyPr/>
                    <a:lstStyle/>
                    <a:p>
                      <a:pPr algn="ctr"/>
                      <a:r>
                        <a:rPr lang="fr-FR" sz="1400" dirty="0"/>
                        <a:t>Fonction</a:t>
                      </a:r>
                      <a:r>
                        <a:rPr lang="fr-FR" sz="1400" baseline="0" dirty="0"/>
                        <a:t> publique</a:t>
                      </a:r>
                      <a:endParaRPr lang="fr-FR" sz="1400" dirty="0"/>
                    </a:p>
                  </a:txBody>
                  <a:tcPr/>
                </a:tc>
                <a:extLst>
                  <a:ext uri="{0D108BD9-81ED-4DB2-BD59-A6C34878D82A}">
                    <a16:rowId xmlns:a16="http://schemas.microsoft.com/office/drawing/2014/main" val="3849391168"/>
                  </a:ext>
                </a:extLst>
              </a:tr>
              <a:tr h="640219">
                <a:tc>
                  <a:txBody>
                    <a:bodyPr/>
                    <a:lstStyle/>
                    <a:p>
                      <a:pPr algn="ctr"/>
                      <a:r>
                        <a:rPr lang="fr-FR" sz="1400" b="1" dirty="0"/>
                        <a:t>Majoration</a:t>
                      </a:r>
                      <a:r>
                        <a:rPr lang="fr-FR" sz="1400" b="1" baseline="0" dirty="0"/>
                        <a:t> réservée aux mères</a:t>
                      </a:r>
                      <a:endParaRPr lang="fr-FR" sz="1400" b="1" dirty="0"/>
                    </a:p>
                  </a:txBody>
                  <a:tcPr anchor="ctr"/>
                </a:tc>
                <a:tc>
                  <a:txBody>
                    <a:bodyPr/>
                    <a:lstStyle/>
                    <a:p>
                      <a:pPr algn="ctr"/>
                      <a:r>
                        <a:rPr lang="fr-FR" sz="1400" dirty="0"/>
                        <a:t> 4</a:t>
                      </a:r>
                      <a:r>
                        <a:rPr lang="fr-FR" sz="1400" baseline="0" dirty="0"/>
                        <a:t> trimestres au titre de l’accouchement</a:t>
                      </a:r>
                      <a:endParaRPr lang="fr-FR" sz="1400" dirty="0"/>
                    </a:p>
                  </a:txBody>
                  <a:tcPr anchor="ctr"/>
                </a:tc>
                <a:tc>
                  <a:txBody>
                    <a:bodyPr/>
                    <a:lstStyle/>
                    <a:p>
                      <a:pPr algn="ctr"/>
                      <a:r>
                        <a:rPr lang="fr-FR" sz="1400" dirty="0"/>
                        <a:t>2</a:t>
                      </a:r>
                      <a:r>
                        <a:rPr lang="fr-FR" sz="1400" baseline="0" dirty="0"/>
                        <a:t> trimestres au titre de l’accouchement pour les enfants nés à partir de 2004</a:t>
                      </a:r>
                    </a:p>
                  </a:txBody>
                  <a:tcPr anchor="ctr"/>
                </a:tc>
                <a:extLst>
                  <a:ext uri="{0D108BD9-81ED-4DB2-BD59-A6C34878D82A}">
                    <a16:rowId xmlns:a16="http://schemas.microsoft.com/office/drawing/2014/main" val="32840153"/>
                  </a:ext>
                </a:extLst>
              </a:tr>
              <a:tr h="1024661">
                <a:tc>
                  <a:txBody>
                    <a:bodyPr/>
                    <a:lstStyle/>
                    <a:p>
                      <a:pPr algn="ctr"/>
                      <a:endParaRPr lang="fr-FR" sz="1400" b="0" dirty="0"/>
                    </a:p>
                    <a:p>
                      <a:pPr algn="ctr"/>
                      <a:r>
                        <a:rPr lang="fr-FR" sz="1400" b="1" dirty="0"/>
                        <a:t>Majorations au</a:t>
                      </a:r>
                      <a:r>
                        <a:rPr lang="fr-FR" sz="1400" b="1" baseline="0" dirty="0"/>
                        <a:t> bénéfice des deux parents</a:t>
                      </a:r>
                      <a:endParaRPr lang="fr-FR" sz="1400" b="1" dirty="0"/>
                    </a:p>
                  </a:txBody>
                  <a:tcPr/>
                </a:tc>
                <a:tc>
                  <a:txBody>
                    <a:bodyPr/>
                    <a:lstStyle/>
                    <a:p>
                      <a:pPr algn="ctr"/>
                      <a:endParaRPr lang="fr-FR" sz="1400" dirty="0"/>
                    </a:p>
                    <a:p>
                      <a:pPr algn="ctr"/>
                      <a:r>
                        <a:rPr lang="fr-FR" sz="1400" dirty="0"/>
                        <a:t>4 trimestres pour</a:t>
                      </a:r>
                      <a:r>
                        <a:rPr lang="fr-FR" sz="1400" baseline="0" dirty="0"/>
                        <a:t> adoption et éducation attribués à l’un ou l’autre des parents OU partagés entre les deux</a:t>
                      </a:r>
                      <a:endParaRPr lang="fr-FR" sz="1400" b="1" baseline="0" dirty="0"/>
                    </a:p>
                  </a:txBody>
                  <a:tcPr/>
                </a:tc>
                <a:tc>
                  <a:txBody>
                    <a:bodyPr/>
                    <a:lstStyle/>
                    <a:p>
                      <a:pPr algn="ctr"/>
                      <a:endParaRPr lang="fr-FR" sz="1400" b="0" dirty="0"/>
                    </a:p>
                    <a:p>
                      <a:pPr algn="ctr"/>
                      <a:endParaRPr lang="fr-FR" sz="1400" baseline="0" dirty="0"/>
                    </a:p>
                    <a:p>
                      <a:pPr algn="ctr"/>
                      <a:r>
                        <a:rPr lang="fr-FR" sz="1400" baseline="0" dirty="0"/>
                        <a:t>/</a:t>
                      </a:r>
                    </a:p>
                  </a:txBody>
                  <a:tcPr/>
                </a:tc>
                <a:extLst>
                  <a:ext uri="{0D108BD9-81ED-4DB2-BD59-A6C34878D82A}">
                    <a16:rowId xmlns:a16="http://schemas.microsoft.com/office/drawing/2014/main" val="1206712547"/>
                  </a:ext>
                </a:extLst>
              </a:tr>
              <a:tr h="894241">
                <a:tc>
                  <a:txBody>
                    <a:bodyPr/>
                    <a:lstStyle/>
                    <a:p>
                      <a:pPr algn="ctr"/>
                      <a:r>
                        <a:rPr lang="fr-FR" sz="1400" b="1" dirty="0"/>
                        <a:t>Durée</a:t>
                      </a:r>
                      <a:r>
                        <a:rPr lang="fr-FR" sz="1400" b="1" baseline="0" dirty="0"/>
                        <a:t> p</a:t>
                      </a:r>
                      <a:r>
                        <a:rPr lang="fr-FR" sz="1400" b="1" dirty="0"/>
                        <a:t>rise</a:t>
                      </a:r>
                      <a:r>
                        <a:rPr lang="fr-FR" sz="1400" b="1" baseline="0" dirty="0"/>
                        <a:t> en compte</a:t>
                      </a:r>
                      <a:endParaRPr lang="fr-FR" sz="1400" b="1" dirty="0"/>
                    </a:p>
                  </a:txBody>
                  <a:tcPr anchor="ctr"/>
                </a:tc>
                <a:tc>
                  <a:txBody>
                    <a:bodyPr/>
                    <a:lstStyle/>
                    <a:p>
                      <a:pPr algn="ctr"/>
                      <a:r>
                        <a:rPr lang="fr-FR" sz="1400" b="0" baseline="0" dirty="0"/>
                        <a:t>Dans le taux de liquidation et le coefficient de proratisation</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400" b="0" baseline="0" dirty="0"/>
                        <a:t>Dans le taux de liquidation pour les enfants nés à partir de 2004 </a:t>
                      </a:r>
                    </a:p>
                  </a:txBody>
                  <a:tcPr anchor="ctr"/>
                </a:tc>
                <a:extLst>
                  <a:ext uri="{0D108BD9-81ED-4DB2-BD59-A6C34878D82A}">
                    <a16:rowId xmlns:a16="http://schemas.microsoft.com/office/drawing/2014/main" val="2837049535"/>
                  </a:ext>
                </a:extLst>
              </a:tr>
            </a:tbl>
          </a:graphicData>
        </a:graphic>
      </p:graphicFrame>
      <p:cxnSp>
        <p:nvCxnSpPr>
          <p:cNvPr id="7" name="Connecteur droit avec flèche 6">
            <a:extLst>
              <a:ext uri="{FF2B5EF4-FFF2-40B4-BE49-F238E27FC236}">
                <a16:creationId xmlns:a16="http://schemas.microsoft.com/office/drawing/2014/main" id="{E4B9C747-E0CA-15CA-CABA-CF3814D4E6B0}"/>
              </a:ext>
            </a:extLst>
          </p:cNvPr>
          <p:cNvCxnSpPr/>
          <p:nvPr/>
        </p:nvCxnSpPr>
        <p:spPr>
          <a:xfrm>
            <a:off x="5708612" y="4571989"/>
            <a:ext cx="0" cy="26323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1" name="ZoneTexte 10">
            <a:extLst>
              <a:ext uri="{FF2B5EF4-FFF2-40B4-BE49-F238E27FC236}">
                <a16:creationId xmlns:a16="http://schemas.microsoft.com/office/drawing/2014/main" id="{B72EE871-0E26-E429-F6D0-EC2FC90D6387}"/>
              </a:ext>
            </a:extLst>
          </p:cNvPr>
          <p:cNvSpPr txBox="1"/>
          <p:nvPr/>
        </p:nvSpPr>
        <p:spPr>
          <a:xfrm>
            <a:off x="4059382" y="4835233"/>
            <a:ext cx="3283526"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srgbClr val="FF0000"/>
                </a:solidFill>
                <a:effectLst/>
                <a:uLnTx/>
                <a:uFillTx/>
                <a:latin typeface="Calibri"/>
                <a:ea typeface="+mn-ea"/>
                <a:cs typeface="+mn-cs"/>
              </a:rPr>
              <a:t>8 trimestres par enfant </a:t>
            </a:r>
          </a:p>
        </p:txBody>
      </p:sp>
      <p:sp>
        <p:nvSpPr>
          <p:cNvPr id="12" name="ZoneTexte 11">
            <a:extLst>
              <a:ext uri="{FF2B5EF4-FFF2-40B4-BE49-F238E27FC236}">
                <a16:creationId xmlns:a16="http://schemas.microsoft.com/office/drawing/2014/main" id="{E3288C79-D2AA-D463-5BCB-B574530D6E99}"/>
              </a:ext>
            </a:extLst>
          </p:cNvPr>
          <p:cNvSpPr txBox="1"/>
          <p:nvPr/>
        </p:nvSpPr>
        <p:spPr>
          <a:xfrm>
            <a:off x="7419108" y="4835233"/>
            <a:ext cx="3283526"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srgbClr val="FF0000"/>
                </a:solidFill>
                <a:effectLst/>
                <a:uLnTx/>
                <a:uFillTx/>
                <a:latin typeface="Calibri"/>
                <a:ea typeface="+mn-ea"/>
                <a:cs typeface="+mn-cs"/>
              </a:rPr>
              <a:t>2 trimestres par enfant </a:t>
            </a:r>
          </a:p>
        </p:txBody>
      </p:sp>
      <p:cxnSp>
        <p:nvCxnSpPr>
          <p:cNvPr id="14" name="Connecteur droit avec flèche 13">
            <a:extLst>
              <a:ext uri="{FF2B5EF4-FFF2-40B4-BE49-F238E27FC236}">
                <a16:creationId xmlns:a16="http://schemas.microsoft.com/office/drawing/2014/main" id="{D2BF7AD7-CEBC-8148-F78F-5D13D8D99DD9}"/>
              </a:ext>
            </a:extLst>
          </p:cNvPr>
          <p:cNvCxnSpPr/>
          <p:nvPr/>
        </p:nvCxnSpPr>
        <p:spPr>
          <a:xfrm>
            <a:off x="9061412" y="4579550"/>
            <a:ext cx="0" cy="26323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32716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1248728" y="475391"/>
            <a:ext cx="10501745" cy="710940"/>
          </a:xfrm>
        </p:spPr>
        <p:txBody>
          <a:bodyPr>
            <a:noAutofit/>
          </a:bodyPr>
          <a:lstStyle/>
          <a:p>
            <a:pPr algn="just"/>
            <a:r>
              <a:rPr lang="fr-FR" sz="2600" dirty="0"/>
              <a:t>L’assurance vieillesse du parent au foyer (AVPF) : un dispositif d’affiliation au régime général</a:t>
            </a:r>
          </a:p>
        </p:txBody>
      </p:sp>
      <p:sp>
        <p:nvSpPr>
          <p:cNvPr id="5" name="Espace réservé du numéro de diapositive 1"/>
          <p:cNvSpPr>
            <a:spLocks noGrp="1"/>
          </p:cNvSpPr>
          <p:nvPr>
            <p:ph type="sldNum" sz="quarter" idx="4"/>
          </p:nvPr>
        </p:nvSpPr>
        <p:spPr>
          <a:xfrm>
            <a:off x="5703019" y="6565388"/>
            <a:ext cx="785963" cy="224287"/>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00FF4C-7367-4F14-BB33-4039E672CEF7}" type="slidenum">
              <a:rPr kumimoji="0" lang="fr-FR" sz="1200" b="1" i="0" u="none" strike="noStrike" kern="1200" cap="none" spc="0" normalizeH="0" baseline="0" noProof="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fr-FR" sz="1200" b="1" i="0" u="none" strike="noStrike" kern="1200" cap="none" spc="0" normalizeH="0" baseline="0" noProof="0" dirty="0">
              <a:ln>
                <a:noFill/>
              </a:ln>
              <a:solidFill>
                <a:prstClr val="white"/>
              </a:solidFill>
              <a:effectLst/>
              <a:uLnTx/>
              <a:uFillTx/>
              <a:latin typeface="Calibri"/>
              <a:ea typeface="+mn-ea"/>
              <a:cs typeface="+mn-cs"/>
            </a:endParaRPr>
          </a:p>
        </p:txBody>
      </p:sp>
      <p:sp>
        <p:nvSpPr>
          <p:cNvPr id="3" name="Espace réservé du contenu 2"/>
          <p:cNvSpPr>
            <a:spLocks noGrp="1"/>
          </p:cNvSpPr>
          <p:nvPr>
            <p:ph idx="1"/>
          </p:nvPr>
        </p:nvSpPr>
        <p:spPr>
          <a:xfrm>
            <a:off x="1177634" y="1463120"/>
            <a:ext cx="10501745" cy="1496649"/>
          </a:xfrm>
        </p:spPr>
        <p:txBody>
          <a:bodyPr>
            <a:normAutofit/>
          </a:bodyPr>
          <a:lstStyle/>
          <a:p>
            <a:pPr algn="just"/>
            <a:r>
              <a:rPr lang="fr-FR" sz="2000" dirty="0"/>
              <a:t>Affiliation au régime général au titre de l’AVPF permet aux parents qui réduisent ou cessent leur activité pour s’occuper de leur enfant de : </a:t>
            </a:r>
          </a:p>
          <a:p>
            <a:pPr lvl="1" algn="just">
              <a:buFont typeface="Wingdings" panose="05000000000000000000" pitchFamily="2" charset="2"/>
              <a:buChar char="§"/>
            </a:pPr>
            <a:r>
              <a:rPr lang="fr-FR" sz="1800" dirty="0">
                <a:solidFill>
                  <a:srgbClr val="00368B"/>
                </a:solidFill>
              </a:rPr>
              <a:t>Valider des trimestres ;</a:t>
            </a:r>
          </a:p>
          <a:p>
            <a:pPr lvl="1" algn="just">
              <a:buFont typeface="Wingdings" panose="05000000000000000000" pitchFamily="2" charset="2"/>
              <a:buChar char="§"/>
            </a:pPr>
            <a:r>
              <a:rPr lang="fr-FR" sz="1800" dirty="0">
                <a:solidFill>
                  <a:srgbClr val="00368B"/>
                </a:solidFill>
              </a:rPr>
              <a:t>Et de reporter des salaires au compte de l’assuré. </a:t>
            </a:r>
          </a:p>
          <a:p>
            <a:pPr marL="361950" lvl="1" indent="0" algn="just">
              <a:buNone/>
            </a:pPr>
            <a:endParaRPr lang="fr-FR" sz="1600" dirty="0"/>
          </a:p>
          <a:p>
            <a:pPr marL="361950" lvl="1" indent="0" algn="just">
              <a:buNone/>
            </a:pPr>
            <a:endParaRPr lang="fr-FR" sz="1600" dirty="0"/>
          </a:p>
          <a:p>
            <a:pPr marL="361950" lvl="1" indent="0" algn="just">
              <a:buNone/>
            </a:pPr>
            <a:endParaRPr lang="fr-FR" sz="1600" dirty="0"/>
          </a:p>
          <a:p>
            <a:pPr marL="361950" lvl="1" indent="0" algn="just">
              <a:buNone/>
            </a:pPr>
            <a:endParaRPr lang="fr-FR" sz="1600" dirty="0"/>
          </a:p>
          <a:p>
            <a:pPr marL="361950" lvl="1" indent="0" algn="just">
              <a:buNone/>
            </a:pPr>
            <a:endParaRPr lang="fr-FR" sz="1600" dirty="0"/>
          </a:p>
          <a:p>
            <a:pPr marL="361950" lvl="1" indent="0" algn="just">
              <a:buNone/>
            </a:pPr>
            <a:endParaRPr lang="fr-FR" sz="1600" dirty="0"/>
          </a:p>
          <a:p>
            <a:pPr marL="361950" lvl="1" indent="0" algn="just">
              <a:buNone/>
            </a:pPr>
            <a:endParaRPr lang="fr-FR" sz="1600" dirty="0"/>
          </a:p>
          <a:p>
            <a:pPr marL="361950" lvl="1" indent="0" algn="just">
              <a:buNone/>
            </a:pPr>
            <a:endParaRPr lang="fr-FR" sz="1600" dirty="0"/>
          </a:p>
          <a:p>
            <a:pPr marL="361950" lvl="1" indent="0" algn="just">
              <a:buNone/>
            </a:pPr>
            <a:endParaRPr lang="fr-FR" sz="1600" dirty="0"/>
          </a:p>
        </p:txBody>
      </p:sp>
      <p:sp>
        <p:nvSpPr>
          <p:cNvPr id="6" name="Rectangle à coins arrondis 1">
            <a:extLst>
              <a:ext uri="{FF2B5EF4-FFF2-40B4-BE49-F238E27FC236}">
                <a16:creationId xmlns:a16="http://schemas.microsoft.com/office/drawing/2014/main" id="{3D5E03F5-BF12-EF1A-9B65-4388C9C52694}"/>
              </a:ext>
            </a:extLst>
          </p:cNvPr>
          <p:cNvSpPr/>
          <p:nvPr/>
        </p:nvSpPr>
        <p:spPr>
          <a:xfrm>
            <a:off x="1077741" y="3587655"/>
            <a:ext cx="3102947" cy="1093744"/>
          </a:xfrm>
          <a:prstGeom prst="roundRect">
            <a:avLst/>
          </a:prstGeom>
          <a:solidFill>
            <a:schemeClr val="bg1"/>
          </a:solid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400" b="1" dirty="0">
                <a:solidFill>
                  <a:srgbClr val="00368B"/>
                </a:solidFill>
              </a:rPr>
              <a:t>❶ Bénéficier d’une prestation familiale (allocation de base, complément familial ou </a:t>
            </a:r>
            <a:r>
              <a:rPr lang="fr-FR" sz="1400" b="1" dirty="0" err="1">
                <a:solidFill>
                  <a:srgbClr val="00368B"/>
                </a:solidFill>
              </a:rPr>
              <a:t>Prepare</a:t>
            </a:r>
            <a:r>
              <a:rPr lang="fr-FR" sz="1400" b="1" dirty="0">
                <a:solidFill>
                  <a:srgbClr val="00368B"/>
                </a:solidFill>
              </a:rPr>
              <a:t>)</a:t>
            </a:r>
            <a:endParaRPr lang="fr-FR" sz="1400" dirty="0"/>
          </a:p>
        </p:txBody>
      </p:sp>
      <p:sp>
        <p:nvSpPr>
          <p:cNvPr id="8" name="Rectangle à coins arrondis 4">
            <a:extLst>
              <a:ext uri="{FF2B5EF4-FFF2-40B4-BE49-F238E27FC236}">
                <a16:creationId xmlns:a16="http://schemas.microsoft.com/office/drawing/2014/main" id="{A45DE727-2F94-99D2-02EC-DA1E723B6062}"/>
              </a:ext>
            </a:extLst>
          </p:cNvPr>
          <p:cNvSpPr/>
          <p:nvPr/>
        </p:nvSpPr>
        <p:spPr>
          <a:xfrm>
            <a:off x="4404563" y="3587655"/>
            <a:ext cx="3102947" cy="1093744"/>
          </a:xfrm>
          <a:prstGeom prst="roundRect">
            <a:avLst/>
          </a:prstGeom>
          <a:solidFill>
            <a:schemeClr val="bg1"/>
          </a:solidFill>
          <a:ln>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400" b="1" dirty="0">
                <a:solidFill>
                  <a:schemeClr val="accent5">
                    <a:lumMod val="75000"/>
                  </a:schemeClr>
                </a:solidFill>
              </a:rPr>
              <a:t>❷ Le ménage doit justifier de ressources inférieures à un plafond</a:t>
            </a:r>
          </a:p>
        </p:txBody>
      </p:sp>
      <p:sp>
        <p:nvSpPr>
          <p:cNvPr id="9" name="Rectangle à coins arrondis 5">
            <a:extLst>
              <a:ext uri="{FF2B5EF4-FFF2-40B4-BE49-F238E27FC236}">
                <a16:creationId xmlns:a16="http://schemas.microsoft.com/office/drawing/2014/main" id="{A82E5300-C0AB-FAEB-D115-E7FAD684CF93}"/>
              </a:ext>
            </a:extLst>
          </p:cNvPr>
          <p:cNvSpPr/>
          <p:nvPr/>
        </p:nvSpPr>
        <p:spPr>
          <a:xfrm>
            <a:off x="7674878" y="3587658"/>
            <a:ext cx="3117456" cy="1093743"/>
          </a:xfrm>
          <a:prstGeom prst="roundRect">
            <a:avLst/>
          </a:prstGeom>
          <a:solidFill>
            <a:schemeClr val="bg1"/>
          </a:solidFill>
          <a:ln>
            <a:solidFill>
              <a:schemeClr val="accent3">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ctr"/>
            <a:r>
              <a:rPr lang="fr-FR" sz="1400" b="1" dirty="0">
                <a:solidFill>
                  <a:schemeClr val="accent3">
                    <a:lumMod val="75000"/>
                  </a:schemeClr>
                </a:solidFill>
              </a:rPr>
              <a:t>❸ Le parent en couple à affilier doit justifier de revenus d’activité inférieurs à un plafond</a:t>
            </a:r>
          </a:p>
        </p:txBody>
      </p:sp>
      <p:sp>
        <p:nvSpPr>
          <p:cNvPr id="10" name="Espace réservé du contenu 2">
            <a:extLst>
              <a:ext uri="{FF2B5EF4-FFF2-40B4-BE49-F238E27FC236}">
                <a16:creationId xmlns:a16="http://schemas.microsoft.com/office/drawing/2014/main" id="{794378CD-B969-F4D0-CE67-72641FEEF437}"/>
              </a:ext>
            </a:extLst>
          </p:cNvPr>
          <p:cNvSpPr txBox="1">
            <a:spLocks/>
          </p:cNvSpPr>
          <p:nvPr/>
        </p:nvSpPr>
        <p:spPr>
          <a:xfrm>
            <a:off x="1177633" y="5063709"/>
            <a:ext cx="10501745" cy="1496649"/>
          </a:xfrm>
          <a:prstGeom prst="rect">
            <a:avLst/>
          </a:prstGeom>
        </p:spPr>
        <p:txBody>
          <a:bodyPr>
            <a:normAutofit/>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kern="1200">
                <a:solidFill>
                  <a:srgbClr val="00368B"/>
                </a:solidFill>
                <a:latin typeface="+mn-lt"/>
                <a:ea typeface="+mn-ea"/>
                <a:cs typeface="+mn-cs"/>
              </a:defRPr>
            </a:lvl1pPr>
            <a:lvl2pPr marL="628650" indent="-266700" algn="l" defTabSz="457200" rtl="0" eaLnBrk="0" fontAlgn="base" hangingPunct="0">
              <a:spcBef>
                <a:spcPct val="20000"/>
              </a:spcBef>
              <a:spcAft>
                <a:spcPct val="0"/>
              </a:spcAft>
              <a:buFont typeface="Calibri" panose="020F0502020204030204" pitchFamily="34" charset="0"/>
              <a:buChar char="–"/>
              <a:defRPr sz="2000" b="0" kern="1200">
                <a:solidFill>
                  <a:schemeClr val="tx1"/>
                </a:solidFill>
                <a:latin typeface="+mn-lt"/>
                <a:ea typeface="+mn-ea"/>
                <a:cs typeface="+mn-cs"/>
              </a:defRPr>
            </a:lvl2pPr>
            <a:lvl3pPr marL="714375" indent="187325" algn="l" defTabSz="457200" rtl="0" eaLnBrk="0" fontAlgn="base" hangingPunct="0">
              <a:spcBef>
                <a:spcPct val="20000"/>
              </a:spcBef>
              <a:spcAft>
                <a:spcPct val="0"/>
              </a:spcAft>
              <a:buFont typeface="Wingdings" panose="05000000000000000000" pitchFamily="2" charset="2"/>
              <a:buChar char="§"/>
              <a:defRPr sz="2400" kern="1200">
                <a:solidFill>
                  <a:schemeClr val="tx1">
                    <a:lumMod val="85000"/>
                    <a:lumOff val="15000"/>
                  </a:schemeClr>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lumMod val="85000"/>
                    <a:lumOff val="15000"/>
                  </a:schemeClr>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lumMod val="85000"/>
                    <a:lumOff val="1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61950" lvl="1" indent="0" algn="just">
              <a:buNone/>
            </a:pPr>
            <a:endParaRPr lang="fr-FR" sz="1800" dirty="0">
              <a:solidFill>
                <a:srgbClr val="00368B"/>
              </a:solidFill>
            </a:endParaRPr>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a:p>
            <a:pPr marL="361950" lvl="1" indent="0" algn="just">
              <a:buFont typeface="Calibri" panose="020F0502020204030204" pitchFamily="34" charset="0"/>
              <a:buNone/>
            </a:pPr>
            <a:endParaRPr lang="fr-FR" sz="1600" dirty="0"/>
          </a:p>
        </p:txBody>
      </p:sp>
      <p:sp>
        <p:nvSpPr>
          <p:cNvPr id="13" name="ZoneTexte 12">
            <a:extLst>
              <a:ext uri="{FF2B5EF4-FFF2-40B4-BE49-F238E27FC236}">
                <a16:creationId xmlns:a16="http://schemas.microsoft.com/office/drawing/2014/main" id="{687A4243-FAA3-8E34-A26E-AF3F0DA88EE5}"/>
              </a:ext>
            </a:extLst>
          </p:cNvPr>
          <p:cNvSpPr txBox="1"/>
          <p:nvPr/>
        </p:nvSpPr>
        <p:spPr>
          <a:xfrm>
            <a:off x="1142228" y="3069639"/>
            <a:ext cx="10714744" cy="2862322"/>
          </a:xfrm>
          <a:prstGeom prst="rect">
            <a:avLst/>
          </a:prstGeom>
          <a:noFill/>
        </p:spPr>
        <p:txBody>
          <a:bodyPr wrap="square" rtlCol="0">
            <a:spAutoFit/>
          </a:bodyPr>
          <a:lstStyle/>
          <a:p>
            <a:r>
              <a:rPr lang="fr-FR" dirty="0">
                <a:solidFill>
                  <a:srgbClr val="00368B"/>
                </a:solidFill>
              </a:rPr>
              <a:t>L’affiliation à l’AVPF nécessite </a:t>
            </a:r>
            <a:r>
              <a:rPr lang="fr-FR" u="sng" dirty="0">
                <a:solidFill>
                  <a:srgbClr val="00368B"/>
                </a:solidFill>
              </a:rPr>
              <a:t>trois conditions cumulatives </a:t>
            </a:r>
            <a:r>
              <a:rPr lang="fr-FR" dirty="0">
                <a:solidFill>
                  <a:srgbClr val="00368B"/>
                </a:solidFill>
              </a:rPr>
              <a:t>:</a:t>
            </a:r>
          </a:p>
          <a:p>
            <a:endParaRPr lang="fr-FR" dirty="0">
              <a:solidFill>
                <a:srgbClr val="00368B"/>
              </a:solidFill>
            </a:endParaRPr>
          </a:p>
          <a:p>
            <a:endParaRPr lang="fr-FR" dirty="0">
              <a:solidFill>
                <a:srgbClr val="00368B"/>
              </a:solidFill>
            </a:endParaRPr>
          </a:p>
          <a:p>
            <a:endParaRPr lang="fr-FR" dirty="0">
              <a:solidFill>
                <a:srgbClr val="00368B"/>
              </a:solidFill>
            </a:endParaRPr>
          </a:p>
          <a:p>
            <a:endParaRPr lang="fr-FR" dirty="0">
              <a:solidFill>
                <a:srgbClr val="00368B"/>
              </a:solidFill>
            </a:endParaRPr>
          </a:p>
          <a:p>
            <a:endParaRPr lang="fr-FR" dirty="0">
              <a:solidFill>
                <a:srgbClr val="00368B"/>
              </a:solidFill>
            </a:endParaRPr>
          </a:p>
          <a:p>
            <a:endParaRPr lang="fr-FR" dirty="0">
              <a:solidFill>
                <a:srgbClr val="00368B"/>
              </a:solidFill>
            </a:endParaRPr>
          </a:p>
          <a:p>
            <a:endParaRPr lang="fr-FR" dirty="0">
              <a:solidFill>
                <a:srgbClr val="00368B"/>
              </a:solidFill>
            </a:endParaRPr>
          </a:p>
          <a:p>
            <a:r>
              <a:rPr lang="fr-FR" dirty="0">
                <a:solidFill>
                  <a:srgbClr val="00368B"/>
                </a:solidFill>
              </a:rPr>
              <a:t>Selon les configurations familiales, les durées d’affiliation à l’AVPF peuvent être très importantes, pouvant aller jusqu’à une vingtaine d’années.   </a:t>
            </a:r>
          </a:p>
        </p:txBody>
      </p:sp>
    </p:spTree>
    <p:extLst>
      <p:ext uri="{BB962C8B-B14F-4D97-AF65-F5344CB8AC3E}">
        <p14:creationId xmlns:p14="http://schemas.microsoft.com/office/powerpoint/2010/main" val="321371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1233055" y="477136"/>
            <a:ext cx="10529454" cy="676125"/>
          </a:xfrm>
        </p:spPr>
        <p:txBody>
          <a:bodyPr>
            <a:noAutofit/>
          </a:bodyPr>
          <a:lstStyle/>
          <a:p>
            <a:r>
              <a:rPr lang="fr-FR" sz="2600" dirty="0"/>
              <a:t>La grande majorité des régimes attribuent des majorations de pension pour 3 enfants et plus </a:t>
            </a:r>
          </a:p>
        </p:txBody>
      </p:sp>
      <p:sp>
        <p:nvSpPr>
          <p:cNvPr id="5" name="Espace réservé du numéro de diapositive 1"/>
          <p:cNvSpPr>
            <a:spLocks noGrp="1"/>
          </p:cNvSpPr>
          <p:nvPr>
            <p:ph type="sldNum" sz="quarter" idx="4"/>
          </p:nvPr>
        </p:nvSpPr>
        <p:spPr>
          <a:xfrm>
            <a:off x="5699897" y="6570368"/>
            <a:ext cx="785963" cy="224287"/>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00FF4C-7367-4F14-BB33-4039E672CEF7}" type="slidenum">
              <a:rPr kumimoji="0" lang="fr-FR" sz="1200" b="1" i="0" u="none" strike="noStrike" kern="1200" cap="none" spc="0" normalizeH="0" baseline="0" noProof="0">
                <a:ln>
                  <a:noFill/>
                </a:ln>
                <a:solidFill>
                  <a:prstClr val="white"/>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fr-FR" sz="1200" b="1" i="0" u="none" strike="noStrike" kern="1200" cap="none" spc="0" normalizeH="0" baseline="0" noProof="0" dirty="0">
              <a:ln>
                <a:noFill/>
              </a:ln>
              <a:solidFill>
                <a:prstClr val="white"/>
              </a:solidFill>
              <a:effectLst/>
              <a:uLnTx/>
              <a:uFillTx/>
              <a:latin typeface="Calibri"/>
              <a:ea typeface="+mn-ea"/>
              <a:cs typeface="+mn-cs"/>
            </a:endParaRPr>
          </a:p>
        </p:txBody>
      </p:sp>
      <p:sp>
        <p:nvSpPr>
          <p:cNvPr id="3" name="Espace réservé du contenu 2"/>
          <p:cNvSpPr>
            <a:spLocks noGrp="1"/>
          </p:cNvSpPr>
          <p:nvPr>
            <p:ph idx="1"/>
          </p:nvPr>
        </p:nvSpPr>
        <p:spPr>
          <a:xfrm>
            <a:off x="1233055" y="1684600"/>
            <a:ext cx="8933684" cy="4665692"/>
          </a:xfrm>
        </p:spPr>
        <p:txBody>
          <a:bodyPr>
            <a:noAutofit/>
          </a:bodyPr>
          <a:lstStyle/>
          <a:p>
            <a:pPr marL="85725" indent="0" algn="just">
              <a:buNone/>
            </a:pPr>
            <a:endParaRPr lang="fr-FR" sz="1600" dirty="0"/>
          </a:p>
          <a:p>
            <a:pPr algn="just"/>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marL="64294" indent="0" algn="just">
              <a:buNone/>
            </a:pPr>
            <a:endParaRPr lang="fr-FR" sz="1600" dirty="0"/>
          </a:p>
          <a:p>
            <a:pPr algn="just"/>
            <a:endParaRPr lang="fr-FR" sz="1600" dirty="0"/>
          </a:p>
          <a:p>
            <a:pPr marL="64294" indent="0" algn="just">
              <a:buNone/>
            </a:pPr>
            <a:endParaRPr lang="fr-FR" sz="1600" dirty="0"/>
          </a:p>
          <a:p>
            <a:pPr algn="just"/>
            <a:endParaRPr lang="fr-FR" sz="1600" dirty="0"/>
          </a:p>
        </p:txBody>
      </p:sp>
      <mc:AlternateContent xmlns:mc="http://schemas.openxmlformats.org/markup-compatibility/2006" xmlns:a14="http://schemas.microsoft.com/office/drawing/2010/main">
        <mc:Choice Requires="a14">
          <p:graphicFrame>
            <p:nvGraphicFramePr>
              <p:cNvPr id="6" name="Tableau 5"/>
              <p:cNvGraphicFramePr>
                <a:graphicFrameLocks noGrp="1"/>
              </p:cNvGraphicFramePr>
              <p:nvPr/>
            </p:nvGraphicFramePr>
            <p:xfrm>
              <a:off x="1629158" y="1787237"/>
              <a:ext cx="8933684" cy="3214254"/>
            </p:xfrm>
            <a:graphic>
              <a:graphicData uri="http://schemas.openxmlformats.org/drawingml/2006/table">
                <a:tbl>
                  <a:tblPr firstRow="1" bandRow="1">
                    <a:tableStyleId>{5C22544A-7EE6-4342-B048-85BDC9FD1C3A}</a:tableStyleId>
                  </a:tblPr>
                  <a:tblGrid>
                    <a:gridCol w="2323100">
                      <a:extLst>
                        <a:ext uri="{9D8B030D-6E8A-4147-A177-3AD203B41FA5}">
                          <a16:colId xmlns:a16="http://schemas.microsoft.com/office/drawing/2014/main" val="3096097564"/>
                        </a:ext>
                      </a:extLst>
                    </a:gridCol>
                    <a:gridCol w="2143742">
                      <a:extLst>
                        <a:ext uri="{9D8B030D-6E8A-4147-A177-3AD203B41FA5}">
                          <a16:colId xmlns:a16="http://schemas.microsoft.com/office/drawing/2014/main" val="1347968567"/>
                        </a:ext>
                      </a:extLst>
                    </a:gridCol>
                    <a:gridCol w="2233421">
                      <a:extLst>
                        <a:ext uri="{9D8B030D-6E8A-4147-A177-3AD203B41FA5}">
                          <a16:colId xmlns:a16="http://schemas.microsoft.com/office/drawing/2014/main" val="1701880291"/>
                        </a:ext>
                      </a:extLst>
                    </a:gridCol>
                    <a:gridCol w="2233421">
                      <a:extLst>
                        <a:ext uri="{9D8B030D-6E8A-4147-A177-3AD203B41FA5}">
                          <a16:colId xmlns:a16="http://schemas.microsoft.com/office/drawing/2014/main" val="3063323747"/>
                        </a:ext>
                      </a:extLst>
                    </a:gridCol>
                  </a:tblGrid>
                  <a:tr h="563498">
                    <a:tc>
                      <a:txBody>
                        <a:bodyPr/>
                        <a:lstStyle/>
                        <a:p>
                          <a:pPr algn="ctr"/>
                          <a:endParaRPr lang="fr-FR" sz="1600" dirty="0">
                            <a:latin typeface="Calibri" panose="020F0502020204030204" pitchFamily="34" charset="0"/>
                          </a:endParaRPr>
                        </a:p>
                      </a:txBody>
                      <a:tcPr marL="68580" marR="68580" marT="34290" marB="34290" anchor="ctr"/>
                    </a:tc>
                    <a:tc>
                      <a:txBody>
                        <a:bodyPr/>
                        <a:lstStyle/>
                        <a:p>
                          <a:pPr algn="ctr"/>
                          <a:r>
                            <a:rPr lang="fr-FR" sz="1600" dirty="0">
                              <a:latin typeface="Calibri" panose="020F0502020204030204" pitchFamily="34" charset="0"/>
                            </a:rPr>
                            <a:t>Régime général</a:t>
                          </a:r>
                        </a:p>
                      </a:txBody>
                      <a:tcPr marL="68580" marR="68580" marT="34290" marB="34290" anchor="ctr"/>
                    </a:tc>
                    <a:tc>
                      <a:txBody>
                        <a:bodyPr/>
                        <a:lstStyle/>
                        <a:p>
                          <a:pPr algn="ctr"/>
                          <a:r>
                            <a:rPr lang="fr-FR" sz="1600" dirty="0">
                              <a:latin typeface="Calibri" panose="020F0502020204030204" pitchFamily="34" charset="0"/>
                            </a:rPr>
                            <a:t>Agirc-</a:t>
                          </a:r>
                          <a:r>
                            <a:rPr lang="fr-FR" sz="1600" baseline="0" dirty="0">
                              <a:latin typeface="Calibri" panose="020F0502020204030204" pitchFamily="34" charset="0"/>
                            </a:rPr>
                            <a:t> Arrco</a:t>
                          </a:r>
                          <a:endParaRPr lang="fr-FR" sz="1600" dirty="0">
                            <a:latin typeface="Calibri" panose="020F0502020204030204" pitchFamily="34" charset="0"/>
                          </a:endParaRPr>
                        </a:p>
                      </a:txBody>
                      <a:tcPr marL="68580" marR="68580" marT="34290" marB="34290" anchor="ctr"/>
                    </a:tc>
                    <a:tc>
                      <a:txBody>
                        <a:bodyPr/>
                        <a:lstStyle/>
                        <a:p>
                          <a:pPr algn="ctr"/>
                          <a:r>
                            <a:rPr lang="fr-FR" sz="1600" dirty="0">
                              <a:latin typeface="Calibri" panose="020F0502020204030204" pitchFamily="34" charset="0"/>
                            </a:rPr>
                            <a:t>Fonction</a:t>
                          </a:r>
                          <a:r>
                            <a:rPr lang="fr-FR" sz="1600" baseline="0" dirty="0">
                              <a:latin typeface="Calibri" panose="020F0502020204030204" pitchFamily="34" charset="0"/>
                            </a:rPr>
                            <a:t> publique</a:t>
                          </a:r>
                          <a:endParaRPr lang="fr-FR" sz="16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3355283722"/>
                      </a:ext>
                    </a:extLst>
                  </a:tr>
                  <a:tr h="1325378">
                    <a:tc>
                      <a:txBody>
                        <a:bodyPr/>
                        <a:lstStyle/>
                        <a:p>
                          <a:pPr algn="ctr"/>
                          <a:r>
                            <a:rPr lang="fr-FR" sz="1600" b="1" dirty="0">
                              <a:solidFill>
                                <a:schemeClr val="tx1"/>
                              </a:solidFill>
                              <a:latin typeface="Calibri" panose="020F0502020204030204" pitchFamily="34" charset="0"/>
                            </a:rPr>
                            <a:t>Taux</a:t>
                          </a:r>
                          <a:r>
                            <a:rPr lang="fr-FR" sz="1600" b="1" baseline="0" dirty="0">
                              <a:solidFill>
                                <a:schemeClr val="tx1"/>
                              </a:solidFill>
                              <a:latin typeface="Calibri" panose="020F0502020204030204" pitchFamily="34" charset="0"/>
                            </a:rPr>
                            <a:t> </a:t>
                          </a:r>
                          <a:endParaRPr lang="fr-FR" sz="1600" b="1"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10</a:t>
                          </a:r>
                          <a:r>
                            <a:rPr lang="fr-FR" sz="1600" baseline="0" dirty="0">
                              <a:solidFill>
                                <a:schemeClr val="tx1"/>
                              </a:solidFill>
                              <a:latin typeface="Calibri" panose="020F0502020204030204" pitchFamily="34" charset="0"/>
                            </a:rPr>
                            <a:t> % </a:t>
                          </a:r>
                          <a:endParaRPr lang="fr-FR" sz="1600"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10</a:t>
                          </a:r>
                          <a:r>
                            <a:rPr lang="fr-FR" sz="1600" baseline="0" dirty="0">
                              <a:solidFill>
                                <a:schemeClr val="tx1"/>
                              </a:solidFill>
                              <a:latin typeface="Calibri" panose="020F0502020204030204" pitchFamily="34" charset="0"/>
                            </a:rPr>
                            <a:t> % (majoration plafonnée à </a:t>
                          </a:r>
                          <a14:m>
                            <m:oMath xmlns:m="http://schemas.openxmlformats.org/officeDocument/2006/math">
                              <m:r>
                                <a:rPr lang="fr-FR" sz="1600" i="1" baseline="0" smtClean="0">
                                  <a:solidFill>
                                    <a:schemeClr val="tx1"/>
                                  </a:solidFill>
                                  <a:latin typeface="Cambria Math" panose="02040503050406030204" pitchFamily="18" charset="0"/>
                                  <a:ea typeface="Cambria Math" panose="02040503050406030204" pitchFamily="18" charset="0"/>
                                </a:rPr>
                                <m:t>~</m:t>
                              </m:r>
                            </m:oMath>
                          </a14:m>
                          <a:r>
                            <a:rPr lang="fr-FR" sz="1600" baseline="0" dirty="0">
                              <a:solidFill>
                                <a:schemeClr val="tx1"/>
                              </a:solidFill>
                              <a:latin typeface="Calibri" panose="020F0502020204030204" pitchFamily="34" charset="0"/>
                            </a:rPr>
                            <a:t>2 370 euros annuels)</a:t>
                          </a:r>
                          <a:endParaRPr lang="fr-FR" sz="1600"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10</a:t>
                          </a:r>
                          <a:r>
                            <a:rPr lang="fr-FR" sz="1600" baseline="0" dirty="0">
                              <a:solidFill>
                                <a:schemeClr val="tx1"/>
                              </a:solidFill>
                              <a:latin typeface="Calibri" panose="020F0502020204030204" pitchFamily="34" charset="0"/>
                            </a:rPr>
                            <a:t> %</a:t>
                          </a:r>
                          <a:endParaRPr lang="fr-FR" sz="1600" dirty="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845942654"/>
                      </a:ext>
                    </a:extLst>
                  </a:tr>
                  <a:tr h="1325378">
                    <a:tc>
                      <a:txBody>
                        <a:bodyPr/>
                        <a:lstStyle/>
                        <a:p>
                          <a:pPr algn="ctr"/>
                          <a:r>
                            <a:rPr lang="fr-FR" sz="1600" b="1" dirty="0">
                              <a:solidFill>
                                <a:schemeClr val="tx1"/>
                              </a:solidFill>
                              <a:latin typeface="Calibri" panose="020F0502020204030204" pitchFamily="34" charset="0"/>
                            </a:rPr>
                            <a:t>Majoration</a:t>
                          </a:r>
                          <a:r>
                            <a:rPr lang="fr-FR" sz="1600" b="1" baseline="0" dirty="0">
                              <a:solidFill>
                                <a:schemeClr val="tx1"/>
                              </a:solidFill>
                              <a:latin typeface="Calibri" panose="020F0502020204030204" pitchFamily="34" charset="0"/>
                            </a:rPr>
                            <a:t> par enfant au-delà du troisième</a:t>
                          </a:r>
                          <a:endParaRPr lang="fr-FR" sz="1600" b="1"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a:t>
                          </a:r>
                        </a:p>
                      </a:txBody>
                      <a:tcPr marL="68580" marR="68580" marT="34290" marB="34290" anchor="ctr"/>
                    </a:tc>
                    <a:tc>
                      <a:txBody>
                        <a:bodyPr/>
                        <a:lstStyle/>
                        <a:p>
                          <a:pPr algn="ctr"/>
                          <a:r>
                            <a:rPr lang="fr-FR" sz="1600" dirty="0">
                              <a:solidFill>
                                <a:schemeClr val="tx1"/>
                              </a:solidFill>
                              <a:latin typeface="Calibri" panose="020F0502020204030204" pitchFamily="34" charset="0"/>
                            </a:rPr>
                            <a:t>/</a:t>
                          </a:r>
                        </a:p>
                        <a:p>
                          <a:pPr algn="ctr"/>
                          <a:r>
                            <a:rPr lang="fr-FR" sz="1600" dirty="0">
                              <a:solidFill>
                                <a:schemeClr val="tx1"/>
                              </a:solidFill>
                              <a:latin typeface="Calibri" panose="020F0502020204030204" pitchFamily="34" charset="0"/>
                            </a:rPr>
                            <a:t>(existait</a:t>
                          </a:r>
                          <a:r>
                            <a:rPr lang="fr-FR" sz="1600" baseline="0" dirty="0">
                              <a:solidFill>
                                <a:schemeClr val="tx1"/>
                              </a:solidFill>
                              <a:latin typeface="Calibri" panose="020F0502020204030204" pitchFamily="34" charset="0"/>
                            </a:rPr>
                            <a:t> auparavant à l’</a:t>
                          </a:r>
                          <a:r>
                            <a:rPr lang="fr-FR" sz="1600" baseline="0" dirty="0" err="1">
                              <a:solidFill>
                                <a:schemeClr val="tx1"/>
                              </a:solidFill>
                              <a:latin typeface="Calibri" panose="020F0502020204030204" pitchFamily="34" charset="0"/>
                            </a:rPr>
                            <a:t>Agirc</a:t>
                          </a:r>
                          <a:r>
                            <a:rPr lang="fr-FR" sz="1600" baseline="0" dirty="0">
                              <a:solidFill>
                                <a:schemeClr val="tx1"/>
                              </a:solidFill>
                              <a:latin typeface="Calibri" panose="020F0502020204030204" pitchFamily="34" charset="0"/>
                            </a:rPr>
                            <a:t>)</a:t>
                          </a:r>
                          <a:endParaRPr lang="fr-FR" sz="1600"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5 % </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1600" baseline="0" dirty="0">
                              <a:solidFill>
                                <a:schemeClr val="tx1"/>
                              </a:solidFill>
                              <a:latin typeface="Calibri" panose="020F0502020204030204" pitchFamily="34" charset="0"/>
                            </a:rPr>
                            <a:t>(majoration plafonnée)</a:t>
                          </a:r>
                          <a:endParaRPr lang="fr-FR" sz="1600" dirty="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349154264"/>
                      </a:ext>
                    </a:extLst>
                  </a:tr>
                </a:tbl>
              </a:graphicData>
            </a:graphic>
          </p:graphicFrame>
        </mc:Choice>
        <mc:Fallback xmlns="">
          <p:graphicFrame>
            <p:nvGraphicFramePr>
              <p:cNvPr id="6" name="Tableau 5"/>
              <p:cNvGraphicFramePr>
                <a:graphicFrameLocks noGrp="1"/>
              </p:cNvGraphicFramePr>
              <p:nvPr>
                <p:extLst>
                  <p:ext uri="{D42A27DB-BD31-4B8C-83A1-F6EECF244321}">
                    <p14:modId xmlns:p14="http://schemas.microsoft.com/office/powerpoint/2010/main" val="4086713109"/>
                  </p:ext>
                </p:extLst>
              </p:nvPr>
            </p:nvGraphicFramePr>
            <p:xfrm>
              <a:off x="1629158" y="1787237"/>
              <a:ext cx="8933684" cy="3214254"/>
            </p:xfrm>
            <a:graphic>
              <a:graphicData uri="http://schemas.openxmlformats.org/drawingml/2006/table">
                <a:tbl>
                  <a:tblPr firstRow="1" bandRow="1">
                    <a:tableStyleId>{5C22544A-7EE6-4342-B048-85BDC9FD1C3A}</a:tableStyleId>
                  </a:tblPr>
                  <a:tblGrid>
                    <a:gridCol w="2323100">
                      <a:extLst>
                        <a:ext uri="{9D8B030D-6E8A-4147-A177-3AD203B41FA5}">
                          <a16:colId xmlns:a16="http://schemas.microsoft.com/office/drawing/2014/main" val="3096097564"/>
                        </a:ext>
                      </a:extLst>
                    </a:gridCol>
                    <a:gridCol w="2143742">
                      <a:extLst>
                        <a:ext uri="{9D8B030D-6E8A-4147-A177-3AD203B41FA5}">
                          <a16:colId xmlns:a16="http://schemas.microsoft.com/office/drawing/2014/main" val="1347968567"/>
                        </a:ext>
                      </a:extLst>
                    </a:gridCol>
                    <a:gridCol w="2233421">
                      <a:extLst>
                        <a:ext uri="{9D8B030D-6E8A-4147-A177-3AD203B41FA5}">
                          <a16:colId xmlns:a16="http://schemas.microsoft.com/office/drawing/2014/main" val="1701880291"/>
                        </a:ext>
                      </a:extLst>
                    </a:gridCol>
                    <a:gridCol w="2233421">
                      <a:extLst>
                        <a:ext uri="{9D8B030D-6E8A-4147-A177-3AD203B41FA5}">
                          <a16:colId xmlns:a16="http://schemas.microsoft.com/office/drawing/2014/main" val="3063323747"/>
                        </a:ext>
                      </a:extLst>
                    </a:gridCol>
                  </a:tblGrid>
                  <a:tr h="563498">
                    <a:tc>
                      <a:txBody>
                        <a:bodyPr/>
                        <a:lstStyle/>
                        <a:p>
                          <a:pPr algn="ctr"/>
                          <a:endParaRPr lang="fr-FR" sz="1600" dirty="0">
                            <a:latin typeface="Calibri" panose="020F0502020204030204" pitchFamily="34" charset="0"/>
                          </a:endParaRPr>
                        </a:p>
                      </a:txBody>
                      <a:tcPr marL="68580" marR="68580" marT="34290" marB="34290" anchor="ctr"/>
                    </a:tc>
                    <a:tc>
                      <a:txBody>
                        <a:bodyPr/>
                        <a:lstStyle/>
                        <a:p>
                          <a:pPr algn="ctr"/>
                          <a:r>
                            <a:rPr lang="fr-FR" sz="1600" dirty="0">
                              <a:latin typeface="Calibri" panose="020F0502020204030204" pitchFamily="34" charset="0"/>
                            </a:rPr>
                            <a:t>Régime général</a:t>
                          </a:r>
                        </a:p>
                      </a:txBody>
                      <a:tcPr marL="68580" marR="68580" marT="34290" marB="34290" anchor="ctr"/>
                    </a:tc>
                    <a:tc>
                      <a:txBody>
                        <a:bodyPr/>
                        <a:lstStyle/>
                        <a:p>
                          <a:pPr algn="ctr"/>
                          <a:r>
                            <a:rPr lang="fr-FR" sz="1600" dirty="0">
                              <a:latin typeface="Calibri" panose="020F0502020204030204" pitchFamily="34" charset="0"/>
                            </a:rPr>
                            <a:t>Agirc-</a:t>
                          </a:r>
                          <a:r>
                            <a:rPr lang="fr-FR" sz="1600" baseline="0" dirty="0">
                              <a:latin typeface="Calibri" panose="020F0502020204030204" pitchFamily="34" charset="0"/>
                            </a:rPr>
                            <a:t> Arrco</a:t>
                          </a:r>
                          <a:endParaRPr lang="fr-FR" sz="1600" dirty="0">
                            <a:latin typeface="Calibri" panose="020F0502020204030204" pitchFamily="34" charset="0"/>
                          </a:endParaRPr>
                        </a:p>
                      </a:txBody>
                      <a:tcPr marL="68580" marR="68580" marT="34290" marB="34290" anchor="ctr"/>
                    </a:tc>
                    <a:tc>
                      <a:txBody>
                        <a:bodyPr/>
                        <a:lstStyle/>
                        <a:p>
                          <a:pPr algn="ctr"/>
                          <a:r>
                            <a:rPr lang="fr-FR" sz="1600" dirty="0">
                              <a:latin typeface="Calibri" panose="020F0502020204030204" pitchFamily="34" charset="0"/>
                            </a:rPr>
                            <a:t>Fonction</a:t>
                          </a:r>
                          <a:r>
                            <a:rPr lang="fr-FR" sz="1600" baseline="0" dirty="0">
                              <a:latin typeface="Calibri" panose="020F0502020204030204" pitchFamily="34" charset="0"/>
                            </a:rPr>
                            <a:t> publique</a:t>
                          </a:r>
                          <a:endParaRPr lang="fr-FR" sz="16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3355283722"/>
                      </a:ext>
                    </a:extLst>
                  </a:tr>
                  <a:tr h="1325378">
                    <a:tc>
                      <a:txBody>
                        <a:bodyPr/>
                        <a:lstStyle/>
                        <a:p>
                          <a:pPr algn="ctr"/>
                          <a:r>
                            <a:rPr lang="fr-FR" sz="1600" b="1" dirty="0">
                              <a:solidFill>
                                <a:schemeClr val="tx1"/>
                              </a:solidFill>
                              <a:latin typeface="Calibri" panose="020F0502020204030204" pitchFamily="34" charset="0"/>
                            </a:rPr>
                            <a:t>Taux</a:t>
                          </a:r>
                          <a:r>
                            <a:rPr lang="fr-FR" sz="1600" b="1" baseline="0" dirty="0">
                              <a:solidFill>
                                <a:schemeClr val="tx1"/>
                              </a:solidFill>
                              <a:latin typeface="Calibri" panose="020F0502020204030204" pitchFamily="34" charset="0"/>
                            </a:rPr>
                            <a:t> </a:t>
                          </a:r>
                          <a:endParaRPr lang="fr-FR" sz="1600" b="1"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10</a:t>
                          </a:r>
                          <a:r>
                            <a:rPr lang="fr-FR" sz="1600" baseline="0" dirty="0">
                              <a:solidFill>
                                <a:schemeClr val="tx1"/>
                              </a:solidFill>
                              <a:latin typeface="Calibri" panose="020F0502020204030204" pitchFamily="34" charset="0"/>
                            </a:rPr>
                            <a:t> % </a:t>
                          </a:r>
                          <a:endParaRPr lang="fr-FR" sz="1600" dirty="0">
                            <a:solidFill>
                              <a:schemeClr val="tx1"/>
                            </a:solidFill>
                            <a:latin typeface="Calibri" panose="020F0502020204030204" pitchFamily="34" charset="0"/>
                          </a:endParaRPr>
                        </a:p>
                      </a:txBody>
                      <a:tcPr marL="68580" marR="68580" marT="34290" marB="34290" anchor="ctr"/>
                    </a:tc>
                    <a:tc>
                      <a:txBody>
                        <a:bodyPr/>
                        <a:lstStyle/>
                        <a:p>
                          <a:endParaRPr lang="fr-FR"/>
                        </a:p>
                      </a:txBody>
                      <a:tcPr marL="68580" marR="68580" marT="34290" marB="34290" anchor="ctr">
                        <a:blipFill>
                          <a:blip r:embed="rId3"/>
                          <a:stretch>
                            <a:fillRect l="-200000" t="-43318" r="-100817" b="-101382"/>
                          </a:stretch>
                        </a:blipFill>
                      </a:tcPr>
                    </a:tc>
                    <a:tc>
                      <a:txBody>
                        <a:bodyPr/>
                        <a:lstStyle/>
                        <a:p>
                          <a:pPr algn="ctr"/>
                          <a:r>
                            <a:rPr lang="fr-FR" sz="1600" dirty="0">
                              <a:solidFill>
                                <a:schemeClr val="tx1"/>
                              </a:solidFill>
                              <a:latin typeface="Calibri" panose="020F0502020204030204" pitchFamily="34" charset="0"/>
                            </a:rPr>
                            <a:t>10</a:t>
                          </a:r>
                          <a:r>
                            <a:rPr lang="fr-FR" sz="1600" baseline="0" dirty="0">
                              <a:solidFill>
                                <a:schemeClr val="tx1"/>
                              </a:solidFill>
                              <a:latin typeface="Calibri" panose="020F0502020204030204" pitchFamily="34" charset="0"/>
                            </a:rPr>
                            <a:t> %</a:t>
                          </a:r>
                          <a:endParaRPr lang="fr-FR" sz="1600" dirty="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845942654"/>
                      </a:ext>
                    </a:extLst>
                  </a:tr>
                  <a:tr h="1325378">
                    <a:tc>
                      <a:txBody>
                        <a:bodyPr/>
                        <a:lstStyle/>
                        <a:p>
                          <a:pPr algn="ctr"/>
                          <a:r>
                            <a:rPr lang="fr-FR" sz="1600" b="1" dirty="0">
                              <a:solidFill>
                                <a:schemeClr val="tx1"/>
                              </a:solidFill>
                              <a:latin typeface="Calibri" panose="020F0502020204030204" pitchFamily="34" charset="0"/>
                            </a:rPr>
                            <a:t>Majoration</a:t>
                          </a:r>
                          <a:r>
                            <a:rPr lang="fr-FR" sz="1600" b="1" baseline="0" dirty="0">
                              <a:solidFill>
                                <a:schemeClr val="tx1"/>
                              </a:solidFill>
                              <a:latin typeface="Calibri" panose="020F0502020204030204" pitchFamily="34" charset="0"/>
                            </a:rPr>
                            <a:t> par enfant au-delà du troisième</a:t>
                          </a:r>
                          <a:endParaRPr lang="fr-FR" sz="1600" b="1"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a:t>
                          </a:r>
                        </a:p>
                      </a:txBody>
                      <a:tcPr marL="68580" marR="68580" marT="34290" marB="34290" anchor="ctr"/>
                    </a:tc>
                    <a:tc>
                      <a:txBody>
                        <a:bodyPr/>
                        <a:lstStyle/>
                        <a:p>
                          <a:pPr algn="ctr"/>
                          <a:r>
                            <a:rPr lang="fr-FR" sz="1600" dirty="0">
                              <a:solidFill>
                                <a:schemeClr val="tx1"/>
                              </a:solidFill>
                              <a:latin typeface="Calibri" panose="020F0502020204030204" pitchFamily="34" charset="0"/>
                            </a:rPr>
                            <a:t>/</a:t>
                          </a:r>
                        </a:p>
                        <a:p>
                          <a:pPr algn="ctr"/>
                          <a:r>
                            <a:rPr lang="fr-FR" sz="1600" dirty="0">
                              <a:solidFill>
                                <a:schemeClr val="tx1"/>
                              </a:solidFill>
                              <a:latin typeface="Calibri" panose="020F0502020204030204" pitchFamily="34" charset="0"/>
                            </a:rPr>
                            <a:t>(existait</a:t>
                          </a:r>
                          <a:r>
                            <a:rPr lang="fr-FR" sz="1600" baseline="0" dirty="0">
                              <a:solidFill>
                                <a:schemeClr val="tx1"/>
                              </a:solidFill>
                              <a:latin typeface="Calibri" panose="020F0502020204030204" pitchFamily="34" charset="0"/>
                            </a:rPr>
                            <a:t> auparavant à l’</a:t>
                          </a:r>
                          <a:r>
                            <a:rPr lang="fr-FR" sz="1600" baseline="0" dirty="0" err="1">
                              <a:solidFill>
                                <a:schemeClr val="tx1"/>
                              </a:solidFill>
                              <a:latin typeface="Calibri" panose="020F0502020204030204" pitchFamily="34" charset="0"/>
                            </a:rPr>
                            <a:t>Agirc</a:t>
                          </a:r>
                          <a:r>
                            <a:rPr lang="fr-FR" sz="1600" baseline="0" dirty="0">
                              <a:solidFill>
                                <a:schemeClr val="tx1"/>
                              </a:solidFill>
                              <a:latin typeface="Calibri" panose="020F0502020204030204" pitchFamily="34" charset="0"/>
                            </a:rPr>
                            <a:t>)</a:t>
                          </a:r>
                          <a:endParaRPr lang="fr-FR" sz="1600" dirty="0">
                            <a:solidFill>
                              <a:schemeClr val="tx1"/>
                            </a:solidFill>
                            <a:latin typeface="Calibri" panose="020F0502020204030204" pitchFamily="34" charset="0"/>
                          </a:endParaRPr>
                        </a:p>
                      </a:txBody>
                      <a:tcPr marL="68580" marR="68580" marT="34290" marB="34290" anchor="ctr"/>
                    </a:tc>
                    <a:tc>
                      <a:txBody>
                        <a:bodyPr/>
                        <a:lstStyle/>
                        <a:p>
                          <a:pPr algn="ctr"/>
                          <a:r>
                            <a:rPr lang="fr-FR" sz="1600" dirty="0">
                              <a:solidFill>
                                <a:schemeClr val="tx1"/>
                              </a:solidFill>
                              <a:latin typeface="Calibri" panose="020F0502020204030204" pitchFamily="34" charset="0"/>
                            </a:rPr>
                            <a:t>5 % </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1600" baseline="0" dirty="0">
                              <a:solidFill>
                                <a:schemeClr val="tx1"/>
                              </a:solidFill>
                              <a:latin typeface="Calibri" panose="020F0502020204030204" pitchFamily="34" charset="0"/>
                            </a:rPr>
                            <a:t>(majoration plafonnée)</a:t>
                          </a:r>
                          <a:endParaRPr lang="fr-FR" sz="1600" dirty="0">
                            <a:solidFill>
                              <a:schemeClr val="tx1"/>
                            </a:solidFill>
                            <a:latin typeface="Calibri" panose="020F0502020204030204" pitchFamily="34" charset="0"/>
                          </a:endParaRPr>
                        </a:p>
                      </a:txBody>
                      <a:tcPr marL="68580" marR="68580" marT="34290" marB="34290" anchor="ctr"/>
                    </a:tc>
                    <a:extLst>
                      <a:ext uri="{0D108BD9-81ED-4DB2-BD59-A6C34878D82A}">
                        <a16:rowId xmlns:a16="http://schemas.microsoft.com/office/drawing/2014/main" val="1349154264"/>
                      </a:ext>
                    </a:extLst>
                  </a:tr>
                </a:tbl>
              </a:graphicData>
            </a:graphic>
          </p:graphicFrame>
        </mc:Fallback>
      </mc:AlternateContent>
    </p:spTree>
    <p:extLst>
      <p:ext uri="{BB962C8B-B14F-4D97-AF65-F5344CB8AC3E}">
        <p14:creationId xmlns:p14="http://schemas.microsoft.com/office/powerpoint/2010/main" val="2700757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62941" y="413088"/>
            <a:ext cx="8027988" cy="727075"/>
          </a:xfrm>
        </p:spPr>
        <p:txBody>
          <a:bodyPr/>
          <a:lstStyle/>
          <a:p>
            <a:r>
              <a:rPr lang="fr-FR" dirty="0"/>
              <a:t>Comment harmoniser les droits familiaux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17</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6" name="Rectangle : coins arrondis 5">
            <a:extLst>
              <a:ext uri="{FF2B5EF4-FFF2-40B4-BE49-F238E27FC236}">
                <a16:creationId xmlns:a16="http://schemas.microsoft.com/office/drawing/2014/main" id="{590E5FE0-8D70-7613-93AA-63CAD8218EFF}"/>
              </a:ext>
            </a:extLst>
          </p:cNvPr>
          <p:cNvSpPr/>
          <p:nvPr/>
        </p:nvSpPr>
        <p:spPr>
          <a:xfrm>
            <a:off x="2037272" y="1699623"/>
            <a:ext cx="8117457" cy="2078756"/>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742950" marR="0" lvl="1"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Harmonisation des trimestres de MDA par rapport à l’existant </a:t>
            </a: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 </a:t>
            </a:r>
          </a:p>
          <a:p>
            <a:pPr marL="742950" marR="0" lvl="1"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Ø"/>
              <a:tabLst/>
              <a:defRPr/>
            </a:pPr>
            <a:endParaRPr kumimoji="0" lang="fr-FR" sz="14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endParaRP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par le bas (2 trimestres), </a:t>
            </a: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par la médiane (4 trimestres) </a:t>
            </a: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par le haut (8 trimestres) </a:t>
            </a: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durées prises en compte pour la durée d’assurance et de service (coefficient de proratisation)</a:t>
            </a:r>
          </a:p>
        </p:txBody>
      </p:sp>
      <p:sp>
        <p:nvSpPr>
          <p:cNvPr id="7" name="Rectangle : coins arrondis 6">
            <a:extLst>
              <a:ext uri="{FF2B5EF4-FFF2-40B4-BE49-F238E27FC236}">
                <a16:creationId xmlns:a16="http://schemas.microsoft.com/office/drawing/2014/main" id="{E2C81579-7B8A-34EC-86AA-189EF8543EB2}"/>
              </a:ext>
            </a:extLst>
          </p:cNvPr>
          <p:cNvSpPr/>
          <p:nvPr/>
        </p:nvSpPr>
        <p:spPr>
          <a:xfrm>
            <a:off x="2037272" y="4218316"/>
            <a:ext cx="8117457" cy="1061050"/>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742950" marR="0" lvl="1"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Harmonisation des taux de majoration de pension </a:t>
            </a: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 </a:t>
            </a:r>
          </a:p>
          <a:p>
            <a:pPr marL="742950" marR="0" lvl="1"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Ø"/>
              <a:tabLst/>
              <a:defRPr/>
            </a:pPr>
            <a:endParaRPr kumimoji="0" lang="fr-FR" sz="14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endParaRP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Unifiés à 10 % pour l’ensemble des parents de trois enfants et plus</a:t>
            </a:r>
          </a:p>
        </p:txBody>
      </p:sp>
    </p:spTree>
    <p:extLst>
      <p:ext uri="{BB962C8B-B14F-4D97-AF65-F5344CB8AC3E}">
        <p14:creationId xmlns:p14="http://schemas.microsoft.com/office/powerpoint/2010/main" val="3062663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0035" y="531034"/>
            <a:ext cx="10460182" cy="727075"/>
          </a:xfrm>
        </p:spPr>
        <p:txBody>
          <a:bodyPr/>
          <a:lstStyle/>
          <a:p>
            <a:pPr algn="just"/>
            <a:r>
              <a:rPr lang="fr-FR" sz="2600" dirty="0"/>
              <a:t>Seule l’harmonisation à la hausse des MDA augmenterait les dépenses de droits directs</a:t>
            </a:r>
          </a:p>
        </p:txBody>
      </p:sp>
      <p:sp>
        <p:nvSpPr>
          <p:cNvPr id="6" name="Espace réservé du numéro de diapositive 3"/>
          <p:cNvSpPr>
            <a:spLocks noGrp="1"/>
          </p:cNvSpPr>
          <p:nvPr>
            <p:ph type="sldNum" sz="quarter" idx="14"/>
          </p:nvPr>
        </p:nvSpPr>
        <p:spPr>
          <a:xfrm>
            <a:off x="5029200" y="6565901"/>
            <a:ext cx="2133600" cy="168275"/>
          </a:xfrm>
          <a:prstGeom prst="rect">
            <a:avLst/>
          </a:prstGeom>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18</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8" name="Espace réservé du contenu 1"/>
          <p:cNvSpPr txBox="1">
            <a:spLocks/>
          </p:cNvSpPr>
          <p:nvPr/>
        </p:nvSpPr>
        <p:spPr>
          <a:xfrm>
            <a:off x="2309005"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just" defTabSz="457200" rtl="0" eaLnBrk="0" fontAlgn="base" latinLnBrk="0" hangingPunct="0">
              <a:lnSpc>
                <a:spcPct val="100000"/>
              </a:lnSpc>
              <a:spcBef>
                <a:spcPct val="20000"/>
              </a:spcBef>
              <a:spcAft>
                <a:spcPct val="0"/>
              </a:spcAft>
              <a:buClrTx/>
              <a:buSzTx/>
              <a:buFont typeface="Arial" charset="0"/>
              <a:buNone/>
              <a:tabLst/>
              <a:defRPr/>
            </a:pPr>
            <a:endParaRPr kumimoji="0" lang="fr-FR" sz="1600" b="0" i="0" u="none" strike="noStrike" kern="1200" cap="none" spc="0" normalizeH="0" baseline="0" noProof="0" dirty="0">
              <a:ln>
                <a:noFill/>
              </a:ln>
              <a:solidFill>
                <a:srgbClr val="00368B"/>
              </a:solidFill>
              <a:effectLst/>
              <a:uLnTx/>
              <a:uFillTx/>
              <a:latin typeface="Calibri"/>
              <a:ea typeface="+mn-ea"/>
              <a:cs typeface="+mn-cs"/>
              <a:sym typeface="Wingdings" panose="05000000000000000000" pitchFamily="2" charset="2"/>
            </a:endParaRPr>
          </a:p>
        </p:txBody>
      </p:sp>
      <p:sp>
        <p:nvSpPr>
          <p:cNvPr id="4" name="Rectangle 3"/>
          <p:cNvSpPr/>
          <p:nvPr/>
        </p:nvSpPr>
        <p:spPr>
          <a:xfrm>
            <a:off x="2183386" y="1227622"/>
            <a:ext cx="7825228" cy="369332"/>
          </a:xfrm>
          <a:prstGeom prst="rect">
            <a:avLst/>
          </a:prstGeom>
        </p:spPr>
        <p:txBody>
          <a:bodyPr wrap="square">
            <a:spAutoFit/>
          </a:bodyPr>
          <a:lstStyle/>
          <a:p>
            <a:pPr marL="0" marR="0" lvl="0" indent="0" algn="ctr" defTabSz="457200" rtl="0" eaLnBrk="1" fontAlgn="base" latinLnBrk="0" hangingPunct="1">
              <a:lnSpc>
                <a:spcPct val="100000"/>
              </a:lnSpc>
              <a:spcBef>
                <a:spcPct val="0"/>
              </a:spcBef>
              <a:spcAft>
                <a:spcPts val="0"/>
              </a:spcAft>
              <a:buClrTx/>
              <a:buSzTx/>
              <a:buFontTx/>
              <a:buNone/>
              <a:tabLst/>
              <a:defRPr/>
            </a:pPr>
            <a:r>
              <a:rPr kumimoji="0" lang="fr-FR" sz="1800" b="1" i="0" u="none" strike="noStrike" kern="1200" cap="none" spc="0" normalizeH="0" baseline="0" noProof="0" dirty="0">
                <a:ln>
                  <a:noFill/>
                </a:ln>
                <a:solidFill>
                  <a:prstClr val="black">
                    <a:lumMod val="65000"/>
                    <a:lumOff val="35000"/>
                  </a:prstClr>
                </a:solidFill>
                <a:effectLst/>
                <a:uLnTx/>
                <a:uFillTx/>
                <a:latin typeface="Calibri"/>
                <a:ea typeface="Times New Roman" panose="02020603050405020304" pitchFamily="18" charset="0"/>
                <a:cs typeface="Arial" charset="0"/>
              </a:rPr>
              <a:t>Écart de masse de prestations de droits directs tous régimes</a:t>
            </a:r>
          </a:p>
        </p:txBody>
      </p:sp>
      <p:sp>
        <p:nvSpPr>
          <p:cNvPr id="9" name="Rectangle 8"/>
          <p:cNvSpPr/>
          <p:nvPr/>
        </p:nvSpPr>
        <p:spPr>
          <a:xfrm rot="16200000">
            <a:off x="632845" y="3025481"/>
            <a:ext cx="3546290" cy="246222"/>
          </a:xfrm>
          <a:prstGeom prst="rect">
            <a:avLst/>
          </a:prstGeom>
        </p:spPr>
        <p:txBody>
          <a:bodyPr wrap="squar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000" b="0" i="1" u="none" strike="noStrike" kern="1200" cap="none" spc="0" normalizeH="0" baseline="0" noProof="0" dirty="0">
                <a:ln>
                  <a:noFill/>
                </a:ln>
                <a:solidFill>
                  <a:prstClr val="black"/>
                </a:solidFill>
                <a:effectLst/>
                <a:uLnTx/>
                <a:uFillTx/>
                <a:latin typeface="Calibri" pitchFamily="34" charset="0"/>
                <a:ea typeface="+mn-ea"/>
                <a:cs typeface="Arial" charset="0"/>
              </a:rPr>
              <a:t>Sources : Drees – modèle Trajectoire</a:t>
            </a:r>
          </a:p>
        </p:txBody>
      </p:sp>
      <p:pic>
        <p:nvPicPr>
          <p:cNvPr id="17" name="Image 16">
            <a:extLst>
              <a:ext uri="{FF2B5EF4-FFF2-40B4-BE49-F238E27FC236}">
                <a16:creationId xmlns:a16="http://schemas.microsoft.com/office/drawing/2014/main" id="{0012F803-FE80-394F-A2E1-46C154D523A2}"/>
              </a:ext>
            </a:extLst>
          </p:cNvPr>
          <p:cNvPicPr>
            <a:picLocks noChangeAspect="1"/>
          </p:cNvPicPr>
          <p:nvPr/>
        </p:nvPicPr>
        <p:blipFill>
          <a:blip r:embed="rId3"/>
          <a:stretch>
            <a:fillRect/>
          </a:stretch>
        </p:blipFill>
        <p:spPr>
          <a:xfrm>
            <a:off x="2662163" y="1571861"/>
            <a:ext cx="6867674" cy="3415773"/>
          </a:xfrm>
          <a:prstGeom prst="rect">
            <a:avLst/>
          </a:prstGeom>
        </p:spPr>
      </p:pic>
      <p:sp>
        <p:nvSpPr>
          <p:cNvPr id="3" name="Espace réservé du texte 2">
            <a:extLst>
              <a:ext uri="{FF2B5EF4-FFF2-40B4-BE49-F238E27FC236}">
                <a16:creationId xmlns:a16="http://schemas.microsoft.com/office/drawing/2014/main" id="{15CA7EB9-8ECA-EC44-32BE-D6D37534793B}"/>
              </a:ext>
            </a:extLst>
          </p:cNvPr>
          <p:cNvSpPr txBox="1">
            <a:spLocks/>
          </p:cNvSpPr>
          <p:nvPr/>
        </p:nvSpPr>
        <p:spPr>
          <a:xfrm>
            <a:off x="817419" y="5042697"/>
            <a:ext cx="10751127" cy="13366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700" b="0" i="0" u="none" strike="noStrike" kern="1200" cap="none" spc="0" normalizeH="0" baseline="0" noProof="0" dirty="0">
                <a:ln>
                  <a:noFill/>
                </a:ln>
                <a:solidFill>
                  <a:srgbClr val="00368B"/>
                </a:solidFill>
                <a:effectLst/>
                <a:uLnTx/>
                <a:uFillTx/>
                <a:latin typeface="Calibri"/>
                <a:ea typeface="+mn-ea"/>
                <a:cs typeface="+mn-cs"/>
              </a:rPr>
              <a:t>L’harmonisation médiane ou à la baisse des MDA diminuerait les dépenses (</a:t>
            </a:r>
            <a:r>
              <a:rPr kumimoji="0" lang="fr-FR" sz="1700" b="1" i="0" u="none" strike="noStrike" kern="1200" cap="none" spc="0" normalizeH="0" baseline="0" noProof="0" dirty="0">
                <a:ln>
                  <a:noFill/>
                </a:ln>
                <a:solidFill>
                  <a:srgbClr val="00368B"/>
                </a:solidFill>
                <a:effectLst/>
                <a:uLnTx/>
                <a:uFillTx/>
                <a:latin typeface="Calibri"/>
                <a:ea typeface="+mn-ea"/>
                <a:cs typeface="+mn-cs"/>
              </a:rPr>
              <a:t>-0,1 % avec 4 trimestres et -0,6% avec 2 trimestres</a:t>
            </a:r>
            <a:r>
              <a:rPr kumimoji="0" lang="fr-FR" sz="1700" b="0" i="0" u="none" strike="noStrike" kern="1200" cap="none" spc="0" normalizeH="0" baseline="0" noProof="0" dirty="0">
                <a:ln>
                  <a:noFill/>
                </a:ln>
                <a:solidFill>
                  <a:srgbClr val="00368B"/>
                </a:solidFill>
                <a:effectLst/>
                <a:uLnTx/>
                <a:uFillTx/>
                <a:latin typeface="Calibri"/>
                <a:ea typeface="+mn-ea"/>
                <a:cs typeface="+mn-cs"/>
              </a:rPr>
              <a:t>). </a:t>
            </a:r>
            <a:r>
              <a:rPr lang="fr-FR" sz="1700" dirty="0">
                <a:solidFill>
                  <a:srgbClr val="00368B"/>
                </a:solidFill>
                <a:latin typeface="Calibri"/>
              </a:rPr>
              <a:t>Dans les deux cas, les dépenses augmenteraient dans les régimes de la FP et diminueraient au RG.  </a:t>
            </a:r>
            <a:endParaRPr kumimoji="0" lang="fr-FR" sz="1700" b="0"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700" b="0" i="0" u="none" strike="noStrike" kern="1200" cap="none" spc="0" normalizeH="0" baseline="0" noProof="0" dirty="0">
                <a:ln>
                  <a:noFill/>
                </a:ln>
                <a:solidFill>
                  <a:srgbClr val="00368B"/>
                </a:solidFill>
                <a:effectLst/>
                <a:uLnTx/>
                <a:uFillTx/>
                <a:latin typeface="Calibri"/>
                <a:ea typeface="+mn-ea"/>
                <a:cs typeface="+mn-cs"/>
              </a:rPr>
              <a:t>L’harmonisation à la hausse augmenterait </a:t>
            </a:r>
            <a:r>
              <a:rPr kumimoji="0" lang="fr-FR" sz="1700" b="1" i="0" u="none" strike="noStrike" kern="1200" cap="none" spc="0" normalizeH="0" baseline="0" noProof="0" dirty="0">
                <a:ln>
                  <a:noFill/>
                </a:ln>
                <a:solidFill>
                  <a:srgbClr val="00368B"/>
                </a:solidFill>
                <a:effectLst/>
                <a:uLnTx/>
                <a:uFillTx/>
                <a:latin typeface="Calibri"/>
                <a:ea typeface="+mn-ea"/>
                <a:cs typeface="+mn-cs"/>
              </a:rPr>
              <a:t>les dépenses de 0,6 % en 2070 </a:t>
            </a:r>
            <a:r>
              <a:rPr kumimoji="0" lang="fr-FR" sz="1700" b="0" i="0" u="none" strike="noStrike" kern="1200" cap="none" spc="0" normalizeH="0" baseline="0" noProof="0" dirty="0">
                <a:ln>
                  <a:noFill/>
                </a:ln>
                <a:solidFill>
                  <a:srgbClr val="00368B"/>
                </a:solidFill>
                <a:effectLst/>
                <a:uLnTx/>
                <a:uFillTx/>
                <a:latin typeface="Calibri"/>
                <a:ea typeface="+mn-ea"/>
                <a:cs typeface="+mn-cs"/>
              </a:rPr>
              <a:t>en raison de l’augmentation des masses versées par les régimes de la fonction publique</a:t>
            </a:r>
          </a:p>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endParaRPr kumimoji="0" lang="fr-FR" sz="1800" b="0" i="0" u="none" strike="noStrike" kern="1200" cap="none" spc="0" normalizeH="0" baseline="0" noProof="0" dirty="0">
              <a:ln>
                <a:noFill/>
              </a:ln>
              <a:solidFill>
                <a:srgbClr val="00368B"/>
              </a:solidFill>
              <a:effectLst/>
              <a:uLnTx/>
              <a:uFillTx/>
              <a:latin typeface="Calibri"/>
              <a:ea typeface="+mn-ea"/>
              <a:cs typeface="+mn-cs"/>
            </a:endParaRPr>
          </a:p>
        </p:txBody>
      </p:sp>
      <p:sp>
        <p:nvSpPr>
          <p:cNvPr id="5" name="ZoneTexte 4">
            <a:extLst>
              <a:ext uri="{FF2B5EF4-FFF2-40B4-BE49-F238E27FC236}">
                <a16:creationId xmlns:a16="http://schemas.microsoft.com/office/drawing/2014/main" id="{2C9E102F-7720-2536-0AA8-B881E95545A8}"/>
              </a:ext>
            </a:extLst>
          </p:cNvPr>
          <p:cNvSpPr txBox="1"/>
          <p:nvPr/>
        </p:nvSpPr>
        <p:spPr>
          <a:xfrm>
            <a:off x="9529434" y="1596954"/>
            <a:ext cx="2260783" cy="938719"/>
          </a:xfrm>
          <a:prstGeom prst="rect">
            <a:avLst/>
          </a:prstGeom>
          <a:noFill/>
        </p:spPr>
        <p:txBody>
          <a:bodyPr wrap="square" rtlCol="0">
            <a:spAutoFit/>
          </a:bodyPr>
          <a:lstStyle/>
          <a:p>
            <a:r>
              <a:rPr lang="fr-FR" sz="1100" b="1" dirty="0">
                <a:solidFill>
                  <a:schemeClr val="accent1"/>
                </a:solidFill>
              </a:rPr>
              <a:t>≈  + 2,4 Mds d’euros </a:t>
            </a:r>
            <a:r>
              <a:rPr lang="fr-FR" sz="1100" dirty="0">
                <a:solidFill>
                  <a:schemeClr val="accent1"/>
                </a:solidFill>
              </a:rPr>
              <a:t>si les écarts de dépenses de 2070 étaient rapportés aux montants de dépenses de droit propre prévus en 2026 en l’absence d’harmonisation</a:t>
            </a:r>
          </a:p>
        </p:txBody>
      </p:sp>
      <p:sp>
        <p:nvSpPr>
          <p:cNvPr id="7" name="ZoneTexte 6">
            <a:extLst>
              <a:ext uri="{FF2B5EF4-FFF2-40B4-BE49-F238E27FC236}">
                <a16:creationId xmlns:a16="http://schemas.microsoft.com/office/drawing/2014/main" id="{182A6E33-6CD0-6102-6793-8928C67172C0}"/>
              </a:ext>
            </a:extLst>
          </p:cNvPr>
          <p:cNvSpPr txBox="1"/>
          <p:nvPr/>
        </p:nvSpPr>
        <p:spPr>
          <a:xfrm>
            <a:off x="9529837" y="3128540"/>
            <a:ext cx="1352119" cy="261610"/>
          </a:xfrm>
          <a:prstGeom prst="rect">
            <a:avLst/>
          </a:prstGeom>
          <a:noFill/>
        </p:spPr>
        <p:txBody>
          <a:bodyPr wrap="square" rtlCol="0">
            <a:spAutoFit/>
          </a:bodyPr>
          <a:lstStyle/>
          <a:p>
            <a:r>
              <a:rPr lang="fr-FR" sz="1100" b="1" dirty="0">
                <a:solidFill>
                  <a:schemeClr val="accent1"/>
                </a:solidFill>
              </a:rPr>
              <a:t>≈  - 0,4 Mds d’euros</a:t>
            </a:r>
            <a:endParaRPr lang="fr-FR" sz="1100" dirty="0">
              <a:solidFill>
                <a:schemeClr val="accent1"/>
              </a:solidFill>
            </a:endParaRPr>
          </a:p>
        </p:txBody>
      </p:sp>
      <p:sp>
        <p:nvSpPr>
          <p:cNvPr id="10" name="ZoneTexte 9">
            <a:extLst>
              <a:ext uri="{FF2B5EF4-FFF2-40B4-BE49-F238E27FC236}">
                <a16:creationId xmlns:a16="http://schemas.microsoft.com/office/drawing/2014/main" id="{F412926A-0AC0-6F6D-6CA8-1BFD621633DA}"/>
              </a:ext>
            </a:extLst>
          </p:cNvPr>
          <p:cNvSpPr txBox="1"/>
          <p:nvPr/>
        </p:nvSpPr>
        <p:spPr>
          <a:xfrm>
            <a:off x="9529434" y="3926610"/>
            <a:ext cx="1352119" cy="261610"/>
          </a:xfrm>
          <a:prstGeom prst="rect">
            <a:avLst/>
          </a:prstGeom>
          <a:noFill/>
        </p:spPr>
        <p:txBody>
          <a:bodyPr wrap="square" rtlCol="0">
            <a:spAutoFit/>
          </a:bodyPr>
          <a:lstStyle/>
          <a:p>
            <a:r>
              <a:rPr lang="fr-FR" sz="1100" b="1" dirty="0">
                <a:solidFill>
                  <a:schemeClr val="accent1"/>
                </a:solidFill>
              </a:rPr>
              <a:t>≈  - 2,1 Mds d’euros</a:t>
            </a:r>
            <a:endParaRPr lang="fr-FR" sz="1100" dirty="0">
              <a:solidFill>
                <a:schemeClr val="accent1"/>
              </a:solidFill>
            </a:endParaRPr>
          </a:p>
        </p:txBody>
      </p:sp>
    </p:spTree>
    <p:extLst>
      <p:ext uri="{BB962C8B-B14F-4D97-AF65-F5344CB8AC3E}">
        <p14:creationId xmlns:p14="http://schemas.microsoft.com/office/powerpoint/2010/main" val="2591501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2327" y="523593"/>
            <a:ext cx="10571018" cy="727075"/>
          </a:xfrm>
        </p:spPr>
        <p:txBody>
          <a:bodyPr/>
          <a:lstStyle/>
          <a:p>
            <a:pPr algn="just"/>
            <a:r>
              <a:rPr lang="fr-FR" sz="2600" dirty="0"/>
              <a:t>L’harmonisation du taux de majoration pour 3 enfants et plus à 10 % aurait très peu d’effets sur les dépenses de droits directs</a:t>
            </a:r>
          </a:p>
        </p:txBody>
      </p:sp>
      <p:sp>
        <p:nvSpPr>
          <p:cNvPr id="6" name="Espace réservé du numéro de diapositive 3"/>
          <p:cNvSpPr>
            <a:spLocks noGrp="1"/>
          </p:cNvSpPr>
          <p:nvPr>
            <p:ph type="sldNum" sz="quarter" idx="14"/>
          </p:nvPr>
        </p:nvSpPr>
        <p:spPr>
          <a:xfrm>
            <a:off x="5029200" y="6565901"/>
            <a:ext cx="2133600" cy="168275"/>
          </a:xfrm>
          <a:prstGeom prst="rect">
            <a:avLst/>
          </a:prstGeom>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19</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8" name="Espace réservé du contenu 1"/>
          <p:cNvSpPr txBox="1">
            <a:spLocks/>
          </p:cNvSpPr>
          <p:nvPr/>
        </p:nvSpPr>
        <p:spPr>
          <a:xfrm>
            <a:off x="2309005"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just" defTabSz="457200" rtl="0" eaLnBrk="0" fontAlgn="base" latinLnBrk="0" hangingPunct="0">
              <a:lnSpc>
                <a:spcPct val="100000"/>
              </a:lnSpc>
              <a:spcBef>
                <a:spcPct val="20000"/>
              </a:spcBef>
              <a:spcAft>
                <a:spcPct val="0"/>
              </a:spcAft>
              <a:buClrTx/>
              <a:buSzTx/>
              <a:buFont typeface="Arial" charset="0"/>
              <a:buNone/>
              <a:tabLst/>
              <a:defRPr/>
            </a:pPr>
            <a:endParaRPr kumimoji="0" lang="fr-FR" sz="1600" b="0" i="0" u="none" strike="noStrike" kern="1200" cap="none" spc="0" normalizeH="0" baseline="0" noProof="0" dirty="0">
              <a:ln>
                <a:noFill/>
              </a:ln>
              <a:solidFill>
                <a:srgbClr val="00368B"/>
              </a:solidFill>
              <a:effectLst/>
              <a:uLnTx/>
              <a:uFillTx/>
              <a:latin typeface="Calibri"/>
              <a:ea typeface="+mn-ea"/>
              <a:cs typeface="+mn-cs"/>
              <a:sym typeface="Wingdings" panose="05000000000000000000" pitchFamily="2" charset="2"/>
            </a:endParaRPr>
          </a:p>
        </p:txBody>
      </p:sp>
      <p:sp>
        <p:nvSpPr>
          <p:cNvPr id="9" name="Rectangle 8"/>
          <p:cNvSpPr/>
          <p:nvPr/>
        </p:nvSpPr>
        <p:spPr>
          <a:xfrm>
            <a:off x="2321012" y="4766060"/>
            <a:ext cx="5910335" cy="246221"/>
          </a:xfrm>
          <a:prstGeom prst="rect">
            <a:avLst/>
          </a:prstGeom>
        </p:spPr>
        <p:txBody>
          <a:bodyPr wrap="squar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000" b="0" i="1" u="none" strike="noStrike" kern="1200" cap="none" spc="0" normalizeH="0" baseline="0" noProof="0" dirty="0">
                <a:ln>
                  <a:noFill/>
                </a:ln>
                <a:solidFill>
                  <a:prstClr val="black"/>
                </a:solidFill>
                <a:effectLst/>
                <a:uLnTx/>
                <a:uFillTx/>
                <a:latin typeface="Calibri" pitchFamily="34" charset="0"/>
                <a:ea typeface="+mn-ea"/>
                <a:cs typeface="Arial" charset="0"/>
              </a:rPr>
              <a:t>Sources : Drees – modèle Trajectoire</a:t>
            </a:r>
          </a:p>
        </p:txBody>
      </p:sp>
      <p:sp>
        <p:nvSpPr>
          <p:cNvPr id="7" name="Espace réservé du texte 2">
            <a:extLst>
              <a:ext uri="{FF2B5EF4-FFF2-40B4-BE49-F238E27FC236}">
                <a16:creationId xmlns:a16="http://schemas.microsoft.com/office/drawing/2014/main" id="{727B0C3E-A495-4C8D-B872-CE47C6A5A2CD}"/>
              </a:ext>
            </a:extLst>
          </p:cNvPr>
          <p:cNvSpPr txBox="1">
            <a:spLocks/>
          </p:cNvSpPr>
          <p:nvPr/>
        </p:nvSpPr>
        <p:spPr>
          <a:xfrm>
            <a:off x="2966942" y="1621454"/>
            <a:ext cx="6258117"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ctr" defTabSz="457200" rtl="0" eaLnBrk="0" fontAlgn="base" latinLnBrk="0" hangingPunct="0">
              <a:lnSpc>
                <a:spcPct val="100000"/>
              </a:lnSpc>
              <a:spcBef>
                <a:spcPct val="20000"/>
              </a:spcBef>
              <a:spcAft>
                <a:spcPct val="0"/>
              </a:spcAft>
              <a:buClrTx/>
              <a:buSzTx/>
              <a:buFont typeface="Arial" charset="0"/>
              <a:buNone/>
              <a:tabLst/>
              <a:defRPr/>
            </a:pPr>
            <a:r>
              <a:rPr kumimoji="0" lang="fr-FR" sz="1800" b="1" i="0" u="none" strike="noStrike" kern="1200" cap="none" spc="0" normalizeH="0" baseline="0" noProof="0" dirty="0">
                <a:ln>
                  <a:noFill/>
                </a:ln>
                <a:solidFill>
                  <a:prstClr val="black">
                    <a:lumMod val="65000"/>
                    <a:lumOff val="35000"/>
                  </a:prstClr>
                </a:solidFill>
                <a:effectLst/>
                <a:uLnTx/>
                <a:uFillTx/>
                <a:latin typeface="Calibri"/>
                <a:ea typeface="+mn-ea"/>
                <a:cs typeface="Arial" charset="0"/>
              </a:rPr>
              <a:t>Écart</a:t>
            </a:r>
            <a:r>
              <a:rPr kumimoji="0" lang="fr-FR" sz="1800" b="1" i="0" u="none" strike="noStrike" kern="1200" cap="none" spc="0" normalizeH="0" baseline="0" noProof="0" dirty="0">
                <a:ln>
                  <a:noFill/>
                </a:ln>
                <a:solidFill>
                  <a:prstClr val="black"/>
                </a:solidFill>
                <a:effectLst/>
                <a:uLnTx/>
                <a:uFillTx/>
                <a:latin typeface="Calibri"/>
                <a:ea typeface="+mn-ea"/>
                <a:cs typeface="+mn-cs"/>
              </a:rPr>
              <a:t> </a:t>
            </a:r>
            <a:r>
              <a:rPr kumimoji="0" lang="fr-FR" sz="1800" b="1" i="0" u="none" strike="noStrike" kern="1200" cap="none" spc="0" normalizeH="0" baseline="0" noProof="0" dirty="0">
                <a:ln>
                  <a:noFill/>
                </a:ln>
                <a:solidFill>
                  <a:prstClr val="black">
                    <a:lumMod val="65000"/>
                    <a:lumOff val="35000"/>
                  </a:prstClr>
                </a:solidFill>
                <a:effectLst/>
                <a:uLnTx/>
                <a:uFillTx/>
                <a:latin typeface="Calibri"/>
                <a:ea typeface="+mn-ea"/>
                <a:cs typeface="Arial" charset="0"/>
              </a:rPr>
              <a:t>de dépenses de droits directs en 2070</a:t>
            </a:r>
          </a:p>
        </p:txBody>
      </p:sp>
      <p:graphicFrame>
        <p:nvGraphicFramePr>
          <p:cNvPr id="10" name="Tableau 9">
            <a:extLst>
              <a:ext uri="{FF2B5EF4-FFF2-40B4-BE49-F238E27FC236}">
                <a16:creationId xmlns:a16="http://schemas.microsoft.com/office/drawing/2014/main" id="{D5E9477C-C592-014A-4F71-80C5293DA1D0}"/>
              </a:ext>
            </a:extLst>
          </p:cNvPr>
          <p:cNvGraphicFramePr>
            <a:graphicFrameLocks noGrp="1"/>
          </p:cNvGraphicFramePr>
          <p:nvPr>
            <p:extLst>
              <p:ext uri="{D42A27DB-BD31-4B8C-83A1-F6EECF244321}">
                <p14:modId xmlns:p14="http://schemas.microsoft.com/office/powerpoint/2010/main" val="1080251874"/>
              </p:ext>
            </p:extLst>
          </p:nvPr>
        </p:nvGraphicFramePr>
        <p:xfrm>
          <a:off x="2966942" y="2091941"/>
          <a:ext cx="6258116" cy="2565664"/>
        </p:xfrm>
        <a:graphic>
          <a:graphicData uri="http://schemas.openxmlformats.org/drawingml/2006/table">
            <a:tbl>
              <a:tblPr firstRow="1" bandRow="1">
                <a:tableStyleId>{5C22544A-7EE6-4342-B048-85BDC9FD1C3A}</a:tableStyleId>
              </a:tblPr>
              <a:tblGrid>
                <a:gridCol w="4048276">
                  <a:extLst>
                    <a:ext uri="{9D8B030D-6E8A-4147-A177-3AD203B41FA5}">
                      <a16:colId xmlns:a16="http://schemas.microsoft.com/office/drawing/2014/main" val="265213141"/>
                    </a:ext>
                  </a:extLst>
                </a:gridCol>
                <a:gridCol w="2209840">
                  <a:extLst>
                    <a:ext uri="{9D8B030D-6E8A-4147-A177-3AD203B41FA5}">
                      <a16:colId xmlns:a16="http://schemas.microsoft.com/office/drawing/2014/main" val="708171965"/>
                    </a:ext>
                  </a:extLst>
                </a:gridCol>
              </a:tblGrid>
              <a:tr h="364261">
                <a:tc>
                  <a:txBody>
                    <a:bodyPr/>
                    <a:lstStyle/>
                    <a:p>
                      <a:r>
                        <a:rPr lang="fr-FR" sz="1700" dirty="0">
                          <a:solidFill>
                            <a:schemeClr val="bg1"/>
                          </a:solidFill>
                        </a:rPr>
                        <a:t>Régime d’affiliation</a:t>
                      </a:r>
                    </a:p>
                  </a:txBody>
                  <a:tcPr/>
                </a:tc>
                <a:tc>
                  <a:txBody>
                    <a:bodyPr/>
                    <a:lstStyle/>
                    <a:p>
                      <a:pPr algn="ctr"/>
                      <a:r>
                        <a:rPr lang="fr-FR" sz="1700" dirty="0"/>
                        <a:t>Masses</a:t>
                      </a:r>
                    </a:p>
                  </a:txBody>
                  <a:tcPr/>
                </a:tc>
                <a:extLst>
                  <a:ext uri="{0D108BD9-81ED-4DB2-BD59-A6C34878D82A}">
                    <a16:rowId xmlns:a16="http://schemas.microsoft.com/office/drawing/2014/main" val="924154474"/>
                  </a:ext>
                </a:extLst>
              </a:tr>
              <a:tr h="364261">
                <a:tc>
                  <a:txBody>
                    <a:bodyPr/>
                    <a:lstStyle/>
                    <a:p>
                      <a:r>
                        <a:rPr lang="fr-FR" sz="1700" b="1" dirty="0"/>
                        <a:t>Ensemble</a:t>
                      </a:r>
                    </a:p>
                  </a:txBody>
                  <a:tcPr/>
                </a:tc>
                <a:tc>
                  <a:txBody>
                    <a:bodyPr/>
                    <a:lstStyle/>
                    <a:p>
                      <a:pPr algn="ctr"/>
                      <a:r>
                        <a:rPr lang="fr-FR" sz="1700" b="1" dirty="0"/>
                        <a:t> + 0,02 %</a:t>
                      </a:r>
                    </a:p>
                  </a:txBody>
                  <a:tcPr/>
                </a:tc>
                <a:extLst>
                  <a:ext uri="{0D108BD9-81ED-4DB2-BD59-A6C34878D82A}">
                    <a16:rowId xmlns:a16="http://schemas.microsoft.com/office/drawing/2014/main" val="1729936221"/>
                  </a:ext>
                </a:extLst>
              </a:tr>
              <a:tr h="364261">
                <a:tc>
                  <a:txBody>
                    <a:bodyPr/>
                    <a:lstStyle/>
                    <a:p>
                      <a:r>
                        <a:rPr lang="fr-FR" sz="1700" dirty="0"/>
                        <a:t>Régime général</a:t>
                      </a:r>
                    </a:p>
                  </a:txBody>
                  <a:tcPr/>
                </a:tc>
                <a:tc>
                  <a:txBody>
                    <a:bodyPr/>
                    <a:lstStyle/>
                    <a:p>
                      <a:pPr algn="ctr"/>
                      <a:r>
                        <a:rPr lang="fr-FR" sz="1700" dirty="0"/>
                        <a:t>=</a:t>
                      </a:r>
                    </a:p>
                  </a:txBody>
                  <a:tcPr/>
                </a:tc>
                <a:extLst>
                  <a:ext uri="{0D108BD9-81ED-4DB2-BD59-A6C34878D82A}">
                    <a16:rowId xmlns:a16="http://schemas.microsoft.com/office/drawing/2014/main" val="1563041435"/>
                  </a:ext>
                </a:extLst>
              </a:tr>
              <a:tr h="380098">
                <a:tc>
                  <a:txBody>
                    <a:bodyPr/>
                    <a:lstStyle/>
                    <a:p>
                      <a:r>
                        <a:rPr lang="fr-FR" sz="1700" dirty="0" err="1"/>
                        <a:t>Agirc-Arrco</a:t>
                      </a:r>
                      <a:endParaRPr lang="fr-FR" sz="1700" dirty="0"/>
                    </a:p>
                  </a:txBody>
                  <a:tcPr/>
                </a:tc>
                <a:tc>
                  <a:txBody>
                    <a:bodyPr/>
                    <a:lstStyle/>
                    <a:p>
                      <a:pPr algn="ctr"/>
                      <a:r>
                        <a:rPr lang="fr-FR" sz="1800" b="0" dirty="0">
                          <a:solidFill>
                            <a:schemeClr val="tx1"/>
                          </a:solidFill>
                        </a:rPr>
                        <a:t>≈</a:t>
                      </a:r>
                      <a:endParaRPr lang="fr-FR" sz="1700" b="0" dirty="0">
                        <a:solidFill>
                          <a:schemeClr val="tx1"/>
                        </a:solidFill>
                      </a:endParaRPr>
                    </a:p>
                  </a:txBody>
                  <a:tcPr/>
                </a:tc>
                <a:extLst>
                  <a:ext uri="{0D108BD9-81ED-4DB2-BD59-A6C34878D82A}">
                    <a16:rowId xmlns:a16="http://schemas.microsoft.com/office/drawing/2014/main" val="3488503128"/>
                  </a:ext>
                </a:extLst>
              </a:tr>
              <a:tr h="364261">
                <a:tc>
                  <a:txBody>
                    <a:bodyPr/>
                    <a:lstStyle/>
                    <a:p>
                      <a:r>
                        <a:rPr lang="fr-FR" sz="1700" dirty="0"/>
                        <a:t>Fonction publique</a:t>
                      </a:r>
                    </a:p>
                  </a:txBody>
                  <a:tcPr/>
                </a:tc>
                <a:tc>
                  <a:txBody>
                    <a:bodyPr/>
                    <a:lstStyle/>
                    <a:p>
                      <a:pPr algn="ctr"/>
                      <a:endParaRPr lang="fr-FR" sz="1700" dirty="0"/>
                    </a:p>
                  </a:txBody>
                  <a:tcPr/>
                </a:tc>
                <a:extLst>
                  <a:ext uri="{0D108BD9-81ED-4DB2-BD59-A6C34878D82A}">
                    <a16:rowId xmlns:a16="http://schemas.microsoft.com/office/drawing/2014/main" val="2471342668"/>
                  </a:ext>
                </a:extLst>
              </a:tr>
              <a:tr h="364261">
                <a:tc>
                  <a:txBody>
                    <a:bodyPr/>
                    <a:lstStyle/>
                    <a:p>
                      <a:r>
                        <a:rPr lang="fr-FR" sz="1700" dirty="0"/>
                        <a:t>Régimes spéciaux</a:t>
                      </a:r>
                    </a:p>
                  </a:txBody>
                  <a:tcPr/>
                </a:tc>
                <a:tc>
                  <a:txBody>
                    <a:bodyPr/>
                    <a:lstStyle/>
                    <a:p>
                      <a:pPr algn="ctr"/>
                      <a:endParaRPr lang="fr-FR" sz="1700" dirty="0"/>
                    </a:p>
                  </a:txBody>
                  <a:tcPr/>
                </a:tc>
                <a:extLst>
                  <a:ext uri="{0D108BD9-81ED-4DB2-BD59-A6C34878D82A}">
                    <a16:rowId xmlns:a16="http://schemas.microsoft.com/office/drawing/2014/main" val="71867366"/>
                  </a:ext>
                </a:extLst>
              </a:tr>
              <a:tr h="364261">
                <a:tc>
                  <a:txBody>
                    <a:bodyPr/>
                    <a:lstStyle/>
                    <a:p>
                      <a:r>
                        <a:rPr lang="fr-FR" sz="1700" dirty="0"/>
                        <a:t>Libéraux</a:t>
                      </a:r>
                    </a:p>
                  </a:txBody>
                  <a:tcPr/>
                </a:tc>
                <a:tc>
                  <a:txBody>
                    <a:bodyPr/>
                    <a:lstStyle/>
                    <a:p>
                      <a:pPr algn="ctr"/>
                      <a:endParaRPr lang="fr-FR" sz="1700" dirty="0"/>
                    </a:p>
                  </a:txBody>
                  <a:tcPr/>
                </a:tc>
                <a:extLst>
                  <a:ext uri="{0D108BD9-81ED-4DB2-BD59-A6C34878D82A}">
                    <a16:rowId xmlns:a16="http://schemas.microsoft.com/office/drawing/2014/main" val="4194757837"/>
                  </a:ext>
                </a:extLst>
              </a:tr>
            </a:tbl>
          </a:graphicData>
        </a:graphic>
      </p:graphicFrame>
      <p:sp>
        <p:nvSpPr>
          <p:cNvPr id="11" name="Espace réservé du texte 2">
            <a:extLst>
              <a:ext uri="{FF2B5EF4-FFF2-40B4-BE49-F238E27FC236}">
                <a16:creationId xmlns:a16="http://schemas.microsoft.com/office/drawing/2014/main" id="{6D1F86F8-A91B-A534-53A1-74AA4B735B9C}"/>
              </a:ext>
            </a:extLst>
          </p:cNvPr>
          <p:cNvSpPr txBox="1">
            <a:spLocks/>
          </p:cNvSpPr>
          <p:nvPr/>
        </p:nvSpPr>
        <p:spPr>
          <a:xfrm>
            <a:off x="1302327" y="5192605"/>
            <a:ext cx="10571018" cy="1021653"/>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600" b="1" i="0" u="none" strike="noStrike" kern="1200" cap="none" spc="0" normalizeH="0" baseline="0" noProof="0" dirty="0">
                <a:ln>
                  <a:noFill/>
                </a:ln>
                <a:solidFill>
                  <a:srgbClr val="00368B"/>
                </a:solidFill>
                <a:effectLst/>
                <a:uLnTx/>
                <a:uFillTx/>
                <a:latin typeface="Calibri"/>
                <a:ea typeface="+mn-ea"/>
                <a:cs typeface="+mn-cs"/>
              </a:rPr>
              <a:t>Les masses de prestation de droits directs seraient marginalement plus élevées</a:t>
            </a:r>
            <a:r>
              <a:rPr kumimoji="0" lang="fr-FR" sz="1600" b="0" i="0" u="none" strike="noStrike" kern="1200" cap="none" spc="0" normalizeH="0" baseline="0" noProof="0" dirty="0">
                <a:ln>
                  <a:noFill/>
                </a:ln>
                <a:solidFill>
                  <a:srgbClr val="00368B"/>
                </a:solidFill>
                <a:effectLst/>
                <a:uLnTx/>
                <a:uFillTx/>
                <a:latin typeface="Calibri"/>
                <a:ea typeface="+mn-ea"/>
                <a:cs typeface="+mn-cs"/>
              </a:rPr>
              <a:t>: + 0,02 % à l’horizon 2070</a:t>
            </a:r>
          </a:p>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srgbClr val="00368B"/>
                </a:solidFill>
                <a:effectLst/>
                <a:uLnTx/>
                <a:uFillTx/>
                <a:latin typeface="Calibri"/>
                <a:ea typeface="+mn-ea"/>
                <a:cs typeface="+mn-cs"/>
              </a:rPr>
              <a:t>Les masses de prestation des régimes des libéraux, indépendants et exploitants agricoles seraient plus élevées et celles des régimes de la fonction publique, des régimes spéciaux et de l’Ircantec plus faibles</a:t>
            </a:r>
            <a:endParaRPr kumimoji="0" lang="fr-FR" sz="1800" b="0" i="0" u="none" strike="noStrike" kern="1200" cap="none" spc="0" normalizeH="0" baseline="0" noProof="0" dirty="0">
              <a:ln>
                <a:noFill/>
              </a:ln>
              <a:solidFill>
                <a:srgbClr val="00368B"/>
              </a:solidFill>
              <a:effectLst/>
              <a:uLnTx/>
              <a:uFillTx/>
              <a:latin typeface="Calibri"/>
              <a:ea typeface="+mn-ea"/>
              <a:cs typeface="+mn-cs"/>
            </a:endParaRPr>
          </a:p>
        </p:txBody>
      </p:sp>
      <p:sp>
        <p:nvSpPr>
          <p:cNvPr id="14" name="Accolade fermante 13">
            <a:extLst>
              <a:ext uri="{FF2B5EF4-FFF2-40B4-BE49-F238E27FC236}">
                <a16:creationId xmlns:a16="http://schemas.microsoft.com/office/drawing/2014/main" id="{A544D745-32A9-66BF-F190-AF4959785400}"/>
              </a:ext>
            </a:extLst>
          </p:cNvPr>
          <p:cNvSpPr/>
          <p:nvPr/>
        </p:nvSpPr>
        <p:spPr>
          <a:xfrm>
            <a:off x="9095880" y="3562973"/>
            <a:ext cx="105090" cy="698505"/>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ZoneTexte 14">
            <a:extLst>
              <a:ext uri="{FF2B5EF4-FFF2-40B4-BE49-F238E27FC236}">
                <a16:creationId xmlns:a16="http://schemas.microsoft.com/office/drawing/2014/main" id="{3C5BEB15-D6FA-4AC9-289F-6F9CA08FC01F}"/>
              </a:ext>
            </a:extLst>
          </p:cNvPr>
          <p:cNvSpPr txBox="1"/>
          <p:nvPr/>
        </p:nvSpPr>
        <p:spPr>
          <a:xfrm>
            <a:off x="9158644" y="3611875"/>
            <a:ext cx="2714701" cy="430887"/>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a:ln>
                  <a:noFill/>
                </a:ln>
                <a:solidFill>
                  <a:srgbClr val="4F81BD"/>
                </a:solidFill>
                <a:effectLst/>
                <a:uLnTx/>
                <a:uFillTx/>
                <a:latin typeface="Calibri" pitchFamily="34" charset="0"/>
                <a:ea typeface="+mn-ea"/>
                <a:cs typeface="Arial" charset="0"/>
              </a:rPr>
              <a:t>Perte de la majoration de 5 % par enfant supplémentaire au-delà du troisième</a:t>
            </a:r>
          </a:p>
        </p:txBody>
      </p:sp>
      <p:cxnSp>
        <p:nvCxnSpPr>
          <p:cNvPr id="17" name="Connecteur droit avec flèche 16">
            <a:extLst>
              <a:ext uri="{FF2B5EF4-FFF2-40B4-BE49-F238E27FC236}">
                <a16:creationId xmlns:a16="http://schemas.microsoft.com/office/drawing/2014/main" id="{59E80D6F-D09A-485A-E47D-0E6F28566676}"/>
              </a:ext>
            </a:extLst>
          </p:cNvPr>
          <p:cNvCxnSpPr>
            <a:cxnSpLocks/>
          </p:cNvCxnSpPr>
          <p:nvPr/>
        </p:nvCxnSpPr>
        <p:spPr>
          <a:xfrm>
            <a:off x="7839554" y="3627127"/>
            <a:ext cx="310169" cy="26175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0" name="Connecteur droit avec flèche 19">
            <a:extLst>
              <a:ext uri="{FF2B5EF4-FFF2-40B4-BE49-F238E27FC236}">
                <a16:creationId xmlns:a16="http://schemas.microsoft.com/office/drawing/2014/main" id="{9DD4750C-3772-F3E5-D84C-2AA4C97C9D68}"/>
              </a:ext>
            </a:extLst>
          </p:cNvPr>
          <p:cNvCxnSpPr>
            <a:cxnSpLocks/>
          </p:cNvCxnSpPr>
          <p:nvPr/>
        </p:nvCxnSpPr>
        <p:spPr>
          <a:xfrm flipV="1">
            <a:off x="7947303" y="4310083"/>
            <a:ext cx="277062" cy="31177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Connecteur droit avec flèche 23">
            <a:extLst>
              <a:ext uri="{FF2B5EF4-FFF2-40B4-BE49-F238E27FC236}">
                <a16:creationId xmlns:a16="http://schemas.microsoft.com/office/drawing/2014/main" id="{11BC2429-D180-562D-DDC6-840B594EFA1D}"/>
              </a:ext>
            </a:extLst>
          </p:cNvPr>
          <p:cNvCxnSpPr>
            <a:cxnSpLocks/>
          </p:cNvCxnSpPr>
          <p:nvPr/>
        </p:nvCxnSpPr>
        <p:spPr>
          <a:xfrm>
            <a:off x="7878430" y="3964783"/>
            <a:ext cx="310169" cy="26175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ZoneTexte 24">
            <a:extLst>
              <a:ext uri="{FF2B5EF4-FFF2-40B4-BE49-F238E27FC236}">
                <a16:creationId xmlns:a16="http://schemas.microsoft.com/office/drawing/2014/main" id="{BA1F8E1D-7DD6-8E94-BA4E-FEA12BAB8C6E}"/>
              </a:ext>
            </a:extLst>
          </p:cNvPr>
          <p:cNvSpPr txBox="1"/>
          <p:nvPr/>
        </p:nvSpPr>
        <p:spPr>
          <a:xfrm>
            <a:off x="9151332" y="4202358"/>
            <a:ext cx="2486486" cy="600164"/>
          </a:xfrm>
          <a:prstGeom prst="rect">
            <a:avLst/>
          </a:prstGeom>
          <a:noFill/>
        </p:spPr>
        <p:txBody>
          <a:bodyPr wrap="square" rtlCol="0">
            <a:spAutoFit/>
          </a:bodyPr>
          <a:lstStyle/>
          <a:p>
            <a:pPr marL="0" marR="0" lvl="0" indent="0" algn="just" defTabSz="4572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a:ln>
                  <a:noFill/>
                </a:ln>
                <a:solidFill>
                  <a:srgbClr val="4F81BD"/>
                </a:solidFill>
                <a:effectLst/>
                <a:uLnTx/>
                <a:uFillTx/>
                <a:latin typeface="Calibri" pitchFamily="34" charset="0"/>
                <a:ea typeface="+mn-ea"/>
                <a:cs typeface="Arial" charset="0"/>
              </a:rPr>
              <a:t>Pas de majoration de pension pour 3 enfants et plus actuellement en vigueur dans les complémentaires</a:t>
            </a:r>
          </a:p>
        </p:txBody>
      </p:sp>
    </p:spTree>
    <p:extLst>
      <p:ext uri="{BB962C8B-B14F-4D97-AF65-F5344CB8AC3E}">
        <p14:creationId xmlns:p14="http://schemas.microsoft.com/office/powerpoint/2010/main" val="205562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26" y="447531"/>
            <a:ext cx="9147696" cy="727075"/>
          </a:xfrm>
        </p:spPr>
        <p:txBody>
          <a:bodyPr/>
          <a:lstStyle/>
          <a:p>
            <a:r>
              <a:rPr lang="fr-FR" dirty="0"/>
              <a:t>Un processus d’élaboration qui s’étale sur deux ans</a:t>
            </a:r>
          </a:p>
        </p:txBody>
      </p:sp>
      <p:sp>
        <p:nvSpPr>
          <p:cNvPr id="6" name="Espace réservé du numéro de diapositive 3"/>
          <p:cNvSpPr>
            <a:spLocks noGrp="1"/>
          </p:cNvSpPr>
          <p:nvPr>
            <p:ph type="sldNum" sz="quarter" idx="14"/>
          </p:nvPr>
        </p:nvSpPr>
        <p:spPr>
          <a:xfrm>
            <a:off x="5029200" y="6565901"/>
            <a:ext cx="2133600" cy="168275"/>
          </a:xfrm>
          <a:prstGeom prst="rect">
            <a:avLst/>
          </a:prstGeom>
        </p:spPr>
        <p:txBody>
          <a:bodyPr/>
          <a:lstStyle/>
          <a:p>
            <a:pPr>
              <a:defRPr/>
            </a:pPr>
            <a:fld id="{3C9F837A-1064-489C-8EF4-21EE41019901}" type="slidenum">
              <a:rPr lang="en-US">
                <a:solidFill>
                  <a:prstClr val="white"/>
                </a:solidFill>
              </a:rPr>
              <a:pPr>
                <a:defRPr/>
              </a:pPr>
              <a:t>2</a:t>
            </a:fld>
            <a:endParaRPr lang="en-US" dirty="0">
              <a:solidFill>
                <a:prstClr val="white"/>
              </a:solidFill>
            </a:endParaRPr>
          </a:p>
        </p:txBody>
      </p:sp>
      <p:graphicFrame>
        <p:nvGraphicFramePr>
          <p:cNvPr id="4" name="Diagramme 3">
            <a:extLst>
              <a:ext uri="{FF2B5EF4-FFF2-40B4-BE49-F238E27FC236}">
                <a16:creationId xmlns:a16="http://schemas.microsoft.com/office/drawing/2014/main" id="{5E682D05-2612-E1DA-15DF-B1E15B4D5BFE}"/>
              </a:ext>
            </a:extLst>
          </p:cNvPr>
          <p:cNvGraphicFramePr/>
          <p:nvPr/>
        </p:nvGraphicFramePr>
        <p:xfrm>
          <a:off x="1331626" y="1289154"/>
          <a:ext cx="9528748" cy="4862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ZoneTexte 7">
            <a:extLst>
              <a:ext uri="{FF2B5EF4-FFF2-40B4-BE49-F238E27FC236}">
                <a16:creationId xmlns:a16="http://schemas.microsoft.com/office/drawing/2014/main" id="{09AE5B4A-EC57-FA1A-1E97-D68CC55398A4}"/>
              </a:ext>
            </a:extLst>
          </p:cNvPr>
          <p:cNvSpPr txBox="1"/>
          <p:nvPr/>
        </p:nvSpPr>
        <p:spPr>
          <a:xfrm>
            <a:off x="4516576" y="4308767"/>
            <a:ext cx="1357745" cy="830997"/>
          </a:xfrm>
          <a:prstGeom prst="rect">
            <a:avLst/>
          </a:prstGeom>
          <a:noFill/>
        </p:spPr>
        <p:txBody>
          <a:bodyPr wrap="square" rtlCol="0">
            <a:spAutoFit/>
          </a:bodyPr>
          <a:lstStyle/>
          <a:p>
            <a:pPr algn="ctr"/>
            <a:r>
              <a:rPr lang="fr-FR" sz="1200" b="1" dirty="0">
                <a:solidFill>
                  <a:prstClr val="black"/>
                </a:solidFill>
              </a:rPr>
              <a:t>Mars 2024 </a:t>
            </a:r>
            <a:r>
              <a:rPr lang="fr-FR" sz="1200" dirty="0">
                <a:solidFill>
                  <a:prstClr val="black"/>
                </a:solidFill>
              </a:rPr>
              <a:t>: </a:t>
            </a:r>
          </a:p>
          <a:p>
            <a:pPr algn="ctr"/>
            <a:r>
              <a:rPr lang="fr-FR" sz="1200" dirty="0">
                <a:solidFill>
                  <a:prstClr val="black"/>
                </a:solidFill>
              </a:rPr>
              <a:t>Envoi du questionnaire aux membres</a:t>
            </a:r>
          </a:p>
        </p:txBody>
      </p:sp>
      <p:sp>
        <p:nvSpPr>
          <p:cNvPr id="9" name="ZoneTexte 8">
            <a:extLst>
              <a:ext uri="{FF2B5EF4-FFF2-40B4-BE49-F238E27FC236}">
                <a16:creationId xmlns:a16="http://schemas.microsoft.com/office/drawing/2014/main" id="{EFE8A26E-FD85-57A6-09EB-2F5D2FC41D35}"/>
              </a:ext>
            </a:extLst>
          </p:cNvPr>
          <p:cNvSpPr txBox="1"/>
          <p:nvPr/>
        </p:nvSpPr>
        <p:spPr>
          <a:xfrm>
            <a:off x="5555559" y="1931682"/>
            <a:ext cx="1357745" cy="1384995"/>
          </a:xfrm>
          <a:prstGeom prst="rect">
            <a:avLst/>
          </a:prstGeom>
          <a:noFill/>
        </p:spPr>
        <p:txBody>
          <a:bodyPr wrap="square" rtlCol="0">
            <a:spAutoFit/>
          </a:bodyPr>
          <a:lstStyle/>
          <a:p>
            <a:pPr algn="ctr"/>
            <a:r>
              <a:rPr lang="fr-FR" sz="1200" b="1" dirty="0">
                <a:solidFill>
                  <a:prstClr val="black"/>
                </a:solidFill>
              </a:rPr>
              <a:t>Octobre 2024 </a:t>
            </a:r>
            <a:r>
              <a:rPr lang="fr-FR" sz="1200" dirty="0">
                <a:solidFill>
                  <a:prstClr val="black"/>
                </a:solidFill>
              </a:rPr>
              <a:t>: Restitution des réponses au questionnaire et propositions de mesures d’évolution</a:t>
            </a:r>
          </a:p>
        </p:txBody>
      </p:sp>
      <p:sp>
        <p:nvSpPr>
          <p:cNvPr id="11" name="ZoneTexte 10">
            <a:extLst>
              <a:ext uri="{FF2B5EF4-FFF2-40B4-BE49-F238E27FC236}">
                <a16:creationId xmlns:a16="http://schemas.microsoft.com/office/drawing/2014/main" id="{AB9C72ED-0A98-04F0-C008-4F077C99DDC5}"/>
              </a:ext>
            </a:extLst>
          </p:cNvPr>
          <p:cNvSpPr txBox="1"/>
          <p:nvPr/>
        </p:nvSpPr>
        <p:spPr>
          <a:xfrm>
            <a:off x="6663719" y="4266178"/>
            <a:ext cx="1357745" cy="1015663"/>
          </a:xfrm>
          <a:prstGeom prst="rect">
            <a:avLst/>
          </a:prstGeom>
          <a:noFill/>
        </p:spPr>
        <p:txBody>
          <a:bodyPr wrap="square" rtlCol="0">
            <a:spAutoFit/>
          </a:bodyPr>
          <a:lstStyle/>
          <a:p>
            <a:pPr algn="ctr"/>
            <a:r>
              <a:rPr lang="fr-FR" sz="1200" b="1" dirty="0">
                <a:solidFill>
                  <a:prstClr val="black"/>
                </a:solidFill>
              </a:rPr>
              <a:t>Mars 2025 </a:t>
            </a:r>
            <a:r>
              <a:rPr lang="fr-FR" sz="1200" dirty="0">
                <a:solidFill>
                  <a:prstClr val="black"/>
                </a:solidFill>
              </a:rPr>
              <a:t>: Restitution des résultats des simulations des mesures</a:t>
            </a:r>
          </a:p>
        </p:txBody>
      </p:sp>
      <p:sp>
        <p:nvSpPr>
          <p:cNvPr id="12" name="ZoneTexte 11">
            <a:extLst>
              <a:ext uri="{FF2B5EF4-FFF2-40B4-BE49-F238E27FC236}">
                <a16:creationId xmlns:a16="http://schemas.microsoft.com/office/drawing/2014/main" id="{AB00D6DA-4371-9DDD-851D-A6B0D52B9301}"/>
              </a:ext>
            </a:extLst>
          </p:cNvPr>
          <p:cNvSpPr txBox="1"/>
          <p:nvPr/>
        </p:nvSpPr>
        <p:spPr>
          <a:xfrm>
            <a:off x="7539056" y="2275428"/>
            <a:ext cx="1357745" cy="1200329"/>
          </a:xfrm>
          <a:prstGeom prst="rect">
            <a:avLst/>
          </a:prstGeom>
          <a:noFill/>
        </p:spPr>
        <p:txBody>
          <a:bodyPr wrap="square" rtlCol="0">
            <a:spAutoFit/>
          </a:bodyPr>
          <a:lstStyle/>
          <a:p>
            <a:pPr algn="ctr"/>
            <a:r>
              <a:rPr lang="fr-FR" sz="1200" b="1" dirty="0">
                <a:solidFill>
                  <a:prstClr val="black"/>
                </a:solidFill>
              </a:rPr>
              <a:t>Octobre 2025 </a:t>
            </a:r>
            <a:r>
              <a:rPr lang="fr-FR" sz="1200" dirty="0">
                <a:solidFill>
                  <a:prstClr val="black"/>
                </a:solidFill>
              </a:rPr>
              <a:t>: Effectivité des règles de réversion et restitution des variantes </a:t>
            </a:r>
          </a:p>
          <a:p>
            <a:pPr algn="ctr"/>
            <a:endParaRPr lang="fr-FR" sz="1200" dirty="0">
              <a:solidFill>
                <a:prstClr val="black"/>
              </a:solidFill>
            </a:endParaRPr>
          </a:p>
        </p:txBody>
      </p:sp>
      <p:sp>
        <p:nvSpPr>
          <p:cNvPr id="13" name="ZoneTexte 12">
            <a:extLst>
              <a:ext uri="{FF2B5EF4-FFF2-40B4-BE49-F238E27FC236}">
                <a16:creationId xmlns:a16="http://schemas.microsoft.com/office/drawing/2014/main" id="{88714951-9B68-7870-57A2-3DDC4F4F2274}"/>
              </a:ext>
            </a:extLst>
          </p:cNvPr>
          <p:cNvSpPr txBox="1"/>
          <p:nvPr/>
        </p:nvSpPr>
        <p:spPr>
          <a:xfrm>
            <a:off x="8703572" y="4225748"/>
            <a:ext cx="1357745" cy="1200329"/>
          </a:xfrm>
          <a:prstGeom prst="rect">
            <a:avLst/>
          </a:prstGeom>
          <a:noFill/>
        </p:spPr>
        <p:txBody>
          <a:bodyPr wrap="square" rtlCol="0">
            <a:spAutoFit/>
          </a:bodyPr>
          <a:lstStyle/>
          <a:p>
            <a:pPr algn="ctr"/>
            <a:r>
              <a:rPr lang="fr-FR" sz="1200" b="1" dirty="0">
                <a:solidFill>
                  <a:prstClr val="black"/>
                </a:solidFill>
              </a:rPr>
              <a:t>Novembre 2025 </a:t>
            </a:r>
            <a:r>
              <a:rPr lang="fr-FR" sz="1200" dirty="0">
                <a:solidFill>
                  <a:prstClr val="black"/>
                </a:solidFill>
              </a:rPr>
              <a:t>: Publication du rapport sur les droits familiaux et conjugaux </a:t>
            </a:r>
          </a:p>
          <a:p>
            <a:pPr algn="ctr"/>
            <a:endParaRPr lang="fr-FR" sz="1200" dirty="0">
              <a:solidFill>
                <a:prstClr val="black"/>
              </a:solidFill>
            </a:endParaRPr>
          </a:p>
        </p:txBody>
      </p:sp>
    </p:spTree>
    <p:extLst>
      <p:ext uri="{BB962C8B-B14F-4D97-AF65-F5344CB8AC3E}">
        <p14:creationId xmlns:p14="http://schemas.microsoft.com/office/powerpoint/2010/main" val="2195862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4617" y="422041"/>
            <a:ext cx="10507651" cy="727075"/>
          </a:xfrm>
        </p:spPr>
        <p:txBody>
          <a:bodyPr/>
          <a:lstStyle/>
          <a:p>
            <a:r>
              <a:rPr lang="fr-FR" sz="2600" dirty="0"/>
              <a:t>Les principaux résultats des pistes d’harmonisation des droits familiaux</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20</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7" name="Rectangle : coins arrondis 6">
            <a:extLst>
              <a:ext uri="{FF2B5EF4-FFF2-40B4-BE49-F238E27FC236}">
                <a16:creationId xmlns:a16="http://schemas.microsoft.com/office/drawing/2014/main" id="{A55A4B91-1A1E-E924-3522-9185A542EA42}"/>
              </a:ext>
            </a:extLst>
          </p:cNvPr>
          <p:cNvSpPr/>
          <p:nvPr/>
        </p:nvSpPr>
        <p:spPr>
          <a:xfrm>
            <a:off x="1676137" y="1552971"/>
            <a:ext cx="2754966" cy="1233363"/>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457200" marR="0" lvl="1" indent="0" algn="l" defTabSz="4572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Harmonisation des trimestres de MDA</a:t>
            </a:r>
            <a:endParaRPr kumimoji="0" lang="fr-FR" sz="14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endParaRPr>
          </a:p>
        </p:txBody>
      </p:sp>
      <p:sp>
        <p:nvSpPr>
          <p:cNvPr id="15" name="Espace réservé du texte 2">
            <a:extLst>
              <a:ext uri="{FF2B5EF4-FFF2-40B4-BE49-F238E27FC236}">
                <a16:creationId xmlns:a16="http://schemas.microsoft.com/office/drawing/2014/main" id="{28A2AC46-BCA7-AB59-2935-23FDFE1BAB9E}"/>
              </a:ext>
            </a:extLst>
          </p:cNvPr>
          <p:cNvSpPr>
            <a:spLocks noGrp="1"/>
          </p:cNvSpPr>
          <p:nvPr>
            <p:ph type="body" idx="1"/>
          </p:nvPr>
        </p:nvSpPr>
        <p:spPr>
          <a:xfrm>
            <a:off x="4949451" y="1726276"/>
            <a:ext cx="5706026" cy="1543913"/>
          </a:xfrm>
        </p:spPr>
        <p:txBody>
          <a:bodyPr/>
          <a:lstStyle/>
          <a:p>
            <a:pPr algn="just">
              <a:buFont typeface="Arial" panose="020B0604020202020204" pitchFamily="34" charset="0"/>
              <a:buChar char="•"/>
            </a:pPr>
            <a:r>
              <a:rPr lang="fr-FR" sz="1800" dirty="0">
                <a:solidFill>
                  <a:srgbClr val="00368B"/>
                </a:solidFill>
              </a:rPr>
              <a:t>Les trois scénarios seraient favorables aux </a:t>
            </a:r>
            <a:r>
              <a:rPr lang="fr-FR" sz="1800" b="1" dirty="0">
                <a:solidFill>
                  <a:srgbClr val="00368B"/>
                </a:solidFill>
              </a:rPr>
              <a:t>mères fonctionnaires (prise en compte des trimestres dans la durée de service)</a:t>
            </a:r>
            <a:r>
              <a:rPr lang="fr-FR" sz="1800" dirty="0">
                <a:solidFill>
                  <a:srgbClr val="00368B"/>
                </a:solidFill>
              </a:rPr>
              <a:t>, situation inchangée ou détériorée pour les mères du RG et des régimes alignés </a:t>
            </a:r>
            <a:endParaRPr lang="fr-FR" sz="1800" b="1" dirty="0">
              <a:solidFill>
                <a:srgbClr val="00368B"/>
              </a:solidFill>
            </a:endParaRPr>
          </a:p>
          <a:p>
            <a:pPr marL="0" indent="0">
              <a:buNone/>
            </a:pPr>
            <a:endParaRPr lang="fr-FR" sz="2000" u="sng" dirty="0">
              <a:solidFill>
                <a:srgbClr val="00368B"/>
              </a:solidFill>
            </a:endParaRPr>
          </a:p>
          <a:p>
            <a:pPr marL="0" indent="0" algn="just">
              <a:buNone/>
            </a:pPr>
            <a:endParaRPr lang="fr-FR" sz="2000" dirty="0">
              <a:solidFill>
                <a:srgbClr val="00368B"/>
              </a:solidFill>
            </a:endParaRPr>
          </a:p>
          <a:p>
            <a:pPr algn="just">
              <a:buFont typeface="Arial" panose="020B0604020202020204" pitchFamily="34" charset="0"/>
              <a:buChar char="•"/>
            </a:pPr>
            <a:endParaRPr lang="fr-FR" sz="2000" dirty="0">
              <a:solidFill>
                <a:srgbClr val="00368B"/>
              </a:solidFill>
            </a:endParaRPr>
          </a:p>
          <a:p>
            <a:pPr algn="just">
              <a:buFont typeface="Arial" panose="020B0604020202020204" pitchFamily="34" charset="0"/>
              <a:buChar char="•"/>
            </a:pPr>
            <a:endParaRPr lang="fr-FR" sz="2000" dirty="0">
              <a:solidFill>
                <a:srgbClr val="00368B"/>
              </a:solidFill>
            </a:endParaRPr>
          </a:p>
          <a:p>
            <a:pPr>
              <a:buFont typeface="Arial" panose="020B0604020202020204" pitchFamily="34" charset="0"/>
              <a:buChar char="•"/>
            </a:pPr>
            <a:endParaRPr lang="fr-FR" sz="2000" dirty="0">
              <a:solidFill>
                <a:srgbClr val="00368B"/>
              </a:solidFill>
            </a:endParaRPr>
          </a:p>
        </p:txBody>
      </p:sp>
      <p:cxnSp>
        <p:nvCxnSpPr>
          <p:cNvPr id="17" name="Connecteur droit avec flèche 16">
            <a:extLst>
              <a:ext uri="{FF2B5EF4-FFF2-40B4-BE49-F238E27FC236}">
                <a16:creationId xmlns:a16="http://schemas.microsoft.com/office/drawing/2014/main" id="{49A642CF-9AC0-24F1-C184-64D822A3230E}"/>
              </a:ext>
            </a:extLst>
          </p:cNvPr>
          <p:cNvCxnSpPr>
            <a:stCxn id="7" idx="3"/>
          </p:cNvCxnSpPr>
          <p:nvPr/>
        </p:nvCxnSpPr>
        <p:spPr>
          <a:xfrm flipV="1">
            <a:off x="4431104" y="2169652"/>
            <a:ext cx="476783"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Rectangle : coins arrondis 17">
            <a:extLst>
              <a:ext uri="{FF2B5EF4-FFF2-40B4-BE49-F238E27FC236}">
                <a16:creationId xmlns:a16="http://schemas.microsoft.com/office/drawing/2014/main" id="{33BCEAEF-8C4F-D392-5E86-3A5913ADE938}"/>
              </a:ext>
            </a:extLst>
          </p:cNvPr>
          <p:cNvSpPr/>
          <p:nvPr/>
        </p:nvSpPr>
        <p:spPr>
          <a:xfrm>
            <a:off x="1676137" y="3929227"/>
            <a:ext cx="2754966" cy="1233363"/>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457200" marR="0" lvl="1" indent="0" algn="l" defTabSz="4572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Harmonisation des majorations de pension</a:t>
            </a:r>
            <a:endParaRPr kumimoji="0" lang="fr-FR" sz="14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endParaRPr>
          </a:p>
        </p:txBody>
      </p:sp>
      <p:sp>
        <p:nvSpPr>
          <p:cNvPr id="19" name="Espace réservé du texte 2">
            <a:extLst>
              <a:ext uri="{FF2B5EF4-FFF2-40B4-BE49-F238E27FC236}">
                <a16:creationId xmlns:a16="http://schemas.microsoft.com/office/drawing/2014/main" id="{88268FF3-566D-15B9-9EDF-878D67A32862}"/>
              </a:ext>
            </a:extLst>
          </p:cNvPr>
          <p:cNvSpPr txBox="1">
            <a:spLocks/>
          </p:cNvSpPr>
          <p:nvPr/>
        </p:nvSpPr>
        <p:spPr>
          <a:xfrm>
            <a:off x="4878849" y="3746538"/>
            <a:ext cx="5637015" cy="267151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800" b="1" i="0" u="none" strike="noStrike" kern="1200" cap="none" spc="0" normalizeH="0" baseline="0" noProof="0" dirty="0">
                <a:ln>
                  <a:noFill/>
                </a:ln>
                <a:solidFill>
                  <a:srgbClr val="00368B"/>
                </a:solidFill>
                <a:effectLst/>
                <a:uLnTx/>
                <a:uFillTx/>
                <a:latin typeface="Calibri"/>
                <a:ea typeface="+mn-ea"/>
                <a:cs typeface="+mn-cs"/>
              </a:rPr>
              <a:t>Conséquences très marginales </a:t>
            </a:r>
            <a:r>
              <a:rPr kumimoji="0" lang="fr-FR" sz="1800" b="0" i="0" u="none" strike="noStrike" kern="1200" cap="none" spc="0" normalizeH="0" baseline="0" noProof="0" dirty="0">
                <a:ln>
                  <a:noFill/>
                </a:ln>
                <a:solidFill>
                  <a:srgbClr val="00368B"/>
                </a:solidFill>
                <a:effectLst/>
                <a:uLnTx/>
                <a:uFillTx/>
                <a:latin typeface="Calibri"/>
                <a:ea typeface="+mn-ea"/>
                <a:cs typeface="+mn-cs"/>
              </a:rPr>
              <a:t>sur la pension moyenne des hommes et des femmes</a:t>
            </a:r>
          </a:p>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800" b="1" i="0" u="none" strike="noStrike" kern="1200" cap="none" spc="0" normalizeH="0" baseline="0" noProof="0" dirty="0">
                <a:ln>
                  <a:noFill/>
                </a:ln>
                <a:solidFill>
                  <a:srgbClr val="00368B"/>
                </a:solidFill>
                <a:effectLst/>
                <a:uLnTx/>
                <a:uFillTx/>
                <a:latin typeface="Calibri"/>
                <a:ea typeface="+mn-ea"/>
                <a:cs typeface="+mn-cs"/>
              </a:rPr>
              <a:t>Retraités indépendants et professions libérales </a:t>
            </a:r>
            <a:r>
              <a:rPr kumimoji="0" lang="fr-FR" sz="1800" b="0" i="0" u="none" strike="noStrike" kern="1200" cap="none" spc="0" normalizeH="0" baseline="0" noProof="0" dirty="0">
                <a:ln>
                  <a:noFill/>
                </a:ln>
                <a:solidFill>
                  <a:srgbClr val="00368B"/>
                </a:solidFill>
                <a:effectLst/>
                <a:uLnTx/>
                <a:uFillTx/>
                <a:latin typeface="Calibri"/>
                <a:ea typeface="+mn-ea"/>
                <a:cs typeface="+mn-cs"/>
              </a:rPr>
              <a:t>gagnants (n’en bénéficiaient pas sur la partie complémentaire)</a:t>
            </a:r>
          </a:p>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800" b="0" i="0" u="none" strike="noStrike" kern="1200" cap="none" spc="0" normalizeH="0" baseline="0" noProof="0" dirty="0">
                <a:ln>
                  <a:noFill/>
                </a:ln>
                <a:solidFill>
                  <a:srgbClr val="00368B"/>
                </a:solidFill>
                <a:effectLst/>
                <a:uLnTx/>
                <a:uFillTx/>
                <a:latin typeface="Calibri"/>
                <a:ea typeface="+mn-ea"/>
                <a:cs typeface="+mn-cs"/>
              </a:rPr>
              <a:t>Parents d’au moins </a:t>
            </a:r>
            <a:r>
              <a:rPr kumimoji="0" lang="fr-FR" sz="1800" b="1" i="0" u="none" strike="noStrike" kern="1200" cap="none" spc="0" normalizeH="0" baseline="0" noProof="0" dirty="0">
                <a:ln>
                  <a:noFill/>
                </a:ln>
                <a:solidFill>
                  <a:srgbClr val="00368B"/>
                </a:solidFill>
                <a:effectLst/>
                <a:uLnTx/>
                <a:uFillTx/>
                <a:latin typeface="Calibri"/>
                <a:ea typeface="+mn-ea"/>
                <a:cs typeface="+mn-cs"/>
              </a:rPr>
              <a:t>4 enfants dans la fonction publique et régimes spéciaux </a:t>
            </a:r>
            <a:r>
              <a:rPr kumimoji="0" lang="fr-FR" sz="1800" b="0" i="0" u="none" strike="noStrike" kern="1200" cap="none" spc="0" normalizeH="0" baseline="0" noProof="0" dirty="0">
                <a:ln>
                  <a:noFill/>
                </a:ln>
                <a:solidFill>
                  <a:srgbClr val="00368B"/>
                </a:solidFill>
                <a:effectLst/>
                <a:uLnTx/>
                <a:uFillTx/>
                <a:latin typeface="Calibri"/>
                <a:ea typeface="+mn-ea"/>
                <a:cs typeface="+mn-cs"/>
              </a:rPr>
              <a:t>perdants (perte de la majoration de 5 % par enfant supplémentaire)</a:t>
            </a:r>
          </a:p>
          <a:p>
            <a:pPr marL="0" marR="0" lvl="0" indent="0" algn="just" defTabSz="457200" rtl="0" eaLnBrk="0" fontAlgn="base" latinLnBrk="0" hangingPunct="0">
              <a:lnSpc>
                <a:spcPct val="100000"/>
              </a:lnSpc>
              <a:spcBef>
                <a:spcPct val="20000"/>
              </a:spcBef>
              <a:spcAft>
                <a:spcPct val="0"/>
              </a:spcAft>
              <a:buClrTx/>
              <a:buSzTx/>
              <a:buFont typeface="Arial" charset="0"/>
              <a:buNone/>
              <a:tabLst/>
              <a:defRPr/>
            </a:pPr>
            <a:endParaRPr kumimoji="0" lang="fr-FR" sz="2000" b="0" i="0" u="sng" strike="noStrike" kern="1200" cap="none" spc="0" normalizeH="0" baseline="0" noProof="0" dirty="0">
              <a:ln>
                <a:noFill/>
              </a:ln>
              <a:solidFill>
                <a:srgbClr val="00368B"/>
              </a:solidFill>
              <a:effectLst/>
              <a:uLnTx/>
              <a:uFillTx/>
              <a:latin typeface="Calibri"/>
              <a:ea typeface="+mn-ea"/>
              <a:cs typeface="+mn-cs"/>
            </a:endParaRPr>
          </a:p>
          <a:p>
            <a:pPr marL="0" marR="0" lvl="0" indent="0" algn="just" defTabSz="457200" rtl="0" eaLnBrk="0" fontAlgn="base" latinLnBrk="0" hangingPunct="0">
              <a:lnSpc>
                <a:spcPct val="100000"/>
              </a:lnSpc>
              <a:spcBef>
                <a:spcPct val="20000"/>
              </a:spcBef>
              <a:spcAft>
                <a:spcPct val="0"/>
              </a:spcAft>
              <a:buClrTx/>
              <a:buSzTx/>
              <a:buFont typeface="Arial" charset="0"/>
              <a:buNone/>
              <a:tabLst/>
              <a:defRPr/>
            </a:pPr>
            <a:endParaRPr kumimoji="0" lang="fr-FR" sz="2000" b="0"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endParaRPr kumimoji="0" lang="fr-FR" sz="2000" b="0"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endParaRPr kumimoji="0" lang="fr-FR" sz="2000" b="0" i="0" u="none" strike="noStrike" kern="1200" cap="none" spc="0" normalizeH="0" baseline="0" noProof="0" dirty="0">
              <a:ln>
                <a:noFill/>
              </a:ln>
              <a:solidFill>
                <a:srgbClr val="00368B"/>
              </a:solidFill>
              <a:effectLst/>
              <a:uLnTx/>
              <a:uFillTx/>
              <a:latin typeface="Calibri"/>
              <a:ea typeface="+mn-ea"/>
              <a:cs typeface="+mn-cs"/>
            </a:endParaRPr>
          </a:p>
          <a:p>
            <a:pPr marL="342900" marR="0" lvl="0" indent="-342900"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endParaRPr kumimoji="0" lang="fr-FR" sz="2000" b="0" i="0" u="none" strike="noStrike" kern="1200" cap="none" spc="0" normalizeH="0" baseline="0" noProof="0" dirty="0">
              <a:ln>
                <a:noFill/>
              </a:ln>
              <a:solidFill>
                <a:srgbClr val="00368B"/>
              </a:solidFill>
              <a:effectLst/>
              <a:uLnTx/>
              <a:uFillTx/>
              <a:latin typeface="Calibri"/>
              <a:ea typeface="+mn-ea"/>
              <a:cs typeface="+mn-cs"/>
            </a:endParaRPr>
          </a:p>
        </p:txBody>
      </p:sp>
      <p:cxnSp>
        <p:nvCxnSpPr>
          <p:cNvPr id="23" name="Connecteur droit avec flèche 22">
            <a:extLst>
              <a:ext uri="{FF2B5EF4-FFF2-40B4-BE49-F238E27FC236}">
                <a16:creationId xmlns:a16="http://schemas.microsoft.com/office/drawing/2014/main" id="{72CA6312-C89B-A264-968C-D08594CD6CB9}"/>
              </a:ext>
            </a:extLst>
          </p:cNvPr>
          <p:cNvCxnSpPr/>
          <p:nvPr/>
        </p:nvCxnSpPr>
        <p:spPr>
          <a:xfrm flipV="1">
            <a:off x="4416585" y="4545907"/>
            <a:ext cx="476783"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75405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489058641"/>
              </p:ext>
            </p:extLst>
          </p:nvPr>
        </p:nvGraphicFramePr>
        <p:xfrm>
          <a:off x="2005553" y="1646314"/>
          <a:ext cx="8180894" cy="3754763"/>
        </p:xfrm>
        <a:graphic>
          <a:graphicData uri="http://schemas.openxmlformats.org/drawingml/2006/table">
            <a:tbl>
              <a:tblPr firstRow="1" bandRow="1">
                <a:tableStyleId>{5C22544A-7EE6-4342-B048-85BDC9FD1C3A}</a:tableStyleId>
              </a:tblPr>
              <a:tblGrid>
                <a:gridCol w="2353202">
                  <a:extLst>
                    <a:ext uri="{9D8B030D-6E8A-4147-A177-3AD203B41FA5}">
                      <a16:colId xmlns:a16="http://schemas.microsoft.com/office/drawing/2014/main" val="20000"/>
                    </a:ext>
                  </a:extLst>
                </a:gridCol>
                <a:gridCol w="2175842">
                  <a:extLst>
                    <a:ext uri="{9D8B030D-6E8A-4147-A177-3AD203B41FA5}">
                      <a16:colId xmlns:a16="http://schemas.microsoft.com/office/drawing/2014/main" val="20001"/>
                    </a:ext>
                  </a:extLst>
                </a:gridCol>
                <a:gridCol w="1776290">
                  <a:extLst>
                    <a:ext uri="{9D8B030D-6E8A-4147-A177-3AD203B41FA5}">
                      <a16:colId xmlns:a16="http://schemas.microsoft.com/office/drawing/2014/main" val="20002"/>
                    </a:ext>
                  </a:extLst>
                </a:gridCol>
                <a:gridCol w="1875560">
                  <a:extLst>
                    <a:ext uri="{9D8B030D-6E8A-4147-A177-3AD203B41FA5}">
                      <a16:colId xmlns:a16="http://schemas.microsoft.com/office/drawing/2014/main" val="20003"/>
                    </a:ext>
                  </a:extLst>
                </a:gridCol>
              </a:tblGrid>
              <a:tr h="599437">
                <a:tc>
                  <a:txBody>
                    <a:bodyPr/>
                    <a:lstStyle/>
                    <a:p>
                      <a:pPr algn="ctr"/>
                      <a:endParaRPr lang="fr-FR" sz="1500" dirty="0">
                        <a:latin typeface="Calibri" panose="020F0502020204030204" pitchFamily="34" charset="0"/>
                      </a:endParaRPr>
                    </a:p>
                  </a:txBody>
                  <a:tcPr marL="68580" marR="68580" marT="34290" marB="34290" anchor="ctr"/>
                </a:tc>
                <a:tc>
                  <a:txBody>
                    <a:bodyPr/>
                    <a:lstStyle/>
                    <a:p>
                      <a:pPr algn="ctr"/>
                      <a:r>
                        <a:rPr lang="fr-FR" sz="1500" dirty="0">
                          <a:latin typeface="Calibri" panose="020F0502020204030204" pitchFamily="34" charset="0"/>
                        </a:rPr>
                        <a:t>Régime général</a:t>
                      </a:r>
                    </a:p>
                  </a:txBody>
                  <a:tcPr marL="68580" marR="68580" marT="34290" marB="34290" anchor="ctr"/>
                </a:tc>
                <a:tc>
                  <a:txBody>
                    <a:bodyPr/>
                    <a:lstStyle/>
                    <a:p>
                      <a:pPr algn="ctr"/>
                      <a:r>
                        <a:rPr lang="fr-FR" sz="1500" dirty="0">
                          <a:latin typeface="Calibri" panose="020F0502020204030204" pitchFamily="34" charset="0"/>
                        </a:rPr>
                        <a:t>Agirc-</a:t>
                      </a:r>
                      <a:r>
                        <a:rPr lang="fr-FR" sz="1500" baseline="0" dirty="0">
                          <a:latin typeface="Calibri" panose="020F0502020204030204" pitchFamily="34" charset="0"/>
                        </a:rPr>
                        <a:t> Arrco</a:t>
                      </a:r>
                      <a:endParaRPr lang="fr-FR" sz="1500" dirty="0">
                        <a:latin typeface="Calibri" panose="020F0502020204030204" pitchFamily="34" charset="0"/>
                      </a:endParaRPr>
                    </a:p>
                  </a:txBody>
                  <a:tcPr marL="68580" marR="68580" marT="34290" marB="34290" anchor="ctr"/>
                </a:tc>
                <a:tc>
                  <a:txBody>
                    <a:bodyPr/>
                    <a:lstStyle/>
                    <a:p>
                      <a:pPr algn="ctr"/>
                      <a:r>
                        <a:rPr lang="fr-FR" sz="1500" dirty="0">
                          <a:latin typeface="Calibri" panose="020F0502020204030204" pitchFamily="34" charset="0"/>
                        </a:rPr>
                        <a:t>Fonction</a:t>
                      </a:r>
                      <a:r>
                        <a:rPr lang="fr-FR" sz="1500" baseline="0" dirty="0">
                          <a:latin typeface="Calibri" panose="020F0502020204030204" pitchFamily="34" charset="0"/>
                        </a:rPr>
                        <a:t> publique</a:t>
                      </a:r>
                      <a:endParaRPr lang="fr-FR" sz="15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10000"/>
                  </a:ext>
                </a:extLst>
              </a:tr>
              <a:tr h="518798">
                <a:tc>
                  <a:txBody>
                    <a:bodyPr/>
                    <a:lstStyle/>
                    <a:p>
                      <a:pPr algn="ctr"/>
                      <a:r>
                        <a:rPr lang="fr-FR" sz="1500" b="1" dirty="0">
                          <a:latin typeface="Calibri" panose="020F0502020204030204" pitchFamily="34" charset="0"/>
                        </a:rPr>
                        <a:t>Taux </a:t>
                      </a:r>
                    </a:p>
                  </a:txBody>
                  <a:tcPr marL="68580" marR="68580" marT="34290" marB="34290" anchor="ctr"/>
                </a:tc>
                <a:tc>
                  <a:txBody>
                    <a:bodyPr/>
                    <a:lstStyle/>
                    <a:p>
                      <a:pPr algn="ctr"/>
                      <a:r>
                        <a:rPr lang="fr-FR" sz="1500" dirty="0">
                          <a:latin typeface="Calibri" panose="020F0502020204030204" pitchFamily="34" charset="0"/>
                        </a:rPr>
                        <a:t>54 %</a:t>
                      </a:r>
                    </a:p>
                  </a:txBody>
                  <a:tcPr marL="68580" marR="68580" marT="34290" marB="34290" anchor="ctr"/>
                </a:tc>
                <a:tc>
                  <a:txBody>
                    <a:bodyPr/>
                    <a:lstStyle/>
                    <a:p>
                      <a:pPr algn="ctr"/>
                      <a:r>
                        <a:rPr lang="fr-FR" sz="1500" dirty="0">
                          <a:latin typeface="Calibri" panose="020F0502020204030204" pitchFamily="34" charset="0"/>
                        </a:rPr>
                        <a:t>60 %</a:t>
                      </a:r>
                    </a:p>
                  </a:txBody>
                  <a:tcPr marL="68580" marR="68580" marT="34290" marB="34290" anchor="ctr"/>
                </a:tc>
                <a:tc>
                  <a:txBody>
                    <a:bodyPr/>
                    <a:lstStyle/>
                    <a:p>
                      <a:pPr algn="ctr"/>
                      <a:r>
                        <a:rPr lang="fr-FR" sz="1500" dirty="0">
                          <a:latin typeface="Calibri" panose="020F0502020204030204" pitchFamily="34" charset="0"/>
                        </a:rPr>
                        <a:t>50 % </a:t>
                      </a:r>
                    </a:p>
                  </a:txBody>
                  <a:tcPr marL="68580" marR="68580" marT="34290" marB="34290" anchor="ctr"/>
                </a:tc>
                <a:extLst>
                  <a:ext uri="{0D108BD9-81ED-4DB2-BD59-A6C34878D82A}">
                    <a16:rowId xmlns:a16="http://schemas.microsoft.com/office/drawing/2014/main" val="10001"/>
                  </a:ext>
                </a:extLst>
              </a:tr>
              <a:tr h="428356">
                <a:tc>
                  <a:txBody>
                    <a:bodyPr/>
                    <a:lstStyle/>
                    <a:p>
                      <a:pPr algn="ctr"/>
                      <a:r>
                        <a:rPr lang="fr-FR" sz="1500" b="1" dirty="0">
                          <a:latin typeface="Calibri" panose="020F0502020204030204" pitchFamily="34" charset="0"/>
                        </a:rPr>
                        <a:t>Condition d’âge</a:t>
                      </a:r>
                    </a:p>
                  </a:txBody>
                  <a:tcPr marL="68580" marR="68580" marT="34290" marB="34290" anchor="ctr"/>
                </a:tc>
                <a:tc>
                  <a:txBody>
                    <a:bodyPr/>
                    <a:lstStyle/>
                    <a:p>
                      <a:pPr algn="ctr"/>
                      <a:r>
                        <a:rPr lang="fr-FR" sz="1500" dirty="0">
                          <a:latin typeface="Calibri" panose="020F0502020204030204" pitchFamily="34" charset="0"/>
                        </a:rPr>
                        <a:t>55 ans</a:t>
                      </a:r>
                    </a:p>
                  </a:txBody>
                  <a:tcPr marL="68580" marR="68580" marT="34290" marB="34290" anchor="ctr"/>
                </a:tc>
                <a:tc>
                  <a:txBody>
                    <a:bodyPr/>
                    <a:lstStyle/>
                    <a:p>
                      <a:pPr algn="ctr"/>
                      <a:r>
                        <a:rPr lang="fr-FR" sz="1500" dirty="0">
                          <a:latin typeface="Calibri" panose="020F0502020204030204" pitchFamily="34" charset="0"/>
                        </a:rPr>
                        <a:t>55 ans</a:t>
                      </a:r>
                    </a:p>
                  </a:txBody>
                  <a:tcPr marL="68580" marR="68580" marT="34290" marB="34290" anchor="ctr"/>
                </a:tc>
                <a:tc>
                  <a:txBody>
                    <a:bodyPr/>
                    <a:lstStyle/>
                    <a:p>
                      <a:pPr algn="ctr"/>
                      <a:r>
                        <a:rPr lang="fr-FR" sz="1500" dirty="0">
                          <a:latin typeface="Calibri" panose="020F0502020204030204" pitchFamily="34" charset="0"/>
                        </a:rPr>
                        <a:t>Aucune</a:t>
                      </a:r>
                    </a:p>
                  </a:txBody>
                  <a:tcPr marL="68580" marR="68580" marT="34290" marB="34290" anchor="ctr"/>
                </a:tc>
                <a:extLst>
                  <a:ext uri="{0D108BD9-81ED-4DB2-BD59-A6C34878D82A}">
                    <a16:rowId xmlns:a16="http://schemas.microsoft.com/office/drawing/2014/main" val="10003"/>
                  </a:ext>
                </a:extLst>
              </a:tr>
              <a:tr h="839449">
                <a:tc>
                  <a:txBody>
                    <a:bodyPr/>
                    <a:lstStyle/>
                    <a:p>
                      <a:pPr algn="ctr"/>
                      <a:r>
                        <a:rPr lang="fr-FR" sz="1500" b="1" dirty="0">
                          <a:latin typeface="Calibri" panose="020F0502020204030204" pitchFamily="34" charset="0"/>
                        </a:rPr>
                        <a:t>Condition de ressources</a:t>
                      </a:r>
                    </a:p>
                  </a:txBody>
                  <a:tcPr marL="68580" marR="68580" marT="34290" marB="34290" anchor="ctr"/>
                </a:tc>
                <a:tc>
                  <a:txBody>
                    <a:bodyPr/>
                    <a:lstStyle/>
                    <a:p>
                      <a:pPr algn="ctr"/>
                      <a:r>
                        <a:rPr lang="fr-FR" sz="1500" dirty="0">
                          <a:latin typeface="Calibri" panose="020F0502020204030204" pitchFamily="34" charset="0"/>
                        </a:rPr>
                        <a:t> &lt;</a:t>
                      </a:r>
                      <a:r>
                        <a:rPr lang="fr-FR" sz="1500" baseline="0" dirty="0">
                          <a:latin typeface="Calibri" panose="020F0502020204030204" pitchFamily="34" charset="0"/>
                        </a:rPr>
                        <a:t> 2 080 SMIC par an (personne seule)</a:t>
                      </a:r>
                      <a:endParaRPr lang="fr-FR" sz="1500" dirty="0">
                        <a:latin typeface="Calibri" panose="020F0502020204030204" pitchFamily="34" charset="0"/>
                      </a:endParaRPr>
                    </a:p>
                  </a:txBody>
                  <a:tcPr marL="68580" marR="68580" marT="34290" marB="34290" anchor="ctr"/>
                </a:tc>
                <a:tc>
                  <a:txBody>
                    <a:bodyPr/>
                    <a:lstStyle/>
                    <a:p>
                      <a:pPr algn="ctr"/>
                      <a:r>
                        <a:rPr lang="fr-FR" sz="1500" dirty="0">
                          <a:latin typeface="Calibri" panose="020F0502020204030204" pitchFamily="34" charset="0"/>
                        </a:rPr>
                        <a:t>Aucune</a:t>
                      </a:r>
                    </a:p>
                  </a:txBody>
                  <a:tcPr marL="68580" marR="68580" marT="34290" marB="34290" anchor="ctr"/>
                </a:tc>
                <a:tc>
                  <a:txBody>
                    <a:bodyPr/>
                    <a:lstStyle/>
                    <a:p>
                      <a:pPr algn="ctr"/>
                      <a:r>
                        <a:rPr lang="fr-FR" sz="1500" dirty="0">
                          <a:latin typeface="Calibri" panose="020F0502020204030204" pitchFamily="34" charset="0"/>
                        </a:rPr>
                        <a:t>Aucune</a:t>
                      </a:r>
                    </a:p>
                  </a:txBody>
                  <a:tcPr marL="68580" marR="68580" marT="34290" marB="34290" anchor="ctr"/>
                </a:tc>
                <a:extLst>
                  <a:ext uri="{0D108BD9-81ED-4DB2-BD59-A6C34878D82A}">
                    <a16:rowId xmlns:a16="http://schemas.microsoft.com/office/drawing/2014/main" val="10005"/>
                  </a:ext>
                </a:extLst>
              </a:tr>
              <a:tr h="836691">
                <a:tc>
                  <a:txBody>
                    <a:bodyPr/>
                    <a:lstStyle/>
                    <a:p>
                      <a:pPr algn="ctr"/>
                      <a:r>
                        <a:rPr lang="fr-FR" sz="1500" b="1" dirty="0">
                          <a:latin typeface="Calibri" panose="020F0502020204030204" pitchFamily="34" charset="0"/>
                        </a:rPr>
                        <a:t>Remariage </a:t>
                      </a:r>
                    </a:p>
                  </a:txBody>
                  <a:tcPr marL="68580" marR="68580" marT="34290" marB="34290" anchor="ctr"/>
                </a:tc>
                <a:tc>
                  <a:txBody>
                    <a:bodyPr/>
                    <a:lstStyle/>
                    <a:p>
                      <a:pPr algn="ctr"/>
                      <a:r>
                        <a:rPr lang="fr-FR" sz="1500" dirty="0">
                          <a:latin typeface="Calibri" panose="020F0502020204030204" pitchFamily="34" charset="0"/>
                        </a:rPr>
                        <a:t>Conserve le droit à pension de réversion</a:t>
                      </a:r>
                    </a:p>
                  </a:txBody>
                  <a:tcPr marL="68580" marR="68580" marT="34290" marB="34290" anchor="ctr"/>
                </a:tc>
                <a:tc>
                  <a:txBody>
                    <a:bodyPr/>
                    <a:lstStyle/>
                    <a:p>
                      <a:pPr algn="ctr"/>
                      <a:r>
                        <a:rPr lang="fr-FR" sz="1500" dirty="0">
                          <a:latin typeface="Calibri" panose="020F0502020204030204" pitchFamily="34" charset="0"/>
                        </a:rPr>
                        <a:t>Supprimée</a:t>
                      </a:r>
                      <a:r>
                        <a:rPr lang="fr-FR" sz="1500" baseline="0" dirty="0">
                          <a:latin typeface="Calibri" panose="020F0502020204030204" pitchFamily="34" charset="0"/>
                        </a:rPr>
                        <a:t> définitivement</a:t>
                      </a:r>
                      <a:endParaRPr lang="fr-FR" sz="1500" dirty="0">
                        <a:latin typeface="Calibri" panose="020F0502020204030204" pitchFamily="34" charset="0"/>
                      </a:endParaRPr>
                    </a:p>
                  </a:txBody>
                  <a:tcPr marL="68580" marR="68580" marT="34290" marB="34290" anchor="ctr"/>
                </a:tc>
                <a:tc>
                  <a:txBody>
                    <a:bodyPr/>
                    <a:lstStyle/>
                    <a:p>
                      <a:pPr algn="ctr"/>
                      <a:r>
                        <a:rPr lang="fr-FR" sz="1500" dirty="0">
                          <a:latin typeface="Calibri" panose="020F0502020204030204" pitchFamily="34" charset="0"/>
                        </a:rPr>
                        <a:t>Suspend le droit à pension de réversion</a:t>
                      </a:r>
                    </a:p>
                  </a:txBody>
                  <a:tcPr marL="68580" marR="68580" marT="34290" marB="34290" anchor="ctr"/>
                </a:tc>
                <a:extLst>
                  <a:ext uri="{0D108BD9-81ED-4DB2-BD59-A6C34878D82A}">
                    <a16:rowId xmlns:a16="http://schemas.microsoft.com/office/drawing/2014/main" val="3237461513"/>
                  </a:ext>
                </a:extLst>
              </a:tr>
              <a:tr h="532032">
                <a:tc>
                  <a:txBody>
                    <a:bodyPr/>
                    <a:lstStyle/>
                    <a:p>
                      <a:pPr algn="ctr"/>
                      <a:r>
                        <a:rPr lang="fr-FR" sz="1500" b="1" dirty="0">
                          <a:latin typeface="Calibri" panose="020F0502020204030204" pitchFamily="34" charset="0"/>
                        </a:rPr>
                        <a:t>Coexistence de conjoint</a:t>
                      </a:r>
                      <a:r>
                        <a:rPr lang="fr-FR" sz="1500" b="1" baseline="0" dirty="0">
                          <a:latin typeface="Calibri" panose="020F0502020204030204" pitchFamily="34" charset="0"/>
                        </a:rPr>
                        <a:t> et ex-conjoint(s)</a:t>
                      </a:r>
                      <a:endParaRPr lang="fr-FR" sz="1500" b="1" dirty="0">
                        <a:latin typeface="Calibri" panose="020F0502020204030204" pitchFamily="34" charset="0"/>
                      </a:endParaRPr>
                    </a:p>
                  </a:txBody>
                  <a:tcPr marL="68580" marR="68580" marT="34290" marB="34290" anchor="ctr"/>
                </a:tc>
                <a:tc gridSpan="3">
                  <a:txBody>
                    <a:bodyPr/>
                    <a:lstStyle/>
                    <a:p>
                      <a:pPr algn="ctr"/>
                      <a:r>
                        <a:rPr lang="fr-FR" sz="1500" dirty="0">
                          <a:latin typeface="Calibri" panose="020F0502020204030204" pitchFamily="34" charset="0"/>
                        </a:rPr>
                        <a:t>Pension partagée </a:t>
                      </a:r>
                      <a:r>
                        <a:rPr lang="fr-FR" sz="1500" i="1" dirty="0">
                          <a:latin typeface="Calibri" panose="020F0502020204030204" pitchFamily="34" charset="0"/>
                        </a:rPr>
                        <a:t>au prorata</a:t>
                      </a:r>
                      <a:r>
                        <a:rPr lang="fr-FR" sz="1500" i="0" dirty="0">
                          <a:latin typeface="Calibri" panose="020F0502020204030204" pitchFamily="34" charset="0"/>
                        </a:rPr>
                        <a:t> de la durée de chaque mariage par rapport à la durée globale de mariage du défunt </a:t>
                      </a:r>
                      <a:endParaRPr lang="fr-FR" sz="1500" dirty="0">
                        <a:latin typeface="Calibri" panose="020F0502020204030204" pitchFamily="34" charset="0"/>
                      </a:endParaRPr>
                    </a:p>
                  </a:txBody>
                  <a:tcPr marL="68580" marR="68580" marT="34290" marB="34290" anchor="ctr"/>
                </a:tc>
                <a:tc hMerge="1">
                  <a:txBody>
                    <a:bodyPr/>
                    <a:lstStyle/>
                    <a:p>
                      <a:pPr algn="ctr"/>
                      <a:endParaRPr lang="fr-FR" sz="1400" dirty="0">
                        <a:latin typeface="Calibri" panose="020F0502020204030204" pitchFamily="34" charset="0"/>
                      </a:endParaRPr>
                    </a:p>
                  </a:txBody>
                  <a:tcPr marL="68580" marR="68580" marT="34290" marB="34290" anchor="ctr"/>
                </a:tc>
                <a:tc hMerge="1">
                  <a:txBody>
                    <a:bodyPr/>
                    <a:lstStyle/>
                    <a:p>
                      <a:pPr algn="ctr"/>
                      <a:endParaRPr lang="fr-FR" sz="1400" dirty="0">
                        <a:latin typeface="Calibri" panose="020F0502020204030204" pitchFamily="34" charset="0"/>
                      </a:endParaRPr>
                    </a:p>
                  </a:txBody>
                  <a:tcPr marL="68580" marR="68580" marT="34290" marB="34290" anchor="ctr"/>
                </a:tc>
                <a:extLst>
                  <a:ext uri="{0D108BD9-81ED-4DB2-BD59-A6C34878D82A}">
                    <a16:rowId xmlns:a16="http://schemas.microsoft.com/office/drawing/2014/main" val="599781090"/>
                  </a:ext>
                </a:extLst>
              </a:tr>
            </a:tbl>
          </a:graphicData>
        </a:graphic>
      </p:graphicFrame>
      <p:sp>
        <p:nvSpPr>
          <p:cNvPr id="4" name="Espace réservé du contenu 3"/>
          <p:cNvSpPr>
            <a:spLocks noGrp="1"/>
          </p:cNvSpPr>
          <p:nvPr>
            <p:ph idx="13"/>
          </p:nvPr>
        </p:nvSpPr>
        <p:spPr>
          <a:xfrm>
            <a:off x="1288473" y="545865"/>
            <a:ext cx="10418618" cy="710940"/>
          </a:xfrm>
        </p:spPr>
        <p:txBody>
          <a:bodyPr>
            <a:noAutofit/>
          </a:bodyPr>
          <a:lstStyle/>
          <a:p>
            <a:r>
              <a:rPr lang="fr-FR" sz="2600" dirty="0"/>
              <a:t>Des conditions d’éligibilité à la pension de réversion très variables entre les régimes malgré la convergence des taux de réversion</a:t>
            </a:r>
          </a:p>
          <a:p>
            <a:endParaRPr lang="fr-FR" dirty="0"/>
          </a:p>
        </p:txBody>
      </p:sp>
      <p:sp>
        <p:nvSpPr>
          <p:cNvPr id="5" name="Espace réservé du numéro de diapositive 1"/>
          <p:cNvSpPr>
            <a:spLocks noGrp="1"/>
          </p:cNvSpPr>
          <p:nvPr>
            <p:ph type="sldNum" sz="quarter" idx="4"/>
          </p:nvPr>
        </p:nvSpPr>
        <p:spPr>
          <a:xfrm>
            <a:off x="5703019" y="6565388"/>
            <a:ext cx="785963" cy="224287"/>
          </a:xfrm>
          <a:prstGeom prst="rect">
            <a:avLst/>
          </a:prstGeom>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F400FF4C-7367-4F14-BB33-4039E672CEF7}" type="slidenum">
              <a:rPr kumimoji="0" lang="fr-FR"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21</a:t>
            </a:fld>
            <a:endParaRPr kumimoji="0" lang="fr-FR"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3" name="Espace réservé du contenu 2">
            <a:extLst>
              <a:ext uri="{FF2B5EF4-FFF2-40B4-BE49-F238E27FC236}">
                <a16:creationId xmlns:a16="http://schemas.microsoft.com/office/drawing/2014/main" id="{D932A4B6-A163-C73B-7A9B-961E3F12CFA7}"/>
              </a:ext>
            </a:extLst>
          </p:cNvPr>
          <p:cNvSpPr txBox="1">
            <a:spLocks/>
          </p:cNvSpPr>
          <p:nvPr/>
        </p:nvSpPr>
        <p:spPr>
          <a:xfrm>
            <a:off x="1396521" y="5729109"/>
            <a:ext cx="9753602" cy="887836"/>
          </a:xfrm>
          <a:prstGeom prst="rect">
            <a:avLst/>
          </a:prstGeom>
        </p:spPr>
        <p:txBody>
          <a:bodyPr>
            <a:normAutofit/>
          </a:bodyP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kern="1200">
                <a:solidFill>
                  <a:srgbClr val="00368B"/>
                </a:solidFill>
                <a:latin typeface="+mn-lt"/>
                <a:ea typeface="+mn-ea"/>
                <a:cs typeface="+mn-cs"/>
              </a:defRPr>
            </a:lvl1pPr>
            <a:lvl2pPr marL="628650" indent="-266700" algn="l" defTabSz="457200" rtl="0" eaLnBrk="0" fontAlgn="base" hangingPunct="0">
              <a:spcBef>
                <a:spcPct val="20000"/>
              </a:spcBef>
              <a:spcAft>
                <a:spcPct val="0"/>
              </a:spcAft>
              <a:buFont typeface="Calibri" panose="020F0502020204030204" pitchFamily="34" charset="0"/>
              <a:buChar char="–"/>
              <a:defRPr sz="2000" b="0" kern="1200">
                <a:solidFill>
                  <a:schemeClr val="tx1"/>
                </a:solidFill>
                <a:latin typeface="+mn-lt"/>
                <a:ea typeface="+mn-ea"/>
                <a:cs typeface="+mn-cs"/>
              </a:defRPr>
            </a:lvl2pPr>
            <a:lvl3pPr marL="714375" indent="187325" algn="l" defTabSz="457200" rtl="0" eaLnBrk="0" fontAlgn="base" hangingPunct="0">
              <a:spcBef>
                <a:spcPct val="20000"/>
              </a:spcBef>
              <a:spcAft>
                <a:spcPct val="0"/>
              </a:spcAft>
              <a:buFont typeface="Wingdings" panose="05000000000000000000" pitchFamily="2" charset="2"/>
              <a:buChar char="§"/>
              <a:defRPr sz="2400" kern="1200">
                <a:solidFill>
                  <a:schemeClr val="tx1">
                    <a:lumMod val="85000"/>
                    <a:lumOff val="15000"/>
                  </a:schemeClr>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lumMod val="85000"/>
                    <a:lumOff val="15000"/>
                  </a:schemeClr>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lumMod val="85000"/>
                    <a:lumOff val="1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61950" marR="0" lvl="0" indent="-276225" algn="just"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fr-FR" sz="1600" b="0" i="1" u="none" strike="noStrike" kern="1200" cap="none" spc="0" normalizeH="0" baseline="0" noProof="0" dirty="0">
                <a:ln>
                  <a:noFill/>
                </a:ln>
                <a:solidFill>
                  <a:srgbClr val="00368B"/>
                </a:solidFill>
                <a:effectLst/>
                <a:uLnTx/>
                <a:uFillTx/>
                <a:latin typeface="Calibri"/>
                <a:ea typeface="+mn-ea"/>
                <a:cs typeface="+mn-cs"/>
              </a:rPr>
              <a:t>Il existe également d’autres conditions d’éligibilité comme celle de durée du mariage dans les régimes de la FP </a:t>
            </a:r>
          </a:p>
        </p:txBody>
      </p:sp>
    </p:spTree>
    <p:extLst>
      <p:ext uri="{BB962C8B-B14F-4D97-AF65-F5344CB8AC3E}">
        <p14:creationId xmlns:p14="http://schemas.microsoft.com/office/powerpoint/2010/main" val="4219809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3"/>
          </p:nvPr>
        </p:nvSpPr>
        <p:spPr>
          <a:xfrm>
            <a:off x="1288473" y="545865"/>
            <a:ext cx="10418618" cy="710940"/>
          </a:xfrm>
        </p:spPr>
        <p:txBody>
          <a:bodyPr>
            <a:noAutofit/>
          </a:bodyPr>
          <a:lstStyle/>
          <a:p>
            <a:r>
              <a:rPr lang="fr-FR" sz="2600" dirty="0"/>
              <a:t>Deux logiques coexistent dans les dispositifs actuels </a:t>
            </a:r>
          </a:p>
          <a:p>
            <a:endParaRPr lang="fr-FR" dirty="0"/>
          </a:p>
        </p:txBody>
      </p:sp>
      <p:sp>
        <p:nvSpPr>
          <p:cNvPr id="5" name="Espace réservé du numéro de diapositive 1"/>
          <p:cNvSpPr>
            <a:spLocks noGrp="1"/>
          </p:cNvSpPr>
          <p:nvPr>
            <p:ph type="sldNum" sz="quarter" idx="4"/>
          </p:nvPr>
        </p:nvSpPr>
        <p:spPr>
          <a:xfrm>
            <a:off x="5703019" y="6565388"/>
            <a:ext cx="785963" cy="224287"/>
          </a:xfrm>
          <a:prstGeom prst="rect">
            <a:avLst/>
          </a:prstGeom>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F400FF4C-7367-4F14-BB33-4039E672CEF7}" type="slidenum">
              <a:rPr kumimoji="0" lang="fr-FR"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22</a:t>
            </a:fld>
            <a:endParaRPr kumimoji="0" lang="fr-FR"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8" name="Rectangle à coins arrondis 7">
            <a:extLst>
              <a:ext uri="{FF2B5EF4-FFF2-40B4-BE49-F238E27FC236}">
                <a16:creationId xmlns:a16="http://schemas.microsoft.com/office/drawing/2014/main" id="{374DAD75-8377-37A0-4FF1-86BB62FAADC6}"/>
              </a:ext>
            </a:extLst>
          </p:cNvPr>
          <p:cNvSpPr>
            <a:spLocks noGrp="1"/>
          </p:cNvSpPr>
          <p:nvPr>
            <p:ph idx="1"/>
          </p:nvPr>
        </p:nvSpPr>
        <p:spPr>
          <a:xfrm>
            <a:off x="6312620" y="1409205"/>
            <a:ext cx="4914899" cy="4699495"/>
          </a:xfrm>
          <a:prstGeom prst="round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lang="fr-FR" sz="2000" b="1" u="sng" dirty="0">
                <a:solidFill>
                  <a:schemeClr val="accent2"/>
                </a:solidFill>
                <a:latin typeface="Calibri"/>
              </a:rPr>
              <a:t>Logique assurantielle</a:t>
            </a:r>
            <a:r>
              <a:rPr lang="fr-FR" sz="2000" b="1" dirty="0">
                <a:solidFill>
                  <a:schemeClr val="accent2"/>
                </a:solidFill>
                <a:latin typeface="Calibri"/>
              </a:rPr>
              <a:t> au régime général et dans les régimes alignés</a:t>
            </a:r>
          </a:p>
          <a:p>
            <a:pPr marL="0" marR="0" lvl="0" indent="0" algn="ctr" defTabSz="457200" rtl="0" eaLnBrk="1" fontAlgn="base" latinLnBrk="0" hangingPunct="1">
              <a:lnSpc>
                <a:spcPct val="100000"/>
              </a:lnSpc>
              <a:spcBef>
                <a:spcPct val="0"/>
              </a:spcBef>
              <a:spcAft>
                <a:spcPct val="0"/>
              </a:spcAft>
              <a:buClrTx/>
              <a:buSzTx/>
              <a:buFontTx/>
              <a:buNone/>
              <a:tabLst/>
              <a:defRPr/>
            </a:pPr>
            <a:endParaRPr lang="fr-FR" sz="2000" b="1" dirty="0">
              <a:solidFill>
                <a:schemeClr val="accent2"/>
              </a:solidFill>
              <a:latin typeface="Calibri"/>
            </a:endParaRPr>
          </a:p>
          <a:p>
            <a:pPr marL="0" marR="0" lvl="0" indent="0" algn="just" defTabSz="457200" rtl="0" eaLnBrk="1" fontAlgn="base" latinLnBrk="0" hangingPunct="1">
              <a:lnSpc>
                <a:spcPct val="100000"/>
              </a:lnSpc>
              <a:spcBef>
                <a:spcPct val="0"/>
              </a:spcBef>
              <a:spcAft>
                <a:spcPct val="0"/>
              </a:spcAft>
              <a:buClrTx/>
              <a:buSzTx/>
              <a:buFontTx/>
              <a:buNone/>
              <a:tabLst/>
              <a:defRPr/>
            </a:pPr>
            <a:r>
              <a:rPr lang="fr-FR" sz="2000" dirty="0">
                <a:solidFill>
                  <a:schemeClr val="accent2"/>
                </a:solidFill>
                <a:latin typeface="Calibri"/>
              </a:rPr>
              <a:t>Réversion accordée aux conjoints financièrement dépendants de l’assuré </a:t>
            </a:r>
            <a:r>
              <a:rPr lang="fr-FR" sz="2000" i="1" dirty="0">
                <a:solidFill>
                  <a:schemeClr val="accent2"/>
                </a:solidFill>
                <a:latin typeface="Calibri"/>
              </a:rPr>
              <a:t>via </a:t>
            </a:r>
            <a:r>
              <a:rPr lang="fr-FR" sz="2000" b="1" dirty="0">
                <a:solidFill>
                  <a:schemeClr val="accent2"/>
                </a:solidFill>
                <a:latin typeface="Calibri"/>
              </a:rPr>
              <a:t>condition de ressources</a:t>
            </a:r>
            <a:r>
              <a:rPr lang="fr-FR" sz="2000" dirty="0">
                <a:solidFill>
                  <a:schemeClr val="accent2"/>
                </a:solidFill>
                <a:latin typeface="Calibri"/>
              </a:rPr>
              <a:t>, quelle que soit leur trajectoire conjugale. </a:t>
            </a:r>
          </a:p>
        </p:txBody>
      </p:sp>
      <p:sp>
        <p:nvSpPr>
          <p:cNvPr id="10" name="Rectangle à coins arrondis 7">
            <a:extLst>
              <a:ext uri="{FF2B5EF4-FFF2-40B4-BE49-F238E27FC236}">
                <a16:creationId xmlns:a16="http://schemas.microsoft.com/office/drawing/2014/main" id="{CB44406F-6E21-5A58-4870-30D2790F55EE}"/>
              </a:ext>
            </a:extLst>
          </p:cNvPr>
          <p:cNvSpPr txBox="1">
            <a:spLocks/>
          </p:cNvSpPr>
          <p:nvPr/>
        </p:nvSpPr>
        <p:spPr>
          <a:xfrm>
            <a:off x="1105620" y="1409205"/>
            <a:ext cx="4914899" cy="4699495"/>
          </a:xfrm>
          <a:prstGeom prst="roundRect">
            <a:avLst/>
          </a:prstGeom>
          <a:solidFill>
            <a:schemeClr val="accent4">
              <a:lumMod val="20000"/>
              <a:lumOff val="80000"/>
            </a:schemeClr>
          </a:solidFill>
          <a:ln w="9525" cap="flat" cmpd="sng" algn="ctr">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lvl1pPr marL="361950" marR="0" indent="-276225"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sz="2400" b="0" kern="1200">
                <a:solidFill>
                  <a:srgbClr val="00368B"/>
                </a:solidFill>
                <a:latin typeface="+mn-lt"/>
                <a:ea typeface="+mn-ea"/>
                <a:cs typeface="+mn-cs"/>
              </a:defRPr>
            </a:lvl1pPr>
            <a:lvl2pPr marL="628650" indent="-266700" algn="l" defTabSz="457200" rtl="0" eaLnBrk="0" fontAlgn="base" hangingPunct="0">
              <a:spcBef>
                <a:spcPct val="20000"/>
              </a:spcBef>
              <a:spcAft>
                <a:spcPct val="0"/>
              </a:spcAft>
              <a:buFont typeface="Calibri" panose="020F0502020204030204" pitchFamily="34" charset="0"/>
              <a:buChar char="–"/>
              <a:defRPr sz="2000" b="0" kern="1200">
                <a:solidFill>
                  <a:schemeClr val="tx1"/>
                </a:solidFill>
                <a:latin typeface="+mn-lt"/>
                <a:ea typeface="+mn-ea"/>
                <a:cs typeface="+mn-cs"/>
              </a:defRPr>
            </a:lvl2pPr>
            <a:lvl3pPr marL="714375" indent="187325" algn="l" defTabSz="457200" rtl="0" eaLnBrk="0" fontAlgn="base" hangingPunct="0">
              <a:spcBef>
                <a:spcPct val="20000"/>
              </a:spcBef>
              <a:spcAft>
                <a:spcPct val="0"/>
              </a:spcAft>
              <a:buFont typeface="Wingdings" panose="05000000000000000000" pitchFamily="2" charset="2"/>
              <a:buChar char="§"/>
              <a:defRPr sz="2400" kern="1200">
                <a:solidFill>
                  <a:schemeClr val="tx1">
                    <a:lumMod val="85000"/>
                    <a:lumOff val="15000"/>
                  </a:schemeClr>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lumMod val="85000"/>
                    <a:lumOff val="15000"/>
                  </a:schemeClr>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lumMod val="85000"/>
                    <a:lumOff val="1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marL="0" indent="0" algn="ctr" eaLnBrk="1" hangingPunct="1">
              <a:spcBef>
                <a:spcPct val="0"/>
              </a:spcBef>
              <a:buFontTx/>
              <a:buNone/>
              <a:defRPr/>
            </a:pPr>
            <a:r>
              <a:rPr lang="fr-FR" sz="2000" b="1" u="sng" dirty="0">
                <a:solidFill>
                  <a:srgbClr val="8064A2">
                    <a:lumMod val="75000"/>
                  </a:srgbClr>
                </a:solidFill>
                <a:latin typeface="Calibri"/>
              </a:rPr>
              <a:t>Logique contributive patrimoniale</a:t>
            </a:r>
            <a:r>
              <a:rPr lang="fr-FR" sz="2000" b="1" dirty="0">
                <a:solidFill>
                  <a:srgbClr val="8064A2">
                    <a:lumMod val="75000"/>
                  </a:srgbClr>
                </a:solidFill>
                <a:latin typeface="Calibri"/>
              </a:rPr>
              <a:t> dans les régimes de la fonction publique et à l’Agirc-Arrco</a:t>
            </a:r>
          </a:p>
          <a:p>
            <a:pPr marL="0" indent="0" algn="ctr" eaLnBrk="1" hangingPunct="1">
              <a:spcBef>
                <a:spcPct val="0"/>
              </a:spcBef>
              <a:buFontTx/>
              <a:buNone/>
              <a:defRPr/>
            </a:pPr>
            <a:endParaRPr lang="fr-FR" sz="2000" b="1" dirty="0">
              <a:solidFill>
                <a:srgbClr val="8064A2">
                  <a:lumMod val="75000"/>
                </a:srgbClr>
              </a:solidFill>
              <a:latin typeface="Calibri"/>
            </a:endParaRPr>
          </a:p>
          <a:p>
            <a:pPr marL="0" indent="0" algn="just" eaLnBrk="1" hangingPunct="1">
              <a:spcBef>
                <a:spcPct val="0"/>
              </a:spcBef>
              <a:buFontTx/>
              <a:buNone/>
              <a:defRPr/>
            </a:pPr>
            <a:r>
              <a:rPr lang="fr-FR" sz="2000" dirty="0">
                <a:solidFill>
                  <a:srgbClr val="8064A2">
                    <a:lumMod val="75000"/>
                  </a:srgbClr>
                </a:solidFill>
                <a:latin typeface="Calibri"/>
              </a:rPr>
              <a:t>Réversion attribuée aux conjoints survivants sans condition d’âge et de ressources, </a:t>
            </a:r>
            <a:r>
              <a:rPr lang="fr-FR" sz="2000" b="1" dirty="0">
                <a:solidFill>
                  <a:srgbClr val="8064A2">
                    <a:lumMod val="75000"/>
                  </a:srgbClr>
                </a:solidFill>
                <a:latin typeface="Calibri"/>
              </a:rPr>
              <a:t>à condition qu’ils ne soient pas remariés. </a:t>
            </a:r>
            <a:endParaRPr lang="fr-FR" sz="2000" dirty="0">
              <a:solidFill>
                <a:srgbClr val="8064A2">
                  <a:lumMod val="75000"/>
                </a:srgbClr>
              </a:solidFill>
              <a:latin typeface="Calibri"/>
            </a:endParaRPr>
          </a:p>
        </p:txBody>
      </p:sp>
    </p:spTree>
    <p:extLst>
      <p:ext uri="{BB962C8B-B14F-4D97-AF65-F5344CB8AC3E}">
        <p14:creationId xmlns:p14="http://schemas.microsoft.com/office/powerpoint/2010/main" val="2003568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21378" y="424744"/>
            <a:ext cx="8027988" cy="727075"/>
          </a:xfrm>
        </p:spPr>
        <p:txBody>
          <a:bodyPr/>
          <a:lstStyle/>
          <a:p>
            <a:r>
              <a:rPr lang="fr-FR" sz="2600" dirty="0"/>
              <a:t>Comment harmoniser les droits conjugaux ?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23</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3" name="Rectangle : coins arrondis 2">
            <a:extLst>
              <a:ext uri="{FF2B5EF4-FFF2-40B4-BE49-F238E27FC236}">
                <a16:creationId xmlns:a16="http://schemas.microsoft.com/office/drawing/2014/main" id="{601F22E3-6241-F4F5-B3D1-BC594933F2A0}"/>
              </a:ext>
            </a:extLst>
          </p:cNvPr>
          <p:cNvSpPr/>
          <p:nvPr/>
        </p:nvSpPr>
        <p:spPr>
          <a:xfrm>
            <a:off x="1982508" y="1443596"/>
            <a:ext cx="8117457" cy="3012290"/>
          </a:xfrm>
          <a:prstGeom prst="roundRect">
            <a:avLst/>
          </a:prstGeom>
          <a:solidFill>
            <a:schemeClr val="accent1">
              <a:lumMod val="60000"/>
              <a:lumOff val="40000"/>
            </a:schemeClr>
          </a:solidFill>
          <a:ln>
            <a:solidFill>
              <a:schemeClr val="accent1">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742950" marR="0" lvl="1"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0" lang="fr-FR" sz="1800" b="1"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Harmonisation des paramètres de la réversion vers le bas et vers le haut</a:t>
            </a: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 </a:t>
            </a:r>
          </a:p>
          <a:p>
            <a:pPr marL="742950" marR="0" lvl="1"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Ø"/>
              <a:tabLst/>
              <a:defRPr/>
            </a:pPr>
            <a:endParaRPr kumimoji="0" lang="fr-FR" sz="14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endParaRP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le taux de réversion </a:t>
            </a: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la condition de ressources</a:t>
            </a: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la condition d’âge </a:t>
            </a: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la condition de non-remariage </a:t>
            </a:r>
          </a:p>
          <a:p>
            <a:pPr marL="1200150" marR="0" lvl="2" indent="-285750" algn="just" defTabSz="457200" rtl="0" eaLnBrk="1" fontAlgn="base" latinLnBrk="0" hangingPunct="1">
              <a:lnSpc>
                <a:spcPct val="100000"/>
              </a:lnSpc>
              <a:spcBef>
                <a:spcPct val="0"/>
              </a:spcBef>
              <a:spcAft>
                <a:spcPct val="0"/>
              </a:spcAft>
              <a:buClrTx/>
              <a:buSzTx/>
              <a:buFont typeface="Wingdings" panose="05000000000000000000" pitchFamily="2" charset="2"/>
              <a:buChar char="§"/>
              <a:tabLst/>
              <a:defRPr/>
            </a:pPr>
            <a:r>
              <a:rPr kumimoji="0" lang="fr-FR" sz="1800" b="0" i="0" u="none" strike="noStrike" kern="1200" cap="none" spc="0" normalizeH="0" baseline="0" noProof="0" dirty="0">
                <a:ln>
                  <a:noFill/>
                </a:ln>
                <a:solidFill>
                  <a:prstClr val="white"/>
                </a:solidFill>
                <a:effectLst/>
                <a:uLnTx/>
                <a:uFillTx/>
                <a:latin typeface="Calibri"/>
                <a:ea typeface="+mn-ea"/>
                <a:cs typeface="+mn-cs"/>
                <a:sym typeface="Wingdings" panose="05000000000000000000" pitchFamily="2" charset="2"/>
              </a:rPr>
              <a:t>un croisement entre trois mesures d’harmonisation : généralisation de la condition de ressources, de non-remariage et du taux de réversion à 60 %</a:t>
            </a:r>
          </a:p>
        </p:txBody>
      </p:sp>
    </p:spTree>
    <p:extLst>
      <p:ext uri="{BB962C8B-B14F-4D97-AF65-F5344CB8AC3E}">
        <p14:creationId xmlns:p14="http://schemas.microsoft.com/office/powerpoint/2010/main" val="1410650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5501" y="361744"/>
            <a:ext cx="8027988" cy="727075"/>
          </a:xfrm>
        </p:spPr>
        <p:txBody>
          <a:bodyPr/>
          <a:lstStyle/>
          <a:p>
            <a:r>
              <a:rPr lang="fr-FR" sz="2600" dirty="0"/>
              <a:t>Les dépenses diminueraient avec le taux de réversion</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24</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5" name="Espace réservé du texte 4"/>
          <p:cNvSpPr>
            <a:spLocks noGrp="1"/>
          </p:cNvSpPr>
          <p:nvPr>
            <p:ph type="body" idx="1"/>
          </p:nvPr>
        </p:nvSpPr>
        <p:spPr>
          <a:xfrm>
            <a:off x="748145" y="5156055"/>
            <a:ext cx="11097491" cy="928702"/>
          </a:xfrm>
        </p:spPr>
        <p:txBody>
          <a:bodyPr/>
          <a:lstStyle/>
          <a:p>
            <a:pPr algn="just"/>
            <a:r>
              <a:rPr lang="fr-FR" sz="1600" dirty="0">
                <a:solidFill>
                  <a:srgbClr val="00368B"/>
                </a:solidFill>
              </a:rPr>
              <a:t>Sans effet sur les effectifs de bénéficiaires, les dépenses de réversion diminueraient mécaniquement avec le taux : l’alignement vers le bas </a:t>
            </a:r>
            <a:r>
              <a:rPr lang="fr-FR" sz="1600" b="1" dirty="0">
                <a:solidFill>
                  <a:srgbClr val="00368B"/>
                </a:solidFill>
              </a:rPr>
              <a:t>diminuerait les dépenses de 8 % </a:t>
            </a:r>
            <a:r>
              <a:rPr lang="fr-FR" sz="1600" dirty="0">
                <a:solidFill>
                  <a:srgbClr val="00368B"/>
                </a:solidFill>
              </a:rPr>
              <a:t>tandis que l’alignement vers le haut les </a:t>
            </a:r>
            <a:r>
              <a:rPr lang="fr-FR" sz="1600" b="1" dirty="0">
                <a:solidFill>
                  <a:srgbClr val="00368B"/>
                </a:solidFill>
              </a:rPr>
              <a:t>augmenterait de près de 7 % en 2070 ; </a:t>
            </a:r>
          </a:p>
          <a:p>
            <a:pPr algn="just"/>
            <a:r>
              <a:rPr lang="fr-FR" sz="1600" dirty="0">
                <a:solidFill>
                  <a:srgbClr val="00368B"/>
                </a:solidFill>
              </a:rPr>
              <a:t>Dans le scénario médian, les dépenses augmenteraient dans les régimes de la FP et les régimes alignés et diminueraient à l’Agirc-Arrco. </a:t>
            </a:r>
          </a:p>
        </p:txBody>
      </p:sp>
      <p:sp>
        <p:nvSpPr>
          <p:cNvPr id="18" name="ZoneTexte 17"/>
          <p:cNvSpPr txBox="1"/>
          <p:nvPr/>
        </p:nvSpPr>
        <p:spPr>
          <a:xfrm>
            <a:off x="2452805" y="4781845"/>
            <a:ext cx="3372644" cy="276999"/>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rPr>
              <a:t>Source : Insee, </a:t>
            </a:r>
            <a:r>
              <a:rPr kumimoji="0" lang="fr-FR" sz="1200" b="0" i="1" u="none" strike="noStrike" kern="1200" cap="none" spc="0" normalizeH="0" baseline="0" noProof="0" dirty="0" err="1">
                <a:ln>
                  <a:noFill/>
                </a:ln>
                <a:solidFill>
                  <a:prstClr val="black"/>
                </a:solidFill>
                <a:effectLst/>
                <a:uLnTx/>
                <a:uFillTx/>
                <a:latin typeface="Calibri" pitchFamily="34" charset="0"/>
                <a:ea typeface="+mn-ea"/>
                <a:cs typeface="Arial" charset="0"/>
              </a:rPr>
              <a:t>Destinie</a:t>
            </a:r>
            <a:endPar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endParaRPr>
          </a:p>
        </p:txBody>
      </p:sp>
      <p:sp>
        <p:nvSpPr>
          <p:cNvPr id="8" name="ZoneTexte 7"/>
          <p:cNvSpPr txBox="1"/>
          <p:nvPr/>
        </p:nvSpPr>
        <p:spPr>
          <a:xfrm>
            <a:off x="2452805" y="1040076"/>
            <a:ext cx="7309737" cy="369332"/>
          </a:xfrm>
          <a:prstGeom prst="rect">
            <a:avLst/>
          </a:prstGeom>
          <a:noFill/>
        </p:spPr>
        <p:txBody>
          <a:bodyPr wrap="square" rtlCol="0">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dirty="0">
                <a:ln>
                  <a:noFill/>
                </a:ln>
                <a:solidFill>
                  <a:prstClr val="black">
                    <a:lumMod val="65000"/>
                    <a:lumOff val="35000"/>
                  </a:prstClr>
                </a:solidFill>
                <a:effectLst/>
                <a:uLnTx/>
                <a:uFillTx/>
                <a:latin typeface="Calibri" pitchFamily="34" charset="0"/>
                <a:ea typeface="+mn-ea"/>
                <a:cs typeface="Arial" charset="0"/>
              </a:rPr>
              <a:t>Écarts de masses de prestations de droit dérivé tous régimes</a:t>
            </a:r>
            <a:endParaRPr kumimoji="0" lang="fr-FR" sz="1800" b="0" i="0" u="sng" strike="noStrike" kern="1200" cap="none" spc="0" normalizeH="0" baseline="0" noProof="0" dirty="0">
              <a:ln>
                <a:noFill/>
              </a:ln>
              <a:solidFill>
                <a:prstClr val="black">
                  <a:lumMod val="65000"/>
                  <a:lumOff val="35000"/>
                </a:prstClr>
              </a:solidFill>
              <a:effectLst/>
              <a:uLnTx/>
              <a:uFillTx/>
              <a:latin typeface="Calibri" pitchFamily="34" charset="0"/>
              <a:ea typeface="+mn-ea"/>
              <a:cs typeface="Arial" charset="0"/>
            </a:endParaRPr>
          </a:p>
        </p:txBody>
      </p:sp>
      <p:pic>
        <p:nvPicPr>
          <p:cNvPr id="9" name="Image 8">
            <a:extLst>
              <a:ext uri="{FF2B5EF4-FFF2-40B4-BE49-F238E27FC236}">
                <a16:creationId xmlns:a16="http://schemas.microsoft.com/office/drawing/2014/main" id="{CCA24EA2-A296-FCB3-EBA9-60193E4172D3}"/>
              </a:ext>
            </a:extLst>
          </p:cNvPr>
          <p:cNvPicPr>
            <a:picLocks noChangeAspect="1"/>
          </p:cNvPicPr>
          <p:nvPr/>
        </p:nvPicPr>
        <p:blipFill>
          <a:blip r:embed="rId2"/>
          <a:stretch>
            <a:fillRect/>
          </a:stretch>
        </p:blipFill>
        <p:spPr>
          <a:xfrm>
            <a:off x="2429457" y="1393124"/>
            <a:ext cx="7309738" cy="3463646"/>
          </a:xfrm>
          <a:prstGeom prst="rect">
            <a:avLst/>
          </a:prstGeom>
        </p:spPr>
      </p:pic>
      <p:sp>
        <p:nvSpPr>
          <p:cNvPr id="3" name="ZoneTexte 2">
            <a:extLst>
              <a:ext uri="{FF2B5EF4-FFF2-40B4-BE49-F238E27FC236}">
                <a16:creationId xmlns:a16="http://schemas.microsoft.com/office/drawing/2014/main" id="{5686CB7E-30D2-7E9C-05E1-49C2E531FC76}"/>
              </a:ext>
            </a:extLst>
          </p:cNvPr>
          <p:cNvSpPr txBox="1"/>
          <p:nvPr/>
        </p:nvSpPr>
        <p:spPr>
          <a:xfrm>
            <a:off x="9739193" y="1708693"/>
            <a:ext cx="2260783" cy="938719"/>
          </a:xfrm>
          <a:prstGeom prst="rect">
            <a:avLst/>
          </a:prstGeom>
          <a:noFill/>
        </p:spPr>
        <p:txBody>
          <a:bodyPr wrap="square" rtlCol="0">
            <a:spAutoFit/>
          </a:bodyPr>
          <a:lstStyle/>
          <a:p>
            <a:r>
              <a:rPr lang="fr-FR" sz="1100" b="1" dirty="0">
                <a:solidFill>
                  <a:schemeClr val="accent1"/>
                </a:solidFill>
              </a:rPr>
              <a:t>≈  + 3 Mds d’euros </a:t>
            </a:r>
            <a:r>
              <a:rPr lang="fr-FR" sz="1100" dirty="0">
                <a:solidFill>
                  <a:schemeClr val="accent1"/>
                </a:solidFill>
              </a:rPr>
              <a:t>si les écarts de dépenses de 2070 étaient rapportés aux montants de dépenses de réversion prévus en 2026 en l’absence d’harmonisation</a:t>
            </a:r>
          </a:p>
        </p:txBody>
      </p:sp>
      <p:sp>
        <p:nvSpPr>
          <p:cNvPr id="6" name="ZoneTexte 5">
            <a:extLst>
              <a:ext uri="{FF2B5EF4-FFF2-40B4-BE49-F238E27FC236}">
                <a16:creationId xmlns:a16="http://schemas.microsoft.com/office/drawing/2014/main" id="{2671E2F4-570B-67EB-71FC-6CF0B3FDAEED}"/>
              </a:ext>
            </a:extLst>
          </p:cNvPr>
          <p:cNvSpPr txBox="1"/>
          <p:nvPr/>
        </p:nvSpPr>
        <p:spPr>
          <a:xfrm>
            <a:off x="9739194" y="3536647"/>
            <a:ext cx="2260783" cy="430887"/>
          </a:xfrm>
          <a:prstGeom prst="rect">
            <a:avLst/>
          </a:prstGeom>
          <a:noFill/>
        </p:spPr>
        <p:txBody>
          <a:bodyPr wrap="square" rtlCol="0">
            <a:spAutoFit/>
          </a:bodyPr>
          <a:lstStyle/>
          <a:p>
            <a:r>
              <a:rPr lang="fr-FR" sz="1100" b="1" dirty="0">
                <a:solidFill>
                  <a:schemeClr val="accent1"/>
                </a:solidFill>
              </a:rPr>
              <a:t>≈  - 3,2 Mds d’euros </a:t>
            </a:r>
            <a:endParaRPr lang="fr-FR" sz="1100" dirty="0">
              <a:solidFill>
                <a:schemeClr val="accent1"/>
              </a:solidFill>
            </a:endParaRPr>
          </a:p>
          <a:p>
            <a:endParaRPr lang="fr-FR" sz="1100" dirty="0">
              <a:solidFill>
                <a:schemeClr val="accent1"/>
              </a:solidFill>
            </a:endParaRPr>
          </a:p>
        </p:txBody>
      </p:sp>
    </p:spTree>
    <p:extLst>
      <p:ext uri="{BB962C8B-B14F-4D97-AF65-F5344CB8AC3E}">
        <p14:creationId xmlns:p14="http://schemas.microsoft.com/office/powerpoint/2010/main" val="27859614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25</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
        <p:nvSpPr>
          <p:cNvPr id="7" name="Espace réservé du texte 2"/>
          <p:cNvSpPr>
            <a:spLocks noGrp="1"/>
          </p:cNvSpPr>
          <p:nvPr>
            <p:ph type="body" idx="1"/>
          </p:nvPr>
        </p:nvSpPr>
        <p:spPr>
          <a:xfrm>
            <a:off x="1122218" y="5650355"/>
            <a:ext cx="9461561" cy="981199"/>
          </a:xfrm>
        </p:spPr>
        <p:txBody>
          <a:bodyPr/>
          <a:lstStyle/>
          <a:p>
            <a:pPr algn="just">
              <a:buFont typeface="Arial" panose="020B0604020202020204" pitchFamily="34" charset="0"/>
              <a:buChar char="•"/>
            </a:pPr>
            <a:r>
              <a:rPr lang="fr-FR" sz="1600" dirty="0">
                <a:solidFill>
                  <a:srgbClr val="002060"/>
                </a:solidFill>
                <a:sym typeface="Wingdings" panose="05000000000000000000" pitchFamily="2" charset="2"/>
              </a:rPr>
              <a:t>Suppression augmenterait très fortement les effectifs des régimes alignés et donc les dépenses ; </a:t>
            </a:r>
          </a:p>
          <a:p>
            <a:pPr algn="just">
              <a:buFont typeface="Arial" panose="020B0604020202020204" pitchFamily="34" charset="0"/>
              <a:buChar char="•"/>
            </a:pPr>
            <a:r>
              <a:rPr lang="fr-FR" sz="1600" dirty="0">
                <a:solidFill>
                  <a:srgbClr val="002060"/>
                </a:solidFill>
                <a:sym typeface="Wingdings" panose="05000000000000000000" pitchFamily="2" charset="2"/>
              </a:rPr>
              <a:t>Généralisation diminuerait les effectifs dans les régimes de la FP et de l’Agirc-Arrco</a:t>
            </a:r>
            <a:endParaRPr lang="fr-FR" sz="1600" dirty="0">
              <a:solidFill>
                <a:srgbClr val="00368B"/>
              </a:solidFill>
            </a:endParaRPr>
          </a:p>
          <a:p>
            <a:pPr marL="0" indent="0" algn="just">
              <a:buNone/>
            </a:pPr>
            <a:endParaRPr lang="fr-FR" sz="1800" dirty="0">
              <a:solidFill>
                <a:srgbClr val="00368B"/>
              </a:solidFill>
            </a:endParaRPr>
          </a:p>
        </p:txBody>
      </p:sp>
      <p:sp>
        <p:nvSpPr>
          <p:cNvPr id="8" name="Espace réservé du texte 2"/>
          <p:cNvSpPr txBox="1">
            <a:spLocks/>
          </p:cNvSpPr>
          <p:nvPr/>
        </p:nvSpPr>
        <p:spPr>
          <a:xfrm>
            <a:off x="3006944" y="1429755"/>
            <a:ext cx="6178113" cy="38494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ctr" defTabSz="457200" rtl="0" eaLnBrk="0" fontAlgn="base" latinLnBrk="0" hangingPunct="0">
              <a:lnSpc>
                <a:spcPct val="100000"/>
              </a:lnSpc>
              <a:spcBef>
                <a:spcPct val="20000"/>
              </a:spcBef>
              <a:spcAft>
                <a:spcPct val="0"/>
              </a:spcAft>
              <a:buClrTx/>
              <a:buSzTx/>
              <a:buFont typeface="Arial" charset="0"/>
              <a:buNone/>
              <a:tabLst/>
              <a:defRPr/>
            </a:pPr>
            <a:r>
              <a:rPr kumimoji="0" lang="fr-FR" sz="1800" b="1" i="0" u="none" strike="noStrike" kern="1200" cap="none" spc="0" normalizeH="0" baseline="0" noProof="0" dirty="0">
                <a:ln>
                  <a:noFill/>
                </a:ln>
                <a:solidFill>
                  <a:prstClr val="black">
                    <a:lumMod val="65000"/>
                    <a:lumOff val="35000"/>
                  </a:prstClr>
                </a:solidFill>
                <a:effectLst/>
                <a:uLnTx/>
                <a:uFillTx/>
                <a:latin typeface="Calibri"/>
                <a:ea typeface="+mn-ea"/>
                <a:cs typeface="+mn-cs"/>
              </a:rPr>
              <a:t>Écarts de masses de prestations de droit dérivé tous régimes</a:t>
            </a:r>
            <a:endParaRPr kumimoji="0" lang="fr-FR" sz="1800" b="0" i="0" u="sng" strike="noStrike" kern="1200" cap="none" spc="0" normalizeH="0" baseline="0" noProof="0" dirty="0">
              <a:ln>
                <a:noFill/>
              </a:ln>
              <a:solidFill>
                <a:prstClr val="black">
                  <a:lumMod val="65000"/>
                  <a:lumOff val="35000"/>
                </a:prstClr>
              </a:solidFill>
              <a:effectLst/>
              <a:uLnTx/>
              <a:uFillTx/>
              <a:latin typeface="Calibri"/>
              <a:ea typeface="+mn-ea"/>
              <a:cs typeface="+mn-cs"/>
            </a:endParaRPr>
          </a:p>
          <a:p>
            <a:pPr marL="0" marR="0" lvl="0" indent="0" algn="just" defTabSz="457200" rtl="0" eaLnBrk="0" fontAlgn="base" latinLnBrk="0" hangingPunct="0">
              <a:lnSpc>
                <a:spcPct val="100000"/>
              </a:lnSpc>
              <a:spcBef>
                <a:spcPct val="20000"/>
              </a:spcBef>
              <a:spcAft>
                <a:spcPct val="0"/>
              </a:spcAft>
              <a:buClrTx/>
              <a:buSzTx/>
              <a:buFont typeface="Arial" charset="0"/>
              <a:buNone/>
              <a:tabLst/>
              <a:defRPr/>
            </a:pPr>
            <a:endParaRPr kumimoji="0" lang="fr-FR" sz="1800" b="0" i="0" u="none" strike="noStrike" kern="1200" cap="none" spc="0" normalizeH="0" baseline="0" noProof="0" dirty="0">
              <a:ln>
                <a:noFill/>
              </a:ln>
              <a:solidFill>
                <a:srgbClr val="00368B"/>
              </a:solidFill>
              <a:effectLst/>
              <a:uLnTx/>
              <a:uFillTx/>
              <a:latin typeface="Calibri"/>
              <a:ea typeface="+mn-ea"/>
              <a:cs typeface="+mn-cs"/>
            </a:endParaRPr>
          </a:p>
        </p:txBody>
      </p:sp>
      <p:sp>
        <p:nvSpPr>
          <p:cNvPr id="5" name="ZoneTexte 4">
            <a:extLst>
              <a:ext uri="{FF2B5EF4-FFF2-40B4-BE49-F238E27FC236}">
                <a16:creationId xmlns:a16="http://schemas.microsoft.com/office/drawing/2014/main" id="{D094E3CD-9579-225D-CC9A-5A6E658B1871}"/>
              </a:ext>
            </a:extLst>
          </p:cNvPr>
          <p:cNvSpPr txBox="1"/>
          <p:nvPr/>
        </p:nvSpPr>
        <p:spPr>
          <a:xfrm>
            <a:off x="2457190" y="5294513"/>
            <a:ext cx="3372644" cy="276999"/>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rPr>
              <a:t>Source : Insee, </a:t>
            </a:r>
            <a:r>
              <a:rPr kumimoji="0" lang="fr-FR" sz="1200" b="0" i="1" u="none" strike="noStrike" kern="1200" cap="none" spc="0" normalizeH="0" baseline="0" noProof="0" dirty="0" err="1">
                <a:ln>
                  <a:noFill/>
                </a:ln>
                <a:solidFill>
                  <a:prstClr val="black"/>
                </a:solidFill>
                <a:effectLst/>
                <a:uLnTx/>
                <a:uFillTx/>
                <a:latin typeface="Calibri" pitchFamily="34" charset="0"/>
                <a:ea typeface="+mn-ea"/>
                <a:cs typeface="Arial" charset="0"/>
              </a:rPr>
              <a:t>Destinie</a:t>
            </a:r>
            <a:endParaRPr kumimoji="0" lang="fr-FR" sz="1200" b="0" i="1" u="none" strike="noStrike" kern="1200" cap="none" spc="0" normalizeH="0" baseline="0" noProof="0" dirty="0">
              <a:ln>
                <a:noFill/>
              </a:ln>
              <a:solidFill>
                <a:prstClr val="black"/>
              </a:solidFill>
              <a:effectLst/>
              <a:uLnTx/>
              <a:uFillTx/>
              <a:latin typeface="Calibri" pitchFamily="34" charset="0"/>
              <a:ea typeface="+mn-ea"/>
              <a:cs typeface="Arial" charset="0"/>
            </a:endParaRPr>
          </a:p>
        </p:txBody>
      </p:sp>
      <p:pic>
        <p:nvPicPr>
          <p:cNvPr id="3" name="Image 2">
            <a:extLst>
              <a:ext uri="{FF2B5EF4-FFF2-40B4-BE49-F238E27FC236}">
                <a16:creationId xmlns:a16="http://schemas.microsoft.com/office/drawing/2014/main" id="{FBBDE81D-23CC-7359-A93D-CCEE6821F9BF}"/>
              </a:ext>
            </a:extLst>
          </p:cNvPr>
          <p:cNvPicPr>
            <a:picLocks noChangeAspect="1"/>
          </p:cNvPicPr>
          <p:nvPr/>
        </p:nvPicPr>
        <p:blipFill>
          <a:blip r:embed="rId2"/>
          <a:stretch>
            <a:fillRect/>
          </a:stretch>
        </p:blipFill>
        <p:spPr>
          <a:xfrm>
            <a:off x="2393811" y="1772217"/>
            <a:ext cx="6819461" cy="3589629"/>
          </a:xfrm>
          <a:prstGeom prst="rect">
            <a:avLst/>
          </a:prstGeom>
        </p:spPr>
      </p:pic>
      <p:sp>
        <p:nvSpPr>
          <p:cNvPr id="2" name="Titre 1">
            <a:extLst>
              <a:ext uri="{FF2B5EF4-FFF2-40B4-BE49-F238E27FC236}">
                <a16:creationId xmlns:a16="http://schemas.microsoft.com/office/drawing/2014/main" id="{49A2EF38-C632-4842-9B52-6E27626480F2}"/>
              </a:ext>
            </a:extLst>
          </p:cNvPr>
          <p:cNvSpPr>
            <a:spLocks noGrp="1"/>
          </p:cNvSpPr>
          <p:nvPr>
            <p:ph type="title"/>
          </p:nvPr>
        </p:nvSpPr>
        <p:spPr>
          <a:xfrm>
            <a:off x="1244600" y="565690"/>
            <a:ext cx="10703984" cy="727075"/>
          </a:xfrm>
        </p:spPr>
        <p:txBody>
          <a:bodyPr/>
          <a:lstStyle/>
          <a:p>
            <a:r>
              <a:rPr lang="fr-FR" sz="2700" dirty="0"/>
              <a:t>La condition de ressources serait le paramètre qui ferait le plus évoluer les dépenses de réversion</a:t>
            </a:r>
          </a:p>
        </p:txBody>
      </p:sp>
      <p:sp>
        <p:nvSpPr>
          <p:cNvPr id="6" name="ZoneTexte 5">
            <a:extLst>
              <a:ext uri="{FF2B5EF4-FFF2-40B4-BE49-F238E27FC236}">
                <a16:creationId xmlns:a16="http://schemas.microsoft.com/office/drawing/2014/main" id="{7E5D79D8-2588-835F-6853-E9977CA1402C}"/>
              </a:ext>
            </a:extLst>
          </p:cNvPr>
          <p:cNvSpPr txBox="1"/>
          <p:nvPr/>
        </p:nvSpPr>
        <p:spPr>
          <a:xfrm>
            <a:off x="9213273" y="1997494"/>
            <a:ext cx="2260783" cy="261610"/>
          </a:xfrm>
          <a:prstGeom prst="rect">
            <a:avLst/>
          </a:prstGeom>
          <a:noFill/>
        </p:spPr>
        <p:txBody>
          <a:bodyPr wrap="square" rtlCol="0">
            <a:spAutoFit/>
          </a:bodyPr>
          <a:lstStyle/>
          <a:p>
            <a:r>
              <a:rPr lang="fr-FR" sz="1100" b="1" dirty="0">
                <a:solidFill>
                  <a:schemeClr val="accent1"/>
                </a:solidFill>
              </a:rPr>
              <a:t>≈  + 11,8 Mds d’euros</a:t>
            </a:r>
            <a:endParaRPr lang="fr-FR" sz="1100" dirty="0">
              <a:solidFill>
                <a:schemeClr val="accent1"/>
              </a:solidFill>
            </a:endParaRPr>
          </a:p>
        </p:txBody>
      </p:sp>
      <p:sp>
        <p:nvSpPr>
          <p:cNvPr id="9" name="ZoneTexte 8">
            <a:extLst>
              <a:ext uri="{FF2B5EF4-FFF2-40B4-BE49-F238E27FC236}">
                <a16:creationId xmlns:a16="http://schemas.microsoft.com/office/drawing/2014/main" id="{5DD6D4B4-028E-6902-726B-691E875ACCD3}"/>
              </a:ext>
            </a:extLst>
          </p:cNvPr>
          <p:cNvSpPr txBox="1"/>
          <p:nvPr/>
        </p:nvSpPr>
        <p:spPr>
          <a:xfrm>
            <a:off x="9213272" y="4174719"/>
            <a:ext cx="2260783" cy="261610"/>
          </a:xfrm>
          <a:prstGeom prst="rect">
            <a:avLst/>
          </a:prstGeom>
          <a:noFill/>
        </p:spPr>
        <p:txBody>
          <a:bodyPr wrap="square" rtlCol="0">
            <a:spAutoFit/>
          </a:bodyPr>
          <a:lstStyle/>
          <a:p>
            <a:r>
              <a:rPr lang="fr-FR" sz="1100" b="1" dirty="0">
                <a:solidFill>
                  <a:schemeClr val="accent1"/>
                </a:solidFill>
              </a:rPr>
              <a:t>≈  - 6,6 Mds d’euros</a:t>
            </a:r>
            <a:endParaRPr lang="fr-FR" sz="1100" dirty="0">
              <a:solidFill>
                <a:schemeClr val="accent1"/>
              </a:solidFill>
            </a:endParaRPr>
          </a:p>
        </p:txBody>
      </p:sp>
    </p:spTree>
    <p:extLst>
      <p:ext uri="{BB962C8B-B14F-4D97-AF65-F5344CB8AC3E}">
        <p14:creationId xmlns:p14="http://schemas.microsoft.com/office/powerpoint/2010/main" val="4933855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012" y="508001"/>
            <a:ext cx="9074989" cy="6125713"/>
          </a:xfrm>
        </p:spPr>
        <p:txBody>
          <a:bodyPr/>
          <a:lstStyle/>
          <a:p>
            <a:pPr algn="ctr"/>
            <a:r>
              <a:rPr lang="fr-FR" dirty="0"/>
              <a:t>Deuxième niveau : pistes d’évolutions plus structurantes des droits familiaux</a:t>
            </a:r>
            <a:br>
              <a:rPr lang="fr-FR" dirty="0"/>
            </a:br>
            <a:br>
              <a:rPr lang="fr-FR" dirty="0"/>
            </a:br>
            <a:endParaRPr lang="fr-FR" dirty="0"/>
          </a:p>
        </p:txBody>
      </p:sp>
      <p:sp>
        <p:nvSpPr>
          <p:cNvPr id="3" name="Espace réservé du numéro de diapositive 2"/>
          <p:cNvSpPr>
            <a:spLocks noGrp="1"/>
          </p:cNvSpPr>
          <p:nvPr>
            <p:ph type="sldNum" sz="quarter" idx="14"/>
          </p:nvPr>
        </p:nvSpPr>
        <p:spPr/>
        <p:txBody>
          <a:bodyPr/>
          <a:lstStyle/>
          <a:p>
            <a:pPr>
              <a:defRPr/>
            </a:pPr>
            <a:fld id="{3C9F837A-1064-489C-8EF4-21EE41019901}" type="slidenum">
              <a:rPr lang="en-US">
                <a:solidFill>
                  <a:prstClr val="white"/>
                </a:solidFill>
              </a:rPr>
              <a:pPr>
                <a:defRPr/>
              </a:pPr>
              <a:t>26</a:t>
            </a:fld>
            <a:endParaRPr lang="en-US" dirty="0">
              <a:solidFill>
                <a:prstClr val="white"/>
              </a:solidFill>
            </a:endParaRPr>
          </a:p>
        </p:txBody>
      </p:sp>
    </p:spTree>
    <p:extLst>
      <p:ext uri="{BB962C8B-B14F-4D97-AF65-F5344CB8AC3E}">
        <p14:creationId xmlns:p14="http://schemas.microsoft.com/office/powerpoint/2010/main" val="37363420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01858" y="461203"/>
            <a:ext cx="9183580" cy="727075"/>
          </a:xfrm>
        </p:spPr>
        <p:txBody>
          <a:bodyPr/>
          <a:lstStyle/>
          <a:p>
            <a:r>
              <a:rPr lang="fr-FR" dirty="0"/>
              <a:t>Pourquoi faire évoluer les droits familiaux? </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27</a:t>
            </a:fld>
            <a:endParaRPr lang="en-US" dirty="0">
              <a:solidFill>
                <a:prstClr val="white"/>
              </a:solidFill>
            </a:endParaRPr>
          </a:p>
        </p:txBody>
      </p:sp>
      <p:sp>
        <p:nvSpPr>
          <p:cNvPr id="6" name="Espace réservé du texte 2"/>
          <p:cNvSpPr txBox="1">
            <a:spLocks/>
          </p:cNvSpPr>
          <p:nvPr/>
        </p:nvSpPr>
        <p:spPr>
          <a:xfrm>
            <a:off x="681925" y="1534333"/>
            <a:ext cx="11220773" cy="3727782"/>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à"/>
              <a:defRPr/>
            </a:pPr>
            <a:r>
              <a:rPr lang="fr-FR" sz="2400" dirty="0">
                <a:solidFill>
                  <a:srgbClr val="00368B"/>
                </a:solidFill>
                <a:latin typeface="Calibri"/>
              </a:rPr>
              <a:t>Mieux cibler et compenser les effets de la maternité sur :</a:t>
            </a:r>
          </a:p>
          <a:p>
            <a:pPr marL="0" indent="0">
              <a:buNone/>
              <a:defRPr/>
            </a:pPr>
            <a:endParaRPr lang="fr-FR" sz="2000" dirty="0">
              <a:solidFill>
                <a:srgbClr val="00368B"/>
              </a:solidFill>
              <a:latin typeface="Calibri"/>
            </a:endParaRPr>
          </a:p>
          <a:p>
            <a:pPr lvl="1">
              <a:buFont typeface="Wingdings" panose="05000000000000000000" pitchFamily="2" charset="2"/>
              <a:buChar char="§"/>
              <a:defRPr/>
            </a:pPr>
            <a:r>
              <a:rPr lang="fr-FR" sz="2000" dirty="0">
                <a:solidFill>
                  <a:srgbClr val="00368B"/>
                </a:solidFill>
                <a:latin typeface="Calibri"/>
              </a:rPr>
              <a:t>Les carrières des femmes (interruptions et réductions d’activité)</a:t>
            </a:r>
          </a:p>
          <a:p>
            <a:pPr marL="457200" lvl="1" indent="0">
              <a:buNone/>
              <a:defRPr/>
            </a:pPr>
            <a:endParaRPr lang="fr-FR" sz="2000" dirty="0">
              <a:solidFill>
                <a:srgbClr val="00368B"/>
              </a:solidFill>
              <a:latin typeface="Calibri"/>
            </a:endParaRPr>
          </a:p>
          <a:p>
            <a:pPr lvl="1">
              <a:buFont typeface="Wingdings" panose="05000000000000000000" pitchFamily="2" charset="2"/>
              <a:buChar char="§"/>
              <a:defRPr/>
            </a:pPr>
            <a:r>
              <a:rPr lang="fr-FR" sz="2000" dirty="0">
                <a:solidFill>
                  <a:srgbClr val="00368B"/>
                </a:solidFill>
                <a:latin typeface="Calibri"/>
              </a:rPr>
              <a:t>Les trajectoires salariales des femmes (impact de la naissance et de l’éducation des enfants sur les salaires des mères)</a:t>
            </a:r>
          </a:p>
          <a:p>
            <a:pPr marL="0" indent="0">
              <a:buNone/>
              <a:defRPr/>
            </a:pPr>
            <a:endParaRPr lang="fr-FR" sz="2000" dirty="0">
              <a:solidFill>
                <a:srgbClr val="00368B"/>
              </a:solidFill>
              <a:latin typeface="Calibri"/>
            </a:endParaRPr>
          </a:p>
          <a:p>
            <a:pPr>
              <a:buFont typeface="Wingdings" panose="05000000000000000000" pitchFamily="2" charset="2"/>
              <a:buChar char="à"/>
              <a:defRPr/>
            </a:pPr>
            <a:r>
              <a:rPr lang="fr-FR" sz="2400" dirty="0">
                <a:solidFill>
                  <a:srgbClr val="00368B"/>
                </a:solidFill>
                <a:latin typeface="Calibri"/>
              </a:rPr>
              <a:t>Recentrer les dispositifs sur les interruptions d’activité de courte durée et mieux valoriser les droits</a:t>
            </a:r>
          </a:p>
          <a:p>
            <a:pPr marL="0" indent="0">
              <a:buNone/>
              <a:defRPr/>
            </a:pPr>
            <a:endParaRPr lang="fr-FR" sz="1600" b="1" dirty="0">
              <a:solidFill>
                <a:srgbClr val="00368B"/>
              </a:solidFill>
              <a:latin typeface="Calibri"/>
            </a:endParaRPr>
          </a:p>
          <a:p>
            <a:pPr marL="0" indent="0">
              <a:buNone/>
              <a:defRPr/>
            </a:pPr>
            <a:endParaRPr lang="fr-FR" sz="1600" b="1" dirty="0">
              <a:solidFill>
                <a:srgbClr val="00368B"/>
              </a:solidFill>
              <a:latin typeface="Calibri"/>
            </a:endParaRPr>
          </a:p>
          <a:p>
            <a:pPr marL="0" indent="0">
              <a:buNone/>
              <a:defRPr/>
            </a:pPr>
            <a:endParaRPr lang="fr-FR" sz="1600" b="1" dirty="0">
              <a:solidFill>
                <a:srgbClr val="00368B"/>
              </a:solidFill>
              <a:latin typeface="Calibri"/>
            </a:endParaRPr>
          </a:p>
          <a:p>
            <a:pPr marL="0" indent="0">
              <a:buNone/>
              <a:defRPr/>
            </a:pPr>
            <a:endParaRPr lang="fr-FR" sz="2000" b="1" dirty="0">
              <a:solidFill>
                <a:srgbClr val="00368B"/>
              </a:solidFill>
              <a:latin typeface="Calibri"/>
            </a:endParaRPr>
          </a:p>
          <a:p>
            <a:pPr marL="0" indent="0">
              <a:buNone/>
              <a:defRPr/>
            </a:pPr>
            <a:endParaRPr lang="fr-FR" sz="2000" b="1" dirty="0">
              <a:solidFill>
                <a:srgbClr val="00368B"/>
              </a:solidFill>
              <a:latin typeface="Calibri"/>
            </a:endParaRPr>
          </a:p>
          <a:p>
            <a:pPr>
              <a:buFontTx/>
              <a:buChar char="-"/>
              <a:defRPr/>
            </a:pPr>
            <a:endParaRPr lang="fr-FR" sz="2000" b="1" dirty="0">
              <a:solidFill>
                <a:srgbClr val="00368B"/>
              </a:solidFill>
              <a:latin typeface="Calibri"/>
            </a:endParaRPr>
          </a:p>
        </p:txBody>
      </p:sp>
    </p:spTree>
    <p:extLst>
      <p:ext uri="{BB962C8B-B14F-4D97-AF65-F5344CB8AC3E}">
        <p14:creationId xmlns:p14="http://schemas.microsoft.com/office/powerpoint/2010/main" val="694807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49751" y="484903"/>
            <a:ext cx="8027988" cy="543469"/>
          </a:xfrm>
        </p:spPr>
        <p:txBody>
          <a:bodyPr/>
          <a:lstStyle/>
          <a:p>
            <a:r>
              <a:rPr lang="fr-FR" dirty="0"/>
              <a:t>Comment faire évoluer les droits familiaux ?</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28</a:t>
            </a:fld>
            <a:endParaRPr lang="en-US" dirty="0">
              <a:solidFill>
                <a:prstClr val="white"/>
              </a:solidFill>
            </a:endParaRPr>
          </a:p>
        </p:txBody>
      </p:sp>
      <p:sp>
        <p:nvSpPr>
          <p:cNvPr id="5" name="Rectangle : coins arrondis 4">
            <a:extLst>
              <a:ext uri="{FF2B5EF4-FFF2-40B4-BE49-F238E27FC236}">
                <a16:creationId xmlns:a16="http://schemas.microsoft.com/office/drawing/2014/main" id="{4DA9D26E-9A2D-4534-65A4-E19F953A8D69}"/>
              </a:ext>
            </a:extLst>
          </p:cNvPr>
          <p:cNvSpPr/>
          <p:nvPr/>
        </p:nvSpPr>
        <p:spPr>
          <a:xfrm>
            <a:off x="4496446" y="2399002"/>
            <a:ext cx="3199107" cy="3608606"/>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000" b="1" dirty="0"/>
              <a:t>AVPF</a:t>
            </a:r>
            <a:endParaRPr lang="fr-FR" sz="1600" b="1" dirty="0"/>
          </a:p>
          <a:p>
            <a:pPr algn="ctr"/>
            <a:endParaRPr lang="fr-FR" sz="1600" b="1" dirty="0"/>
          </a:p>
          <a:p>
            <a:pPr marL="285750" indent="-285750" algn="ctr">
              <a:buFont typeface="Wingdings" panose="05000000000000000000" pitchFamily="2" charset="2"/>
              <a:buChar char="§"/>
            </a:pPr>
            <a:r>
              <a:rPr lang="fr-FR" sz="1600" dirty="0"/>
              <a:t>Limitation aux trois ans de l’enfant</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Report au compte du salaire moyen des trois années précédant l’affiliation</a:t>
            </a:r>
          </a:p>
          <a:p>
            <a:pPr marL="285750" indent="-285750" algn="ctr">
              <a:buFont typeface="Wingdings" panose="05000000000000000000" pitchFamily="2" charset="2"/>
              <a:buChar char="§"/>
            </a:pPr>
            <a:endParaRPr lang="fr-FR" dirty="0"/>
          </a:p>
        </p:txBody>
      </p:sp>
      <p:sp>
        <p:nvSpPr>
          <p:cNvPr id="7" name="Rectangle : coins arrondis 6">
            <a:extLst>
              <a:ext uri="{FF2B5EF4-FFF2-40B4-BE49-F238E27FC236}">
                <a16:creationId xmlns:a16="http://schemas.microsoft.com/office/drawing/2014/main" id="{EAAD3A00-487A-AD99-9356-7578715DD871}"/>
              </a:ext>
            </a:extLst>
          </p:cNvPr>
          <p:cNvSpPr/>
          <p:nvPr/>
        </p:nvSpPr>
        <p:spPr>
          <a:xfrm>
            <a:off x="457201" y="2398999"/>
            <a:ext cx="3199107" cy="3608609"/>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000" b="1" dirty="0"/>
              <a:t>MDA</a:t>
            </a:r>
            <a:endParaRPr lang="fr-FR" sz="1600" b="1" dirty="0"/>
          </a:p>
          <a:p>
            <a:pPr algn="ctr"/>
            <a:endParaRPr lang="fr-FR" sz="1600" b="1" dirty="0"/>
          </a:p>
          <a:p>
            <a:pPr marL="285750" indent="-285750" algn="ctr">
              <a:buFont typeface="Wingdings" panose="05000000000000000000" pitchFamily="2" charset="2"/>
              <a:buChar char="§"/>
            </a:pPr>
            <a:r>
              <a:rPr lang="fr-FR" sz="1600" dirty="0"/>
              <a:t>4 trimestres de MDA accouchement / adoption</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4 autres trimestres sous condition (périodes de carrière incomplètes durant 3 premières années suivant naissance)</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Prises en compte dans la durée de service des fonctionnaires</a:t>
            </a:r>
          </a:p>
        </p:txBody>
      </p:sp>
      <p:sp>
        <p:nvSpPr>
          <p:cNvPr id="8" name="Rectangle : coins arrondis 7">
            <a:extLst>
              <a:ext uri="{FF2B5EF4-FFF2-40B4-BE49-F238E27FC236}">
                <a16:creationId xmlns:a16="http://schemas.microsoft.com/office/drawing/2014/main" id="{BED528E4-D319-8D62-8CB7-E34A16BE9C48}"/>
              </a:ext>
            </a:extLst>
          </p:cNvPr>
          <p:cNvSpPr/>
          <p:nvPr/>
        </p:nvSpPr>
        <p:spPr>
          <a:xfrm>
            <a:off x="8474360" y="2399000"/>
            <a:ext cx="3260439" cy="3608608"/>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000" b="1" dirty="0"/>
              <a:t>Majorations de pension</a:t>
            </a:r>
          </a:p>
          <a:p>
            <a:pPr algn="ctr"/>
            <a:endParaRPr lang="fr-FR" sz="1600" b="1" dirty="0"/>
          </a:p>
          <a:p>
            <a:pPr marL="285750" indent="-285750" algn="ctr">
              <a:buFont typeface="Wingdings" panose="05000000000000000000" pitchFamily="2" charset="2"/>
              <a:buChar char="§"/>
            </a:pPr>
            <a:r>
              <a:rPr lang="fr-FR" sz="1600" dirty="0"/>
              <a:t>Taux de majoration de pension pour les bénéficiaires de MDA</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Progressives selon le nombre d’enfants : 3 %, 6 % et 20 %</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Plafonnées dans leur montant</a:t>
            </a:r>
          </a:p>
          <a:p>
            <a:pPr marL="285750" indent="-285750" algn="ctr">
              <a:buFont typeface="Wingdings" panose="05000000000000000000" pitchFamily="2" charset="2"/>
              <a:buChar char="§"/>
            </a:pPr>
            <a:endParaRPr lang="fr-FR" dirty="0"/>
          </a:p>
        </p:txBody>
      </p:sp>
      <p:sp>
        <p:nvSpPr>
          <p:cNvPr id="3" name="ZoneTexte 2">
            <a:extLst>
              <a:ext uri="{FF2B5EF4-FFF2-40B4-BE49-F238E27FC236}">
                <a16:creationId xmlns:a16="http://schemas.microsoft.com/office/drawing/2014/main" id="{6F470764-BCDE-272F-C815-931E3B6B6EB8}"/>
              </a:ext>
            </a:extLst>
          </p:cNvPr>
          <p:cNvSpPr txBox="1"/>
          <p:nvPr/>
        </p:nvSpPr>
        <p:spPr>
          <a:xfrm>
            <a:off x="2899178" y="984180"/>
            <a:ext cx="2571750" cy="1015663"/>
          </a:xfrm>
          <a:prstGeom prst="rect">
            <a:avLst/>
          </a:prstGeom>
          <a:noFill/>
        </p:spPr>
        <p:txBody>
          <a:bodyPr wrap="square" rtlCol="0">
            <a:spAutoFit/>
          </a:bodyPr>
          <a:lstStyle/>
          <a:p>
            <a:pPr algn="ctr"/>
            <a:r>
              <a:rPr lang="fr-FR" sz="2000" dirty="0">
                <a:solidFill>
                  <a:srgbClr val="00368B"/>
                </a:solidFill>
              </a:rPr>
              <a:t>Mieux compenser les interruptions / réductions d’activité</a:t>
            </a:r>
          </a:p>
        </p:txBody>
      </p:sp>
      <p:sp>
        <p:nvSpPr>
          <p:cNvPr id="6" name="ZoneTexte 5">
            <a:extLst>
              <a:ext uri="{FF2B5EF4-FFF2-40B4-BE49-F238E27FC236}">
                <a16:creationId xmlns:a16="http://schemas.microsoft.com/office/drawing/2014/main" id="{BF7979E6-2900-028C-BC83-8C2D6E222A0B}"/>
              </a:ext>
            </a:extLst>
          </p:cNvPr>
          <p:cNvSpPr txBox="1"/>
          <p:nvPr/>
        </p:nvSpPr>
        <p:spPr>
          <a:xfrm>
            <a:off x="7007722" y="930879"/>
            <a:ext cx="2571750" cy="1015663"/>
          </a:xfrm>
          <a:prstGeom prst="rect">
            <a:avLst/>
          </a:prstGeom>
          <a:noFill/>
        </p:spPr>
        <p:txBody>
          <a:bodyPr wrap="square" rtlCol="0">
            <a:spAutoFit/>
          </a:bodyPr>
          <a:lstStyle/>
          <a:p>
            <a:pPr algn="ctr"/>
            <a:r>
              <a:rPr lang="fr-FR" sz="2000" dirty="0">
                <a:solidFill>
                  <a:srgbClr val="00368B"/>
                </a:solidFill>
              </a:rPr>
              <a:t>Mieux compenser les impacts sur les trajectoires salariales</a:t>
            </a:r>
          </a:p>
        </p:txBody>
      </p:sp>
      <p:cxnSp>
        <p:nvCxnSpPr>
          <p:cNvPr id="10" name="Connecteur droit avec flèche 9">
            <a:extLst>
              <a:ext uri="{FF2B5EF4-FFF2-40B4-BE49-F238E27FC236}">
                <a16:creationId xmlns:a16="http://schemas.microsoft.com/office/drawing/2014/main" id="{E5AFCDC4-EFC8-2AFE-C5EB-643F581550A1}"/>
              </a:ext>
            </a:extLst>
          </p:cNvPr>
          <p:cNvCxnSpPr>
            <a:cxnSpLocks/>
            <a:stCxn id="3" idx="2"/>
          </p:cNvCxnSpPr>
          <p:nvPr/>
        </p:nvCxnSpPr>
        <p:spPr>
          <a:xfrm flipH="1">
            <a:off x="2184461" y="1999843"/>
            <a:ext cx="2000592" cy="3048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Connecteur droit avec flèche 11">
            <a:extLst>
              <a:ext uri="{FF2B5EF4-FFF2-40B4-BE49-F238E27FC236}">
                <a16:creationId xmlns:a16="http://schemas.microsoft.com/office/drawing/2014/main" id="{0F278130-610B-85EE-0870-85E500D0E2DE}"/>
              </a:ext>
            </a:extLst>
          </p:cNvPr>
          <p:cNvCxnSpPr>
            <a:cxnSpLocks/>
            <a:stCxn id="3" idx="2"/>
          </p:cNvCxnSpPr>
          <p:nvPr/>
        </p:nvCxnSpPr>
        <p:spPr>
          <a:xfrm>
            <a:off x="4185053" y="1999843"/>
            <a:ext cx="1697211" cy="3048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a:extLst>
              <a:ext uri="{FF2B5EF4-FFF2-40B4-BE49-F238E27FC236}">
                <a16:creationId xmlns:a16="http://schemas.microsoft.com/office/drawing/2014/main" id="{D349C152-7180-79BA-CFA5-4B580EDEB738}"/>
              </a:ext>
            </a:extLst>
          </p:cNvPr>
          <p:cNvCxnSpPr>
            <a:cxnSpLocks/>
          </p:cNvCxnSpPr>
          <p:nvPr/>
        </p:nvCxnSpPr>
        <p:spPr>
          <a:xfrm flipH="1">
            <a:off x="6533270" y="1854209"/>
            <a:ext cx="1697211" cy="4504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Connecteur droit avec flèche 13">
            <a:extLst>
              <a:ext uri="{FF2B5EF4-FFF2-40B4-BE49-F238E27FC236}">
                <a16:creationId xmlns:a16="http://schemas.microsoft.com/office/drawing/2014/main" id="{F95CD875-9CB6-9A70-F106-31F991A52E28}"/>
              </a:ext>
            </a:extLst>
          </p:cNvPr>
          <p:cNvCxnSpPr>
            <a:cxnSpLocks/>
          </p:cNvCxnSpPr>
          <p:nvPr/>
        </p:nvCxnSpPr>
        <p:spPr>
          <a:xfrm>
            <a:off x="8230481" y="1854209"/>
            <a:ext cx="1776161" cy="45043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08671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64566" y="538579"/>
            <a:ext cx="10558732" cy="727075"/>
          </a:xfrm>
        </p:spPr>
        <p:txBody>
          <a:bodyPr/>
          <a:lstStyle/>
          <a:p>
            <a:r>
              <a:rPr lang="fr-FR" dirty="0"/>
              <a:t>Les masses de prestations de droit direct augmenteraient marginalement à long terme</a:t>
            </a:r>
          </a:p>
        </p:txBody>
      </p:sp>
      <p:sp>
        <p:nvSpPr>
          <p:cNvPr id="3" name="Espace réservé du texte 2"/>
          <p:cNvSpPr>
            <a:spLocks noGrp="1"/>
          </p:cNvSpPr>
          <p:nvPr>
            <p:ph type="body" idx="1"/>
          </p:nvPr>
        </p:nvSpPr>
        <p:spPr>
          <a:xfrm>
            <a:off x="629729" y="5500966"/>
            <a:ext cx="11248846" cy="615306"/>
          </a:xfrm>
        </p:spPr>
        <p:txBody>
          <a:bodyPr/>
          <a:lstStyle/>
          <a:p>
            <a:pPr algn="just">
              <a:buFont typeface="Wingdings" panose="05000000000000000000" pitchFamily="2" charset="2"/>
              <a:buChar char="Ø"/>
            </a:pPr>
            <a:r>
              <a:rPr lang="fr-FR" sz="2000" dirty="0">
                <a:solidFill>
                  <a:srgbClr val="00368B"/>
                </a:solidFill>
              </a:rPr>
              <a:t>Baisse forte des masses au régime général, dans les régimes alignés et à l’Agirc-Arrco et augmentation dans les régimes de la FP</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29</a:t>
            </a:fld>
            <a:endParaRPr lang="en-US" dirty="0">
              <a:solidFill>
                <a:prstClr val="white"/>
              </a:solidFill>
            </a:endParaRPr>
          </a:p>
        </p:txBody>
      </p:sp>
      <p:sp>
        <p:nvSpPr>
          <p:cNvPr id="8" name="Espace réservé du texte 2"/>
          <p:cNvSpPr txBox="1">
            <a:spLocks/>
          </p:cNvSpPr>
          <p:nvPr/>
        </p:nvSpPr>
        <p:spPr>
          <a:xfrm rot="16200000">
            <a:off x="-934126" y="2875036"/>
            <a:ext cx="2220528" cy="27457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100" i="1" dirty="0"/>
              <a:t>Source : </a:t>
            </a:r>
            <a:r>
              <a:rPr lang="fr-FR" sz="1100" i="1" dirty="0" err="1"/>
              <a:t>Cnav</a:t>
            </a:r>
            <a:r>
              <a:rPr lang="fr-FR" sz="1100" i="1" dirty="0"/>
              <a:t> – modèle Prisme</a:t>
            </a:r>
            <a:endParaRPr lang="fr-FR" sz="500" i="1" u="sng" dirty="0"/>
          </a:p>
        </p:txBody>
      </p:sp>
      <p:sp>
        <p:nvSpPr>
          <p:cNvPr id="9" name="Espace réservé du texte 2"/>
          <p:cNvSpPr txBox="1">
            <a:spLocks/>
          </p:cNvSpPr>
          <p:nvPr/>
        </p:nvSpPr>
        <p:spPr>
          <a:xfrm>
            <a:off x="1074858" y="1376325"/>
            <a:ext cx="6361634"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800" b="1" dirty="0">
                <a:solidFill>
                  <a:schemeClr val="tx1">
                    <a:lumMod val="65000"/>
                    <a:lumOff val="35000"/>
                  </a:schemeClr>
                </a:solidFill>
              </a:rPr>
              <a:t>Écart de masse de prestations de droits directs tous régimes</a:t>
            </a:r>
            <a:endParaRPr lang="fr-FR" sz="900" b="1" u="sng" dirty="0">
              <a:solidFill>
                <a:schemeClr val="tx1">
                  <a:lumMod val="65000"/>
                  <a:lumOff val="35000"/>
                </a:schemeClr>
              </a:solidFill>
            </a:endParaRPr>
          </a:p>
        </p:txBody>
      </p:sp>
      <p:sp>
        <p:nvSpPr>
          <p:cNvPr id="7" name="ZoneTexte 6">
            <a:extLst>
              <a:ext uri="{FF2B5EF4-FFF2-40B4-BE49-F238E27FC236}">
                <a16:creationId xmlns:a16="http://schemas.microsoft.com/office/drawing/2014/main" id="{1E88779D-8DB9-C7BC-43AD-50FBAC5EDCE5}"/>
              </a:ext>
            </a:extLst>
          </p:cNvPr>
          <p:cNvSpPr txBox="1"/>
          <p:nvPr/>
        </p:nvSpPr>
        <p:spPr>
          <a:xfrm>
            <a:off x="8229600" y="4189245"/>
            <a:ext cx="3540632" cy="954107"/>
          </a:xfrm>
          <a:prstGeom prst="rect">
            <a:avLst/>
          </a:prstGeom>
          <a:noFill/>
        </p:spPr>
        <p:txBody>
          <a:bodyPr wrap="square" rtlCol="0">
            <a:spAutoFit/>
          </a:bodyPr>
          <a:lstStyle/>
          <a:p>
            <a:r>
              <a:rPr lang="fr-FR" sz="1400" b="1" dirty="0">
                <a:solidFill>
                  <a:schemeClr val="accent1"/>
                </a:solidFill>
              </a:rPr>
              <a:t>≈  + 0,5 Mds d’euros </a:t>
            </a:r>
            <a:r>
              <a:rPr lang="fr-FR" sz="1400" dirty="0">
                <a:solidFill>
                  <a:schemeClr val="accent1"/>
                </a:solidFill>
              </a:rPr>
              <a:t>si les écarts de dépenses de 2070 étaient rapportés aux montants de dépenses de droit propre prévus en 2026 en l’absence d’évolution des droits familiaux</a:t>
            </a:r>
          </a:p>
        </p:txBody>
      </p:sp>
      <p:pic>
        <p:nvPicPr>
          <p:cNvPr id="6" name="Image 5">
            <a:extLst>
              <a:ext uri="{FF2B5EF4-FFF2-40B4-BE49-F238E27FC236}">
                <a16:creationId xmlns:a16="http://schemas.microsoft.com/office/drawing/2014/main" id="{8170F131-925B-DD67-6487-573E7761B2BC}"/>
              </a:ext>
            </a:extLst>
          </p:cNvPr>
          <p:cNvPicPr>
            <a:picLocks noChangeAspect="1"/>
          </p:cNvPicPr>
          <p:nvPr/>
        </p:nvPicPr>
        <p:blipFill>
          <a:blip r:embed="rId2"/>
          <a:stretch>
            <a:fillRect/>
          </a:stretch>
        </p:blipFill>
        <p:spPr>
          <a:xfrm>
            <a:off x="459903" y="1779770"/>
            <a:ext cx="7631673" cy="3795764"/>
          </a:xfrm>
          <a:prstGeom prst="rect">
            <a:avLst/>
          </a:prstGeom>
        </p:spPr>
      </p:pic>
    </p:spTree>
    <p:extLst>
      <p:ext uri="{BB962C8B-B14F-4D97-AF65-F5344CB8AC3E}">
        <p14:creationId xmlns:p14="http://schemas.microsoft.com/office/powerpoint/2010/main" val="2559232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9154" y="562928"/>
            <a:ext cx="9184252" cy="727075"/>
          </a:xfrm>
        </p:spPr>
        <p:txBody>
          <a:bodyPr/>
          <a:lstStyle/>
          <a:p>
            <a:r>
              <a:rPr lang="fr-FR" sz="2400" dirty="0"/>
              <a:t>Le rapport est le résultat d’une coopération étroite tant au sein du Conseil qu’avec des organismes extérieurs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a:t>
            </a:fld>
            <a:endParaRPr lang="en-US" dirty="0">
              <a:solidFill>
                <a:prstClr val="white"/>
              </a:solidFill>
            </a:endParaRPr>
          </a:p>
        </p:txBody>
      </p:sp>
      <p:sp>
        <p:nvSpPr>
          <p:cNvPr id="6" name="Espace réservé du texte 2"/>
          <p:cNvSpPr txBox="1">
            <a:spLocks/>
          </p:cNvSpPr>
          <p:nvPr/>
        </p:nvSpPr>
        <p:spPr>
          <a:xfrm>
            <a:off x="1289154" y="1540313"/>
            <a:ext cx="9004771" cy="45672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defRPr/>
            </a:pPr>
            <a:r>
              <a:rPr lang="fr-FR" sz="2000" b="1" dirty="0">
                <a:solidFill>
                  <a:srgbClr val="00368B"/>
                </a:solidFill>
                <a:latin typeface="Calibri"/>
                <a:sym typeface="Wingdings" panose="05000000000000000000" pitchFamily="2" charset="2"/>
              </a:rPr>
              <a:t>Questionnaire</a:t>
            </a:r>
            <a:r>
              <a:rPr lang="fr-FR" sz="2000" dirty="0">
                <a:solidFill>
                  <a:srgbClr val="00368B"/>
                </a:solidFill>
                <a:latin typeface="Calibri"/>
                <a:sym typeface="Wingdings" panose="05000000000000000000" pitchFamily="2" charset="2"/>
              </a:rPr>
              <a:t> sur les objectifs et les moyens d’y parvenir adressé aux membres </a:t>
            </a:r>
          </a:p>
          <a:p>
            <a:pPr algn="just">
              <a:spcBef>
                <a:spcPts val="1200"/>
              </a:spcBef>
              <a:defRPr/>
            </a:pPr>
            <a:r>
              <a:rPr lang="fr-FR" sz="2000" b="1" dirty="0">
                <a:solidFill>
                  <a:srgbClr val="00368B"/>
                </a:solidFill>
                <a:latin typeface="Calibri"/>
                <a:sym typeface="Wingdings" panose="05000000000000000000" pitchFamily="2" charset="2"/>
              </a:rPr>
              <a:t>Echanges avec les membres </a:t>
            </a:r>
            <a:r>
              <a:rPr lang="fr-FR" sz="2000" dirty="0">
                <a:solidFill>
                  <a:srgbClr val="00368B"/>
                </a:solidFill>
                <a:latin typeface="Calibri"/>
                <a:sym typeface="Wingdings" panose="05000000000000000000" pitchFamily="2" charset="2"/>
              </a:rPr>
              <a:t>durant les réunions de préparation du rapport </a:t>
            </a:r>
          </a:p>
          <a:p>
            <a:pPr algn="just">
              <a:spcBef>
                <a:spcPts val="1200"/>
              </a:spcBef>
              <a:defRPr/>
            </a:pPr>
            <a:r>
              <a:rPr lang="fr-FR" sz="2000" dirty="0">
                <a:solidFill>
                  <a:srgbClr val="00368B"/>
                </a:solidFill>
                <a:latin typeface="Calibri"/>
                <a:sym typeface="Wingdings" panose="05000000000000000000" pitchFamily="2" charset="2"/>
              </a:rPr>
              <a:t>De </a:t>
            </a:r>
            <a:r>
              <a:rPr lang="fr-FR" sz="2000" b="1" dirty="0">
                <a:solidFill>
                  <a:srgbClr val="00368B"/>
                </a:solidFill>
                <a:latin typeface="Calibri"/>
                <a:sym typeface="Wingdings" panose="05000000000000000000" pitchFamily="2" charset="2"/>
              </a:rPr>
              <a:t>nombreux organismes </a:t>
            </a:r>
            <a:r>
              <a:rPr lang="fr-FR" sz="2000" dirty="0">
                <a:solidFill>
                  <a:srgbClr val="00368B"/>
                </a:solidFill>
                <a:latin typeface="Calibri"/>
                <a:sym typeface="Wingdings" panose="05000000000000000000" pitchFamily="2" charset="2"/>
              </a:rPr>
              <a:t>ont été sollicités pour l’élaboration du rapport : </a:t>
            </a:r>
          </a:p>
          <a:p>
            <a:pPr marL="541338" lvl="1" indent="-184150" algn="just">
              <a:buFont typeface="Wingdings" panose="05000000000000000000" pitchFamily="2" charset="2"/>
              <a:buChar char="§"/>
              <a:defRPr/>
            </a:pPr>
            <a:r>
              <a:rPr lang="fr-FR" sz="1800" dirty="0">
                <a:solidFill>
                  <a:srgbClr val="00368B"/>
                </a:solidFill>
                <a:latin typeface="Calibri"/>
              </a:rPr>
              <a:t>Des régimes de retraite qui ont participé à dresser l’état des lieux des droits familiaux et conjugaux</a:t>
            </a:r>
          </a:p>
          <a:p>
            <a:pPr marL="541338" lvl="1" indent="-184150" algn="just">
              <a:buFont typeface="Wingdings" panose="05000000000000000000" pitchFamily="2" charset="2"/>
              <a:buChar char="§"/>
              <a:defRPr/>
            </a:pPr>
            <a:r>
              <a:rPr lang="fr-FR" sz="1800" dirty="0">
                <a:solidFill>
                  <a:srgbClr val="00368B"/>
                </a:solidFill>
                <a:latin typeface="Calibri"/>
              </a:rPr>
              <a:t>Les administrations comme la Drees et l’Insee, et la </a:t>
            </a:r>
            <a:r>
              <a:rPr lang="fr-FR" sz="1800" dirty="0" err="1">
                <a:solidFill>
                  <a:srgbClr val="00368B"/>
                </a:solidFill>
                <a:latin typeface="Calibri"/>
              </a:rPr>
              <a:t>Cnav</a:t>
            </a:r>
            <a:r>
              <a:rPr lang="fr-FR" sz="1800" dirty="0">
                <a:solidFill>
                  <a:srgbClr val="00368B"/>
                </a:solidFill>
                <a:latin typeface="Calibri"/>
              </a:rPr>
              <a:t>, pour les simulations des mesures d’évolution des droits familiaux et conjugaux. </a:t>
            </a:r>
            <a:r>
              <a:rPr lang="fr-FR" sz="1800" dirty="0" err="1">
                <a:solidFill>
                  <a:srgbClr val="00368B"/>
                </a:solidFill>
                <a:latin typeface="Calibri"/>
              </a:rPr>
              <a:t>L’Ined</a:t>
            </a:r>
            <a:r>
              <a:rPr lang="fr-FR" sz="1800" dirty="0">
                <a:solidFill>
                  <a:srgbClr val="00368B"/>
                </a:solidFill>
                <a:latin typeface="Calibri"/>
              </a:rPr>
              <a:t> et l’IPP pour les travaux sur l’effectivité des règles de la réversion</a:t>
            </a:r>
          </a:p>
          <a:p>
            <a:pPr marL="541338" lvl="1" indent="-184150" algn="just">
              <a:buFont typeface="Wingdings" panose="05000000000000000000" pitchFamily="2" charset="2"/>
              <a:buChar char="§"/>
              <a:defRPr/>
            </a:pPr>
            <a:r>
              <a:rPr lang="fr-FR" sz="1800" dirty="0">
                <a:solidFill>
                  <a:srgbClr val="00368B"/>
                </a:solidFill>
                <a:latin typeface="Calibri"/>
              </a:rPr>
              <a:t>Très forte mobilisation du SG COR </a:t>
            </a:r>
          </a:p>
          <a:p>
            <a:pPr marL="357188" indent="0">
              <a:spcBef>
                <a:spcPts val="600"/>
              </a:spcBef>
              <a:buNone/>
              <a:defRPr/>
            </a:pPr>
            <a:r>
              <a:rPr lang="fr-FR" sz="2000" b="1" dirty="0">
                <a:solidFill>
                  <a:srgbClr val="00368B"/>
                </a:solidFill>
                <a:latin typeface="Calibri"/>
              </a:rPr>
              <a:t>Nous les remercions tous pour ce travail indispensable à l’élaboration du rapport. </a:t>
            </a:r>
          </a:p>
          <a:p>
            <a:pPr marL="0" indent="0">
              <a:buNone/>
              <a:defRPr/>
            </a:pPr>
            <a:endParaRPr lang="fr-FR" sz="2000" b="1" dirty="0">
              <a:solidFill>
                <a:srgbClr val="00368B"/>
              </a:solidFill>
              <a:latin typeface="Calibri"/>
            </a:endParaRPr>
          </a:p>
          <a:p>
            <a:pPr marL="0" indent="0">
              <a:buNone/>
              <a:defRPr/>
            </a:pPr>
            <a:endParaRPr lang="fr-FR" sz="2000" b="1" dirty="0">
              <a:solidFill>
                <a:srgbClr val="00368B"/>
              </a:solidFill>
              <a:latin typeface="Calibri"/>
            </a:endParaRPr>
          </a:p>
        </p:txBody>
      </p:sp>
    </p:spTree>
    <p:extLst>
      <p:ext uri="{BB962C8B-B14F-4D97-AF65-F5344CB8AC3E}">
        <p14:creationId xmlns:p14="http://schemas.microsoft.com/office/powerpoint/2010/main" val="24555584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0445" y="504075"/>
            <a:ext cx="10506974" cy="727075"/>
          </a:xfrm>
        </p:spPr>
        <p:txBody>
          <a:bodyPr/>
          <a:lstStyle/>
          <a:p>
            <a:r>
              <a:rPr lang="fr-FR" sz="2600" dirty="0"/>
              <a:t>La situation serait contrastée selon le régime d’affiliation et le nombre d’enfants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30</a:t>
            </a:fld>
            <a:endParaRPr lang="en-US" dirty="0">
              <a:solidFill>
                <a:prstClr val="white"/>
              </a:solidFill>
            </a:endParaRPr>
          </a:p>
        </p:txBody>
      </p:sp>
      <p:sp>
        <p:nvSpPr>
          <p:cNvPr id="8" name="Espace réservé du texte 2"/>
          <p:cNvSpPr txBox="1">
            <a:spLocks/>
          </p:cNvSpPr>
          <p:nvPr/>
        </p:nvSpPr>
        <p:spPr>
          <a:xfrm>
            <a:off x="9925251" y="5770771"/>
            <a:ext cx="2220528" cy="27457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100" i="1" dirty="0"/>
              <a:t>Source : </a:t>
            </a:r>
            <a:r>
              <a:rPr lang="fr-FR" sz="1100" i="1" dirty="0" err="1"/>
              <a:t>Cnav</a:t>
            </a:r>
            <a:r>
              <a:rPr lang="fr-FR" sz="1100" i="1" dirty="0"/>
              <a:t> – modèle Prisme</a:t>
            </a:r>
            <a:endParaRPr lang="fr-FR" sz="500" i="1" u="sng" dirty="0"/>
          </a:p>
        </p:txBody>
      </p:sp>
      <p:sp>
        <p:nvSpPr>
          <p:cNvPr id="9" name="Espace réservé du texte 2"/>
          <p:cNvSpPr txBox="1">
            <a:spLocks/>
          </p:cNvSpPr>
          <p:nvPr/>
        </p:nvSpPr>
        <p:spPr>
          <a:xfrm>
            <a:off x="241540" y="1282373"/>
            <a:ext cx="11861320"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800" b="1" dirty="0">
                <a:solidFill>
                  <a:schemeClr val="tx1">
                    <a:lumMod val="65000"/>
                    <a:lumOff val="35000"/>
                  </a:schemeClr>
                </a:solidFill>
              </a:rPr>
              <a:t>Impact de l’évolution des droits familiaux sur la pension moyenne sur cycle de vie selon le nombre d’enfants et le régime d’affiliation – génération 2000 (en %)</a:t>
            </a:r>
            <a:endParaRPr lang="fr-FR" sz="900" b="1" u="sng" dirty="0">
              <a:solidFill>
                <a:schemeClr val="tx1">
                  <a:lumMod val="65000"/>
                  <a:lumOff val="35000"/>
                </a:schemeClr>
              </a:solidFill>
            </a:endParaRPr>
          </a:p>
        </p:txBody>
      </p:sp>
      <p:pic>
        <p:nvPicPr>
          <p:cNvPr id="3" name="Image 2">
            <a:extLst>
              <a:ext uri="{FF2B5EF4-FFF2-40B4-BE49-F238E27FC236}">
                <a16:creationId xmlns:a16="http://schemas.microsoft.com/office/drawing/2014/main" id="{3BD1D20E-2689-8AE9-690B-121A640133C5}"/>
              </a:ext>
            </a:extLst>
          </p:cNvPr>
          <p:cNvPicPr>
            <a:picLocks noChangeAspect="1"/>
          </p:cNvPicPr>
          <p:nvPr/>
        </p:nvPicPr>
        <p:blipFill>
          <a:blip r:embed="rId2"/>
          <a:stretch>
            <a:fillRect/>
          </a:stretch>
        </p:blipFill>
        <p:spPr>
          <a:xfrm>
            <a:off x="1636776" y="1871032"/>
            <a:ext cx="8173112" cy="4694869"/>
          </a:xfrm>
          <a:prstGeom prst="rect">
            <a:avLst/>
          </a:prstGeom>
        </p:spPr>
      </p:pic>
      <p:pic>
        <p:nvPicPr>
          <p:cNvPr id="6" name="Image 5">
            <a:extLst>
              <a:ext uri="{FF2B5EF4-FFF2-40B4-BE49-F238E27FC236}">
                <a16:creationId xmlns:a16="http://schemas.microsoft.com/office/drawing/2014/main" id="{3A386AF6-E2D9-05D5-54D5-07140D916888}"/>
              </a:ext>
            </a:extLst>
          </p:cNvPr>
          <p:cNvPicPr>
            <a:picLocks noChangeAspect="1"/>
          </p:cNvPicPr>
          <p:nvPr/>
        </p:nvPicPr>
        <p:blipFill>
          <a:blip r:embed="rId3"/>
          <a:stretch>
            <a:fillRect/>
          </a:stretch>
        </p:blipFill>
        <p:spPr>
          <a:xfrm>
            <a:off x="9925251" y="2642572"/>
            <a:ext cx="1863608" cy="2329635"/>
          </a:xfrm>
          <a:prstGeom prst="rect">
            <a:avLst/>
          </a:prstGeom>
        </p:spPr>
      </p:pic>
    </p:spTree>
    <p:extLst>
      <p:ext uri="{BB962C8B-B14F-4D97-AF65-F5344CB8AC3E}">
        <p14:creationId xmlns:p14="http://schemas.microsoft.com/office/powerpoint/2010/main" val="26916444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0445" y="504075"/>
            <a:ext cx="10506974" cy="727075"/>
          </a:xfrm>
        </p:spPr>
        <p:txBody>
          <a:bodyPr/>
          <a:lstStyle/>
          <a:p>
            <a:r>
              <a:rPr lang="fr-FR" sz="2600" dirty="0"/>
              <a:t>La suppression de la majoration de pension entraînerait une baisse de la pension perçue des pères de trois enfants et plus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31</a:t>
            </a:fld>
            <a:endParaRPr lang="en-US" dirty="0">
              <a:solidFill>
                <a:prstClr val="white"/>
              </a:solidFill>
            </a:endParaRPr>
          </a:p>
        </p:txBody>
      </p:sp>
      <p:sp>
        <p:nvSpPr>
          <p:cNvPr id="8" name="Espace réservé du texte 2"/>
          <p:cNvSpPr txBox="1">
            <a:spLocks/>
          </p:cNvSpPr>
          <p:nvPr/>
        </p:nvSpPr>
        <p:spPr>
          <a:xfrm>
            <a:off x="9925251" y="5770771"/>
            <a:ext cx="2220528" cy="27457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100" i="1" dirty="0"/>
              <a:t>Source : </a:t>
            </a:r>
            <a:r>
              <a:rPr lang="fr-FR" sz="1100" i="1" dirty="0" err="1"/>
              <a:t>Cnav</a:t>
            </a:r>
            <a:r>
              <a:rPr lang="fr-FR" sz="1100" i="1" dirty="0"/>
              <a:t> – modèle Prisme</a:t>
            </a:r>
            <a:endParaRPr lang="fr-FR" sz="500" i="1" u="sng" dirty="0"/>
          </a:p>
        </p:txBody>
      </p:sp>
      <p:sp>
        <p:nvSpPr>
          <p:cNvPr id="9" name="Espace réservé du texte 2"/>
          <p:cNvSpPr txBox="1">
            <a:spLocks/>
          </p:cNvSpPr>
          <p:nvPr/>
        </p:nvSpPr>
        <p:spPr>
          <a:xfrm>
            <a:off x="241540" y="1282373"/>
            <a:ext cx="11861320"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800" b="1" dirty="0">
                <a:solidFill>
                  <a:schemeClr val="tx1">
                    <a:lumMod val="65000"/>
                    <a:lumOff val="35000"/>
                  </a:schemeClr>
                </a:solidFill>
              </a:rPr>
              <a:t>Impact de l’évolution des droits familiaux sur la pension moyenne sur cycle de vie selon le nombre d’enfants et le régime d’affiliation – génération 2000 (en %)</a:t>
            </a:r>
            <a:endParaRPr lang="fr-FR" sz="900" b="1" u="sng" dirty="0">
              <a:solidFill>
                <a:schemeClr val="tx1">
                  <a:lumMod val="65000"/>
                  <a:lumOff val="35000"/>
                </a:schemeClr>
              </a:solidFill>
            </a:endParaRPr>
          </a:p>
        </p:txBody>
      </p:sp>
      <p:pic>
        <p:nvPicPr>
          <p:cNvPr id="3" name="Image 2">
            <a:extLst>
              <a:ext uri="{FF2B5EF4-FFF2-40B4-BE49-F238E27FC236}">
                <a16:creationId xmlns:a16="http://schemas.microsoft.com/office/drawing/2014/main" id="{3BD1D20E-2689-8AE9-690B-121A640133C5}"/>
              </a:ext>
            </a:extLst>
          </p:cNvPr>
          <p:cNvPicPr>
            <a:picLocks noChangeAspect="1"/>
          </p:cNvPicPr>
          <p:nvPr/>
        </p:nvPicPr>
        <p:blipFill>
          <a:blip r:embed="rId2"/>
          <a:stretch>
            <a:fillRect/>
          </a:stretch>
        </p:blipFill>
        <p:spPr>
          <a:xfrm>
            <a:off x="1636776" y="1871032"/>
            <a:ext cx="8173112" cy="4694869"/>
          </a:xfrm>
          <a:prstGeom prst="rect">
            <a:avLst/>
          </a:prstGeom>
        </p:spPr>
      </p:pic>
      <p:pic>
        <p:nvPicPr>
          <p:cNvPr id="6" name="Image 5">
            <a:extLst>
              <a:ext uri="{FF2B5EF4-FFF2-40B4-BE49-F238E27FC236}">
                <a16:creationId xmlns:a16="http://schemas.microsoft.com/office/drawing/2014/main" id="{3A386AF6-E2D9-05D5-54D5-07140D916888}"/>
              </a:ext>
            </a:extLst>
          </p:cNvPr>
          <p:cNvPicPr>
            <a:picLocks noChangeAspect="1"/>
          </p:cNvPicPr>
          <p:nvPr/>
        </p:nvPicPr>
        <p:blipFill>
          <a:blip r:embed="rId3"/>
          <a:stretch>
            <a:fillRect/>
          </a:stretch>
        </p:blipFill>
        <p:spPr>
          <a:xfrm>
            <a:off x="9925251" y="2642572"/>
            <a:ext cx="1863608" cy="2329635"/>
          </a:xfrm>
          <a:prstGeom prst="rect">
            <a:avLst/>
          </a:prstGeom>
        </p:spPr>
      </p:pic>
      <p:sp>
        <p:nvSpPr>
          <p:cNvPr id="5" name="Rectangle 4">
            <a:extLst>
              <a:ext uri="{FF2B5EF4-FFF2-40B4-BE49-F238E27FC236}">
                <a16:creationId xmlns:a16="http://schemas.microsoft.com/office/drawing/2014/main" id="{F9870400-8C19-F3E1-5C1A-F81D6FA7927C}"/>
              </a:ext>
            </a:extLst>
          </p:cNvPr>
          <p:cNvSpPr/>
          <p:nvPr/>
        </p:nvSpPr>
        <p:spPr>
          <a:xfrm>
            <a:off x="1437333" y="2055043"/>
            <a:ext cx="8274066" cy="603316"/>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7" name="Flèche : droite 6">
            <a:extLst>
              <a:ext uri="{FF2B5EF4-FFF2-40B4-BE49-F238E27FC236}">
                <a16:creationId xmlns:a16="http://schemas.microsoft.com/office/drawing/2014/main" id="{EE944207-1C42-44D3-958D-87392EADAA51}"/>
              </a:ext>
            </a:extLst>
          </p:cNvPr>
          <p:cNvSpPr/>
          <p:nvPr/>
        </p:nvSpPr>
        <p:spPr>
          <a:xfrm>
            <a:off x="624380" y="2175093"/>
            <a:ext cx="475488" cy="363215"/>
          </a:xfrm>
          <a:prstGeom prst="right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907890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0445" y="504075"/>
            <a:ext cx="10506974" cy="727075"/>
          </a:xfrm>
        </p:spPr>
        <p:txBody>
          <a:bodyPr/>
          <a:lstStyle/>
          <a:p>
            <a:r>
              <a:rPr lang="fr-FR" sz="2600" dirty="0"/>
              <a:t>La mesure d’évolution serait très favorable aux mères de famille ayant un ou deux enfants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32</a:t>
            </a:fld>
            <a:endParaRPr lang="en-US" dirty="0">
              <a:solidFill>
                <a:prstClr val="white"/>
              </a:solidFill>
            </a:endParaRPr>
          </a:p>
        </p:txBody>
      </p:sp>
      <p:sp>
        <p:nvSpPr>
          <p:cNvPr id="8" name="Espace réservé du texte 2"/>
          <p:cNvSpPr txBox="1">
            <a:spLocks/>
          </p:cNvSpPr>
          <p:nvPr/>
        </p:nvSpPr>
        <p:spPr>
          <a:xfrm>
            <a:off x="9925251" y="5770771"/>
            <a:ext cx="2220528" cy="27457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100" i="1" dirty="0"/>
              <a:t>Source : </a:t>
            </a:r>
            <a:r>
              <a:rPr lang="fr-FR" sz="1100" i="1" dirty="0" err="1"/>
              <a:t>Cnav</a:t>
            </a:r>
            <a:r>
              <a:rPr lang="fr-FR" sz="1100" i="1" dirty="0"/>
              <a:t> – modèle Prisme</a:t>
            </a:r>
            <a:endParaRPr lang="fr-FR" sz="500" i="1" u="sng" dirty="0"/>
          </a:p>
        </p:txBody>
      </p:sp>
      <p:sp>
        <p:nvSpPr>
          <p:cNvPr id="9" name="Espace réservé du texte 2"/>
          <p:cNvSpPr txBox="1">
            <a:spLocks/>
          </p:cNvSpPr>
          <p:nvPr/>
        </p:nvSpPr>
        <p:spPr>
          <a:xfrm>
            <a:off x="241540" y="1282373"/>
            <a:ext cx="11861320"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800" b="1" dirty="0">
                <a:solidFill>
                  <a:schemeClr val="tx1">
                    <a:lumMod val="65000"/>
                    <a:lumOff val="35000"/>
                  </a:schemeClr>
                </a:solidFill>
              </a:rPr>
              <a:t>Impact de l’évolution des droits familiaux sur la pension moyenne sur cycle de vie selon le nombre d’enfants et le régime d’affiliation – génération 2000 (en %)</a:t>
            </a:r>
            <a:endParaRPr lang="fr-FR" sz="900" b="1" u="sng" dirty="0">
              <a:solidFill>
                <a:schemeClr val="tx1">
                  <a:lumMod val="65000"/>
                  <a:lumOff val="35000"/>
                </a:schemeClr>
              </a:solidFill>
            </a:endParaRPr>
          </a:p>
        </p:txBody>
      </p:sp>
      <p:pic>
        <p:nvPicPr>
          <p:cNvPr id="3" name="Image 2">
            <a:extLst>
              <a:ext uri="{FF2B5EF4-FFF2-40B4-BE49-F238E27FC236}">
                <a16:creationId xmlns:a16="http://schemas.microsoft.com/office/drawing/2014/main" id="{3BD1D20E-2689-8AE9-690B-121A640133C5}"/>
              </a:ext>
            </a:extLst>
          </p:cNvPr>
          <p:cNvPicPr>
            <a:picLocks noChangeAspect="1"/>
          </p:cNvPicPr>
          <p:nvPr/>
        </p:nvPicPr>
        <p:blipFill>
          <a:blip r:embed="rId2"/>
          <a:stretch>
            <a:fillRect/>
          </a:stretch>
        </p:blipFill>
        <p:spPr>
          <a:xfrm>
            <a:off x="1636776" y="1871032"/>
            <a:ext cx="8173112" cy="4694869"/>
          </a:xfrm>
          <a:prstGeom prst="rect">
            <a:avLst/>
          </a:prstGeom>
        </p:spPr>
      </p:pic>
      <p:pic>
        <p:nvPicPr>
          <p:cNvPr id="6" name="Image 5">
            <a:extLst>
              <a:ext uri="{FF2B5EF4-FFF2-40B4-BE49-F238E27FC236}">
                <a16:creationId xmlns:a16="http://schemas.microsoft.com/office/drawing/2014/main" id="{3A386AF6-E2D9-05D5-54D5-07140D916888}"/>
              </a:ext>
            </a:extLst>
          </p:cNvPr>
          <p:cNvPicPr>
            <a:picLocks noChangeAspect="1"/>
          </p:cNvPicPr>
          <p:nvPr/>
        </p:nvPicPr>
        <p:blipFill>
          <a:blip r:embed="rId3"/>
          <a:stretch>
            <a:fillRect/>
          </a:stretch>
        </p:blipFill>
        <p:spPr>
          <a:xfrm>
            <a:off x="9925251" y="2642572"/>
            <a:ext cx="1863608" cy="2329635"/>
          </a:xfrm>
          <a:prstGeom prst="rect">
            <a:avLst/>
          </a:prstGeom>
        </p:spPr>
      </p:pic>
      <p:sp>
        <p:nvSpPr>
          <p:cNvPr id="5" name="Rectangle 4">
            <a:extLst>
              <a:ext uri="{FF2B5EF4-FFF2-40B4-BE49-F238E27FC236}">
                <a16:creationId xmlns:a16="http://schemas.microsoft.com/office/drawing/2014/main" id="{5A1CFBEF-9CE5-2EA4-CC5F-82B8A3AEF69B}"/>
              </a:ext>
            </a:extLst>
          </p:cNvPr>
          <p:cNvSpPr/>
          <p:nvPr/>
        </p:nvSpPr>
        <p:spPr>
          <a:xfrm>
            <a:off x="1535822" y="3829053"/>
            <a:ext cx="8274066" cy="2329635"/>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7" name="Flèche : droite 6">
            <a:extLst>
              <a:ext uri="{FF2B5EF4-FFF2-40B4-BE49-F238E27FC236}">
                <a16:creationId xmlns:a16="http://schemas.microsoft.com/office/drawing/2014/main" id="{6CC2A93A-C60A-712C-F1B8-19B978293657}"/>
              </a:ext>
            </a:extLst>
          </p:cNvPr>
          <p:cNvSpPr/>
          <p:nvPr/>
        </p:nvSpPr>
        <p:spPr>
          <a:xfrm>
            <a:off x="624380" y="4799421"/>
            <a:ext cx="475488" cy="363215"/>
          </a:xfrm>
          <a:prstGeom prst="right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763285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0445" y="504075"/>
            <a:ext cx="10506974" cy="727075"/>
          </a:xfrm>
        </p:spPr>
        <p:txBody>
          <a:bodyPr/>
          <a:lstStyle/>
          <a:p>
            <a:r>
              <a:rPr lang="fr-FR" sz="2600" dirty="0"/>
              <a:t>Les mères de trois enfants et plus bénéficieraient également de la mesure mais dans des proportions moindres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33</a:t>
            </a:fld>
            <a:endParaRPr lang="en-US" dirty="0">
              <a:solidFill>
                <a:prstClr val="white"/>
              </a:solidFill>
            </a:endParaRPr>
          </a:p>
        </p:txBody>
      </p:sp>
      <p:sp>
        <p:nvSpPr>
          <p:cNvPr id="8" name="Espace réservé du texte 2"/>
          <p:cNvSpPr txBox="1">
            <a:spLocks/>
          </p:cNvSpPr>
          <p:nvPr/>
        </p:nvSpPr>
        <p:spPr>
          <a:xfrm>
            <a:off x="9925251" y="5770771"/>
            <a:ext cx="2220528" cy="27457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1100" i="1" dirty="0"/>
              <a:t>Source : </a:t>
            </a:r>
            <a:r>
              <a:rPr lang="fr-FR" sz="1100" i="1" dirty="0" err="1"/>
              <a:t>Cnav</a:t>
            </a:r>
            <a:r>
              <a:rPr lang="fr-FR" sz="1100" i="1" dirty="0"/>
              <a:t> – modèle Prisme</a:t>
            </a:r>
            <a:endParaRPr lang="fr-FR" sz="500" i="1" u="sng" dirty="0"/>
          </a:p>
        </p:txBody>
      </p:sp>
      <p:sp>
        <p:nvSpPr>
          <p:cNvPr id="9" name="Espace réservé du texte 2"/>
          <p:cNvSpPr txBox="1">
            <a:spLocks/>
          </p:cNvSpPr>
          <p:nvPr/>
        </p:nvSpPr>
        <p:spPr>
          <a:xfrm>
            <a:off x="241540" y="1282373"/>
            <a:ext cx="11861320"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800" b="1" dirty="0">
                <a:solidFill>
                  <a:schemeClr val="tx1">
                    <a:lumMod val="65000"/>
                    <a:lumOff val="35000"/>
                  </a:schemeClr>
                </a:solidFill>
              </a:rPr>
              <a:t>Impact de l’évolution des droits familiaux sur la pension moyenne sur cycle de vie selon le nombre d’enfants et le régime d’affiliation – génération 2000 (en %)</a:t>
            </a:r>
            <a:endParaRPr lang="fr-FR" sz="900" b="1" u="sng" dirty="0">
              <a:solidFill>
                <a:schemeClr val="tx1">
                  <a:lumMod val="65000"/>
                  <a:lumOff val="35000"/>
                </a:schemeClr>
              </a:solidFill>
            </a:endParaRPr>
          </a:p>
        </p:txBody>
      </p:sp>
      <p:pic>
        <p:nvPicPr>
          <p:cNvPr id="3" name="Image 2">
            <a:extLst>
              <a:ext uri="{FF2B5EF4-FFF2-40B4-BE49-F238E27FC236}">
                <a16:creationId xmlns:a16="http://schemas.microsoft.com/office/drawing/2014/main" id="{3BD1D20E-2689-8AE9-690B-121A640133C5}"/>
              </a:ext>
            </a:extLst>
          </p:cNvPr>
          <p:cNvPicPr>
            <a:picLocks noChangeAspect="1"/>
          </p:cNvPicPr>
          <p:nvPr/>
        </p:nvPicPr>
        <p:blipFill>
          <a:blip r:embed="rId2"/>
          <a:stretch>
            <a:fillRect/>
          </a:stretch>
        </p:blipFill>
        <p:spPr>
          <a:xfrm>
            <a:off x="1636776" y="1871032"/>
            <a:ext cx="8173112" cy="4694869"/>
          </a:xfrm>
          <a:prstGeom prst="rect">
            <a:avLst/>
          </a:prstGeom>
        </p:spPr>
      </p:pic>
      <p:pic>
        <p:nvPicPr>
          <p:cNvPr id="6" name="Image 5">
            <a:extLst>
              <a:ext uri="{FF2B5EF4-FFF2-40B4-BE49-F238E27FC236}">
                <a16:creationId xmlns:a16="http://schemas.microsoft.com/office/drawing/2014/main" id="{3A386AF6-E2D9-05D5-54D5-07140D916888}"/>
              </a:ext>
            </a:extLst>
          </p:cNvPr>
          <p:cNvPicPr>
            <a:picLocks noChangeAspect="1"/>
          </p:cNvPicPr>
          <p:nvPr/>
        </p:nvPicPr>
        <p:blipFill>
          <a:blip r:embed="rId3"/>
          <a:stretch>
            <a:fillRect/>
          </a:stretch>
        </p:blipFill>
        <p:spPr>
          <a:xfrm>
            <a:off x="9925251" y="2642572"/>
            <a:ext cx="1863608" cy="2329635"/>
          </a:xfrm>
          <a:prstGeom prst="rect">
            <a:avLst/>
          </a:prstGeom>
        </p:spPr>
      </p:pic>
      <p:sp>
        <p:nvSpPr>
          <p:cNvPr id="5" name="Rectangle 4">
            <a:extLst>
              <a:ext uri="{FF2B5EF4-FFF2-40B4-BE49-F238E27FC236}">
                <a16:creationId xmlns:a16="http://schemas.microsoft.com/office/drawing/2014/main" id="{CA26BF53-C186-CA5B-6238-871238100938}"/>
              </a:ext>
            </a:extLst>
          </p:cNvPr>
          <p:cNvSpPr/>
          <p:nvPr/>
        </p:nvSpPr>
        <p:spPr>
          <a:xfrm>
            <a:off x="1382469" y="2668888"/>
            <a:ext cx="8274066" cy="1143763"/>
          </a:xfrm>
          <a:prstGeom prst="rect">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7" name="Flèche : droite 6">
            <a:extLst>
              <a:ext uri="{FF2B5EF4-FFF2-40B4-BE49-F238E27FC236}">
                <a16:creationId xmlns:a16="http://schemas.microsoft.com/office/drawing/2014/main" id="{E3272C7F-D211-2940-7C59-2A393679D075}"/>
              </a:ext>
            </a:extLst>
          </p:cNvPr>
          <p:cNvSpPr/>
          <p:nvPr/>
        </p:nvSpPr>
        <p:spPr>
          <a:xfrm>
            <a:off x="624380" y="3034629"/>
            <a:ext cx="475488" cy="363215"/>
          </a:xfrm>
          <a:prstGeom prst="right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727806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796" y="552692"/>
            <a:ext cx="10791646" cy="727075"/>
          </a:xfrm>
        </p:spPr>
        <p:txBody>
          <a:bodyPr/>
          <a:lstStyle/>
          <a:p>
            <a:r>
              <a:rPr lang="fr-FR" dirty="0"/>
              <a:t>La mesure d’évolution serait très favorable aux mères de famille, en particulier pour celles ayant un ou deux enfants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34</a:t>
            </a:fld>
            <a:endParaRPr lang="en-US" dirty="0">
              <a:solidFill>
                <a:prstClr val="white"/>
              </a:solidFill>
            </a:endParaRPr>
          </a:p>
        </p:txBody>
      </p:sp>
      <p:sp>
        <p:nvSpPr>
          <p:cNvPr id="3" name="Espace réservé du contenu 1">
            <a:extLst>
              <a:ext uri="{FF2B5EF4-FFF2-40B4-BE49-F238E27FC236}">
                <a16:creationId xmlns:a16="http://schemas.microsoft.com/office/drawing/2014/main" id="{D6611050-E0B3-31FA-8508-02A9238076AF}"/>
              </a:ext>
            </a:extLst>
          </p:cNvPr>
          <p:cNvSpPr txBox="1">
            <a:spLocks/>
          </p:cNvSpPr>
          <p:nvPr/>
        </p:nvSpPr>
        <p:spPr>
          <a:xfrm>
            <a:off x="810883" y="1728062"/>
            <a:ext cx="10437962" cy="4649068"/>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Font typeface="Wingdings" panose="05000000000000000000" pitchFamily="2" charset="2"/>
              <a:buChar char="Ø"/>
            </a:pPr>
            <a:r>
              <a:rPr lang="fr-FR" sz="2000" dirty="0">
                <a:solidFill>
                  <a:srgbClr val="00368B"/>
                </a:solidFill>
              </a:rPr>
              <a:t>Mesure globalement </a:t>
            </a:r>
            <a:r>
              <a:rPr lang="fr-FR" sz="2000" b="1" dirty="0">
                <a:solidFill>
                  <a:srgbClr val="00368B"/>
                </a:solidFill>
              </a:rPr>
              <a:t>favorable aux mères de famille</a:t>
            </a:r>
            <a:r>
              <a:rPr lang="fr-FR" sz="2000" dirty="0">
                <a:solidFill>
                  <a:srgbClr val="00368B"/>
                </a:solidFill>
              </a:rPr>
              <a:t>, en particulier à celles ayant </a:t>
            </a:r>
            <a:r>
              <a:rPr lang="fr-FR" sz="2000" b="1" dirty="0">
                <a:solidFill>
                  <a:srgbClr val="00368B"/>
                </a:solidFill>
              </a:rPr>
              <a:t>un ou deux enfants </a:t>
            </a:r>
            <a:r>
              <a:rPr lang="fr-FR" sz="2000" i="1" dirty="0">
                <a:solidFill>
                  <a:srgbClr val="00368B"/>
                </a:solidFill>
              </a:rPr>
              <a:t>(majorations de pension dès le premier enfant)</a:t>
            </a:r>
          </a:p>
          <a:p>
            <a:pPr marL="457200" lvl="1" indent="0" algn="just">
              <a:buNone/>
            </a:pPr>
            <a:endParaRPr lang="fr-FR" sz="2000" b="1" dirty="0">
              <a:solidFill>
                <a:srgbClr val="00368B"/>
              </a:solidFill>
              <a:sym typeface="Wingdings" panose="05000000000000000000" pitchFamily="2" charset="2"/>
            </a:endParaRPr>
          </a:p>
          <a:p>
            <a:pPr algn="just">
              <a:buFont typeface="Wingdings" panose="05000000000000000000" pitchFamily="2" charset="2"/>
              <a:buChar char="Ø"/>
            </a:pPr>
            <a:r>
              <a:rPr lang="fr-FR" sz="2000" dirty="0">
                <a:solidFill>
                  <a:srgbClr val="00368B"/>
                </a:solidFill>
              </a:rPr>
              <a:t>Impact différent selon le régime d’affiliation : les </a:t>
            </a:r>
            <a:r>
              <a:rPr lang="fr-FR" sz="2000" b="1" dirty="0">
                <a:solidFill>
                  <a:srgbClr val="00368B"/>
                </a:solidFill>
              </a:rPr>
              <a:t>mères de la fonction publique</a:t>
            </a:r>
            <a:r>
              <a:rPr lang="fr-FR" sz="2000" dirty="0">
                <a:solidFill>
                  <a:srgbClr val="00368B"/>
                </a:solidFill>
              </a:rPr>
              <a:t> bénéficieraient d’une hausse notable de leur pension </a:t>
            </a:r>
            <a:r>
              <a:rPr lang="fr-FR" sz="2000" i="1" dirty="0">
                <a:solidFill>
                  <a:srgbClr val="00368B"/>
                </a:solidFill>
              </a:rPr>
              <a:t>(hausse du nombre de trimestres de MDA)</a:t>
            </a:r>
            <a:r>
              <a:rPr lang="fr-FR" sz="2000" dirty="0">
                <a:solidFill>
                  <a:srgbClr val="00368B"/>
                </a:solidFill>
              </a:rPr>
              <a:t>, </a:t>
            </a:r>
            <a:r>
              <a:rPr lang="fr-FR" sz="2000" b="1" dirty="0">
                <a:solidFill>
                  <a:srgbClr val="00368B"/>
                </a:solidFill>
              </a:rPr>
              <a:t>celles du régime général et des régimes alignés </a:t>
            </a:r>
            <a:r>
              <a:rPr lang="fr-FR" sz="2000" dirty="0">
                <a:solidFill>
                  <a:srgbClr val="00368B"/>
                </a:solidFill>
              </a:rPr>
              <a:t>seraient moins positivement impactées </a:t>
            </a:r>
            <a:r>
              <a:rPr lang="fr-FR" sz="2000" i="1" dirty="0">
                <a:solidFill>
                  <a:srgbClr val="00368B"/>
                </a:solidFill>
              </a:rPr>
              <a:t>(restrictions de l’AVPF et perte potentielle de MDA)</a:t>
            </a:r>
            <a:r>
              <a:rPr lang="fr-FR" sz="2000" dirty="0">
                <a:solidFill>
                  <a:srgbClr val="00368B"/>
                </a:solidFill>
              </a:rPr>
              <a:t> </a:t>
            </a:r>
          </a:p>
          <a:p>
            <a:pPr algn="just">
              <a:buFont typeface="Wingdings" panose="05000000000000000000" pitchFamily="2" charset="2"/>
              <a:buChar char="Ø"/>
            </a:pPr>
            <a:endParaRPr lang="fr-FR" sz="2000" dirty="0">
              <a:solidFill>
                <a:srgbClr val="00368B"/>
              </a:solidFill>
            </a:endParaRPr>
          </a:p>
          <a:p>
            <a:pPr algn="just">
              <a:buFont typeface="Wingdings" panose="05000000000000000000" pitchFamily="2" charset="2"/>
              <a:buChar char="Ø"/>
            </a:pPr>
            <a:r>
              <a:rPr lang="fr-FR" sz="2000" dirty="0">
                <a:solidFill>
                  <a:srgbClr val="00368B"/>
                </a:solidFill>
              </a:rPr>
              <a:t>Les mères d’un ou deux enfants seraient majoritairement gagnantes quel que soit le </a:t>
            </a:r>
            <a:r>
              <a:rPr lang="fr-FR" sz="2000" b="1" dirty="0">
                <a:solidFill>
                  <a:srgbClr val="00368B"/>
                </a:solidFill>
              </a:rPr>
              <a:t>quintile de pension</a:t>
            </a:r>
            <a:r>
              <a:rPr lang="fr-FR" sz="2000" dirty="0">
                <a:solidFill>
                  <a:srgbClr val="00368B"/>
                </a:solidFill>
              </a:rPr>
              <a:t>, celles ayant trois enfants ou plus également mais dans des proportions plus faibles</a:t>
            </a:r>
          </a:p>
          <a:p>
            <a:pPr algn="just">
              <a:buFont typeface="Wingdings" panose="05000000000000000000" pitchFamily="2" charset="2"/>
              <a:buChar char="Ø"/>
            </a:pPr>
            <a:endParaRPr lang="fr-FR" sz="2000" b="1" dirty="0">
              <a:solidFill>
                <a:srgbClr val="00368B"/>
              </a:solidFill>
              <a:sym typeface="Wingdings" panose="05000000000000000000" pitchFamily="2" charset="2"/>
            </a:endParaRPr>
          </a:p>
          <a:p>
            <a:pPr algn="just">
              <a:buFont typeface="Wingdings" panose="05000000000000000000" pitchFamily="2" charset="2"/>
              <a:buChar char="Ø"/>
            </a:pPr>
            <a:endParaRPr lang="fr-FR" sz="2000" b="1" dirty="0">
              <a:solidFill>
                <a:srgbClr val="00368B"/>
              </a:solidFill>
              <a:sym typeface="Wingdings" panose="05000000000000000000" pitchFamily="2" charset="2"/>
            </a:endParaRPr>
          </a:p>
          <a:p>
            <a:pPr lvl="1" algn="just">
              <a:buFont typeface="Wingdings" panose="05000000000000000000" pitchFamily="2" charset="2"/>
              <a:buChar char="Ø"/>
            </a:pPr>
            <a:endParaRPr lang="fr-FR" sz="1600" b="1" dirty="0">
              <a:solidFill>
                <a:srgbClr val="00368B"/>
              </a:solidFill>
              <a:sym typeface="Wingdings" panose="05000000000000000000" pitchFamily="2" charset="2"/>
            </a:endParaRPr>
          </a:p>
          <a:p>
            <a:pPr marL="457200" lvl="1" indent="0" algn="just">
              <a:buNone/>
            </a:pPr>
            <a:endParaRPr lang="fr-FR" sz="1200" dirty="0">
              <a:solidFill>
                <a:srgbClr val="00368B"/>
              </a:solidFill>
              <a:sym typeface="Wingdings" panose="05000000000000000000" pitchFamily="2" charset="2"/>
            </a:endParaRPr>
          </a:p>
          <a:p>
            <a:pPr lvl="1" algn="just"/>
            <a:endParaRPr lang="fr-FR" sz="1600" b="1" dirty="0">
              <a:solidFill>
                <a:srgbClr val="00368B"/>
              </a:solidFill>
              <a:sym typeface="Wingdings" panose="05000000000000000000" pitchFamily="2" charset="2"/>
            </a:endParaRPr>
          </a:p>
          <a:p>
            <a:pPr lvl="1" algn="just"/>
            <a:endParaRPr lang="fr-FR" sz="1600" dirty="0">
              <a:solidFill>
                <a:srgbClr val="00368B"/>
              </a:solidFill>
              <a:sym typeface="Wingdings" panose="05000000000000000000" pitchFamily="2" charset="2"/>
            </a:endParaRPr>
          </a:p>
        </p:txBody>
      </p:sp>
    </p:spTree>
    <p:extLst>
      <p:ext uri="{BB962C8B-B14F-4D97-AF65-F5344CB8AC3E}">
        <p14:creationId xmlns:p14="http://schemas.microsoft.com/office/powerpoint/2010/main" val="38168358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012" y="508001"/>
            <a:ext cx="9074989" cy="6125713"/>
          </a:xfrm>
        </p:spPr>
        <p:txBody>
          <a:bodyPr/>
          <a:lstStyle/>
          <a:p>
            <a:pPr algn="ctr"/>
            <a:r>
              <a:rPr lang="fr-FR" dirty="0"/>
              <a:t>Deuxième niveau : </a:t>
            </a:r>
            <a:r>
              <a:rPr lang="fr-FR"/>
              <a:t>pistes d’évolutions </a:t>
            </a:r>
            <a:r>
              <a:rPr lang="fr-FR" dirty="0"/>
              <a:t>plus structurantes des droits conjugaux</a:t>
            </a:r>
            <a:br>
              <a:rPr lang="fr-FR" dirty="0"/>
            </a:br>
            <a:br>
              <a:rPr lang="fr-FR" dirty="0"/>
            </a:br>
            <a:endParaRPr lang="fr-FR" dirty="0"/>
          </a:p>
        </p:txBody>
      </p:sp>
      <p:sp>
        <p:nvSpPr>
          <p:cNvPr id="3" name="Espace réservé du numéro de diapositive 2"/>
          <p:cNvSpPr>
            <a:spLocks noGrp="1"/>
          </p:cNvSpPr>
          <p:nvPr>
            <p:ph type="sldNum" sz="quarter" idx="14"/>
          </p:nvPr>
        </p:nvSpPr>
        <p:spPr/>
        <p:txBody>
          <a:bodyPr/>
          <a:lstStyle/>
          <a:p>
            <a:pPr>
              <a:defRPr/>
            </a:pPr>
            <a:fld id="{3C9F837A-1064-489C-8EF4-21EE41019901}" type="slidenum">
              <a:rPr lang="en-US">
                <a:solidFill>
                  <a:prstClr val="white"/>
                </a:solidFill>
              </a:rPr>
              <a:pPr>
                <a:defRPr/>
              </a:pPr>
              <a:t>35</a:t>
            </a:fld>
            <a:endParaRPr lang="en-US" dirty="0">
              <a:solidFill>
                <a:prstClr val="white"/>
              </a:solidFill>
            </a:endParaRPr>
          </a:p>
        </p:txBody>
      </p:sp>
    </p:spTree>
    <p:extLst>
      <p:ext uri="{BB962C8B-B14F-4D97-AF65-F5344CB8AC3E}">
        <p14:creationId xmlns:p14="http://schemas.microsoft.com/office/powerpoint/2010/main" val="17502187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3873" y="414751"/>
            <a:ext cx="8027988" cy="727075"/>
          </a:xfrm>
        </p:spPr>
        <p:txBody>
          <a:bodyPr/>
          <a:lstStyle/>
          <a:p>
            <a:r>
              <a:rPr lang="fr-FR" dirty="0"/>
              <a:t>Pourquoi faire évoluer les droits conjugaux ? </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36</a:t>
            </a:fld>
            <a:endParaRPr lang="en-US" dirty="0">
              <a:solidFill>
                <a:prstClr val="white"/>
              </a:solidFill>
            </a:endParaRPr>
          </a:p>
        </p:txBody>
      </p:sp>
      <p:sp>
        <p:nvSpPr>
          <p:cNvPr id="6" name="Espace réservé du texte 2"/>
          <p:cNvSpPr txBox="1">
            <a:spLocks/>
          </p:cNvSpPr>
          <p:nvPr/>
        </p:nvSpPr>
        <p:spPr>
          <a:xfrm>
            <a:off x="319177" y="948906"/>
            <a:ext cx="11731925" cy="500332"/>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12000"/>
              </a:lnSpc>
              <a:spcAft>
                <a:spcPts val="0"/>
              </a:spcAft>
              <a:buNone/>
              <a:defRPr/>
            </a:pPr>
            <a:r>
              <a:rPr lang="fr-FR" sz="2400" dirty="0">
                <a:solidFill>
                  <a:srgbClr val="00368B"/>
                </a:solidFill>
                <a:latin typeface="Calibri"/>
                <a:sym typeface="Wingdings" panose="05000000000000000000" pitchFamily="2" charset="2"/>
              </a:rPr>
              <a:t>Objectif</a:t>
            </a:r>
            <a:r>
              <a:rPr lang="fr-FR" sz="2400" dirty="0">
                <a:solidFill>
                  <a:schemeClr val="accent6">
                    <a:lumMod val="75000"/>
                  </a:schemeClr>
                </a:solidFill>
                <a:latin typeface="Calibri"/>
                <a:sym typeface="Wingdings" panose="05000000000000000000" pitchFamily="2" charset="2"/>
              </a:rPr>
              <a:t> </a:t>
            </a:r>
            <a:r>
              <a:rPr lang="fr-FR" sz="2400" dirty="0">
                <a:solidFill>
                  <a:srgbClr val="00368B"/>
                </a:solidFill>
                <a:latin typeface="Calibri"/>
                <a:sym typeface="Wingdings" panose="05000000000000000000" pitchFamily="2" charset="2"/>
              </a:rPr>
              <a:t>de</a:t>
            </a:r>
            <a:r>
              <a:rPr lang="fr-FR" sz="2400" dirty="0">
                <a:solidFill>
                  <a:schemeClr val="accent6">
                    <a:lumMod val="75000"/>
                  </a:schemeClr>
                </a:solidFill>
                <a:latin typeface="Calibri"/>
                <a:sym typeface="Wingdings" panose="05000000000000000000" pitchFamily="2" charset="2"/>
              </a:rPr>
              <a:t> </a:t>
            </a:r>
            <a:r>
              <a:rPr lang="fr-FR" sz="2400" dirty="0">
                <a:solidFill>
                  <a:srgbClr val="00368B"/>
                </a:solidFill>
                <a:latin typeface="Calibri"/>
                <a:sym typeface="Wingdings" panose="05000000000000000000" pitchFamily="2" charset="2"/>
              </a:rPr>
              <a:t>maintien du niveau de vie ne serait pas atteint avec les règles actuelles </a:t>
            </a: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0" indent="0">
              <a:lnSpc>
                <a:spcPct val="112000"/>
              </a:lnSpc>
              <a:spcAft>
                <a:spcPts val="0"/>
              </a:spcAft>
              <a:buNone/>
              <a:defRPr/>
            </a:pPr>
            <a:endParaRPr lang="fr-FR" sz="2000" dirty="0">
              <a:solidFill>
                <a:srgbClr val="00368B"/>
              </a:solidFill>
              <a:latin typeface="Calibri"/>
              <a:sym typeface="Wingdings" panose="05000000000000000000" pitchFamily="2" charset="2"/>
            </a:endParaRPr>
          </a:p>
          <a:p>
            <a:pPr marL="457200" lvl="1" indent="0">
              <a:lnSpc>
                <a:spcPct val="112000"/>
              </a:lnSpc>
              <a:spcBef>
                <a:spcPts val="0"/>
              </a:spcBef>
              <a:spcAft>
                <a:spcPts val="0"/>
              </a:spcAft>
              <a:buNone/>
              <a:defRPr/>
            </a:pPr>
            <a:endParaRPr lang="fr-FR" sz="1600" dirty="0">
              <a:solidFill>
                <a:srgbClr val="00368B"/>
              </a:solidFill>
              <a:latin typeface="Calibri"/>
              <a:sym typeface="Wingdings" panose="05000000000000000000" pitchFamily="2" charset="2"/>
            </a:endParaRPr>
          </a:p>
          <a:p>
            <a:pPr marL="0" indent="0">
              <a:buNone/>
              <a:defRPr/>
            </a:pPr>
            <a:endParaRPr lang="fr-FR" sz="1600" b="1" dirty="0">
              <a:solidFill>
                <a:srgbClr val="00368B"/>
              </a:solidFill>
              <a:latin typeface="Calibri"/>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2000" b="1" dirty="0">
              <a:solidFill>
                <a:srgbClr val="00368B"/>
              </a:solidFill>
              <a:latin typeface="Calibri"/>
              <a:sym typeface="Wingdings" panose="05000000000000000000" pitchFamily="2" charset="2"/>
            </a:endParaRPr>
          </a:p>
          <a:p>
            <a:pPr marL="0" indent="0">
              <a:buNone/>
              <a:defRPr/>
            </a:pPr>
            <a:endParaRPr lang="fr-FR" sz="1600" b="1" dirty="0">
              <a:solidFill>
                <a:srgbClr val="00368B"/>
              </a:solidFill>
              <a:latin typeface="Calibri"/>
            </a:endParaRPr>
          </a:p>
          <a:p>
            <a:pPr marL="0" indent="0">
              <a:buNone/>
              <a:defRPr/>
            </a:pPr>
            <a:endParaRPr lang="fr-FR" sz="2000" b="1" dirty="0">
              <a:solidFill>
                <a:srgbClr val="00368B"/>
              </a:solidFill>
              <a:latin typeface="Calibri"/>
            </a:endParaRPr>
          </a:p>
          <a:p>
            <a:pPr marL="0" indent="0">
              <a:buNone/>
              <a:defRPr/>
            </a:pPr>
            <a:endParaRPr lang="fr-FR" sz="2000" b="1" dirty="0">
              <a:solidFill>
                <a:srgbClr val="00368B"/>
              </a:solidFill>
              <a:latin typeface="Calibri"/>
            </a:endParaRPr>
          </a:p>
          <a:p>
            <a:pPr>
              <a:buFontTx/>
              <a:buChar char="-"/>
              <a:defRPr/>
            </a:pPr>
            <a:endParaRPr lang="fr-FR" sz="2000" b="1" dirty="0">
              <a:solidFill>
                <a:srgbClr val="00368B"/>
              </a:solidFill>
              <a:latin typeface="Calibri"/>
            </a:endParaRPr>
          </a:p>
        </p:txBody>
      </p:sp>
      <p:sp>
        <p:nvSpPr>
          <p:cNvPr id="7" name="Espace réservé du texte 2">
            <a:extLst>
              <a:ext uri="{FF2B5EF4-FFF2-40B4-BE49-F238E27FC236}">
                <a16:creationId xmlns:a16="http://schemas.microsoft.com/office/drawing/2014/main" id="{DE6C74E6-06F4-C7E2-43A6-558D62C2E515}"/>
              </a:ext>
            </a:extLst>
          </p:cNvPr>
          <p:cNvSpPr txBox="1">
            <a:spLocks/>
          </p:cNvSpPr>
          <p:nvPr/>
        </p:nvSpPr>
        <p:spPr>
          <a:xfrm>
            <a:off x="189782" y="1449238"/>
            <a:ext cx="11861320"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lnSpc>
                <a:spcPct val="112000"/>
              </a:lnSpc>
              <a:spcAft>
                <a:spcPts val="0"/>
              </a:spcAft>
              <a:buNone/>
              <a:defRPr/>
            </a:pPr>
            <a:r>
              <a:rPr lang="fr-FR" sz="1800" b="1" dirty="0">
                <a:solidFill>
                  <a:schemeClr val="tx1">
                    <a:lumMod val="65000"/>
                    <a:lumOff val="35000"/>
                  </a:schemeClr>
                </a:solidFill>
              </a:rPr>
              <a:t>Médiane du ratio entre la retraite (y compris réversion) en cas de décès du conjoint et la retraite du couple en début de période de retraite (rapportée au nombre d’UC)</a:t>
            </a:r>
            <a:endParaRPr lang="fr-FR" sz="1800" b="1" dirty="0">
              <a:solidFill>
                <a:schemeClr val="tx1">
                  <a:lumMod val="65000"/>
                  <a:lumOff val="35000"/>
                </a:schemeClr>
              </a:solidFill>
              <a:sym typeface="Wingdings" panose="05000000000000000000" pitchFamily="2" charset="2"/>
            </a:endParaRPr>
          </a:p>
        </p:txBody>
      </p:sp>
      <p:pic>
        <p:nvPicPr>
          <p:cNvPr id="8" name="Image 7">
            <a:extLst>
              <a:ext uri="{FF2B5EF4-FFF2-40B4-BE49-F238E27FC236}">
                <a16:creationId xmlns:a16="http://schemas.microsoft.com/office/drawing/2014/main" id="{08791C1F-CC48-87C7-5164-F136AC012D17}"/>
              </a:ext>
            </a:extLst>
          </p:cNvPr>
          <p:cNvPicPr>
            <a:picLocks noChangeAspect="1"/>
          </p:cNvPicPr>
          <p:nvPr/>
        </p:nvPicPr>
        <p:blipFill>
          <a:blip r:embed="rId2"/>
          <a:stretch>
            <a:fillRect/>
          </a:stretch>
        </p:blipFill>
        <p:spPr>
          <a:xfrm>
            <a:off x="69012" y="2252251"/>
            <a:ext cx="7365320" cy="3581891"/>
          </a:xfrm>
          <a:prstGeom prst="rect">
            <a:avLst/>
          </a:prstGeom>
        </p:spPr>
      </p:pic>
      <p:sp>
        <p:nvSpPr>
          <p:cNvPr id="9" name="Espace réservé du contenu 1">
            <a:extLst>
              <a:ext uri="{FF2B5EF4-FFF2-40B4-BE49-F238E27FC236}">
                <a16:creationId xmlns:a16="http://schemas.microsoft.com/office/drawing/2014/main" id="{EB734F5E-43B1-5031-FDE5-D34AF4CEF0A8}"/>
              </a:ext>
            </a:extLst>
          </p:cNvPr>
          <p:cNvSpPr txBox="1">
            <a:spLocks/>
          </p:cNvSpPr>
          <p:nvPr/>
        </p:nvSpPr>
        <p:spPr>
          <a:xfrm>
            <a:off x="7151297" y="3001438"/>
            <a:ext cx="4770407" cy="2916005"/>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lnSpc>
                <a:spcPct val="112000"/>
              </a:lnSpc>
              <a:spcBef>
                <a:spcPts val="0"/>
              </a:spcBef>
              <a:spcAft>
                <a:spcPts val="0"/>
              </a:spcAft>
              <a:buFont typeface="Wingdings" panose="05000000000000000000" pitchFamily="2" charset="2"/>
              <a:buChar char="§"/>
              <a:defRPr/>
            </a:pPr>
            <a:r>
              <a:rPr lang="fr-FR" sz="1800" dirty="0">
                <a:solidFill>
                  <a:srgbClr val="00368B"/>
                </a:solidFill>
                <a:latin typeface="Calibri"/>
                <a:sym typeface="Wingdings" panose="05000000000000000000" pitchFamily="2" charset="2"/>
              </a:rPr>
              <a:t>dans la majorité des cas, la réversion</a:t>
            </a:r>
            <a:r>
              <a:rPr lang="fr-FR" sz="1800" b="1" dirty="0">
                <a:solidFill>
                  <a:srgbClr val="00368B"/>
                </a:solidFill>
                <a:latin typeface="Calibri"/>
                <a:sym typeface="Wingdings" panose="05000000000000000000" pitchFamily="2" charset="2"/>
              </a:rPr>
              <a:t> augmente le niveau de vie du conjoint survivant, </a:t>
            </a:r>
            <a:r>
              <a:rPr lang="fr-FR" sz="1800" dirty="0">
                <a:solidFill>
                  <a:srgbClr val="00368B"/>
                </a:solidFill>
                <a:latin typeface="Calibri"/>
                <a:sym typeface="Wingdings" panose="05000000000000000000" pitchFamily="2" charset="2"/>
              </a:rPr>
              <a:t>en particulier pour les hommes ;</a:t>
            </a:r>
          </a:p>
          <a:p>
            <a:pPr lvl="1">
              <a:lnSpc>
                <a:spcPct val="112000"/>
              </a:lnSpc>
              <a:spcBef>
                <a:spcPts val="0"/>
              </a:spcBef>
              <a:spcAft>
                <a:spcPts val="600"/>
              </a:spcAft>
              <a:buFont typeface="Wingdings" panose="05000000000000000000" pitchFamily="2" charset="2"/>
              <a:buChar char="§"/>
              <a:defRPr/>
            </a:pPr>
            <a:r>
              <a:rPr lang="fr-FR" sz="1800" dirty="0">
                <a:solidFill>
                  <a:srgbClr val="00368B"/>
                </a:solidFill>
                <a:latin typeface="Calibri"/>
                <a:sym typeface="Wingdings" panose="05000000000000000000" pitchFamily="2" charset="2"/>
              </a:rPr>
              <a:t>Exceptions concernent certaines femmes des 1</a:t>
            </a:r>
            <a:r>
              <a:rPr lang="fr-FR" sz="1800" baseline="30000" dirty="0">
                <a:solidFill>
                  <a:srgbClr val="00368B"/>
                </a:solidFill>
                <a:latin typeface="Calibri"/>
                <a:sym typeface="Wingdings" panose="05000000000000000000" pitchFamily="2" charset="2"/>
              </a:rPr>
              <a:t>er</a:t>
            </a:r>
            <a:r>
              <a:rPr lang="fr-FR" sz="1800" dirty="0">
                <a:solidFill>
                  <a:srgbClr val="00368B"/>
                </a:solidFill>
                <a:latin typeface="Calibri"/>
                <a:sym typeface="Wingdings" panose="05000000000000000000" pitchFamily="2" charset="2"/>
              </a:rPr>
              <a:t>, 7</a:t>
            </a:r>
            <a:r>
              <a:rPr lang="fr-FR" sz="1800" baseline="30000" dirty="0">
                <a:solidFill>
                  <a:srgbClr val="00368B"/>
                </a:solidFill>
                <a:latin typeface="Calibri"/>
                <a:sym typeface="Wingdings" panose="05000000000000000000" pitchFamily="2" charset="2"/>
              </a:rPr>
              <a:t>ème</a:t>
            </a:r>
            <a:r>
              <a:rPr lang="fr-FR" sz="1800" dirty="0">
                <a:solidFill>
                  <a:srgbClr val="00368B"/>
                </a:solidFill>
                <a:latin typeface="Calibri"/>
                <a:sym typeface="Wingdings" panose="05000000000000000000" pitchFamily="2" charset="2"/>
              </a:rPr>
              <a:t> et 8</a:t>
            </a:r>
            <a:r>
              <a:rPr lang="fr-FR" sz="1800" baseline="30000" dirty="0">
                <a:solidFill>
                  <a:srgbClr val="00368B"/>
                </a:solidFill>
                <a:latin typeface="Calibri"/>
                <a:sym typeface="Wingdings" panose="05000000000000000000" pitchFamily="2" charset="2"/>
              </a:rPr>
              <a:t>ème</a:t>
            </a:r>
            <a:r>
              <a:rPr lang="fr-FR" sz="1800" dirty="0">
                <a:solidFill>
                  <a:srgbClr val="00368B"/>
                </a:solidFill>
                <a:latin typeface="Calibri"/>
                <a:sym typeface="Wingdings" panose="05000000000000000000" pitchFamily="2" charset="2"/>
              </a:rPr>
              <a:t> déciles. </a:t>
            </a:r>
          </a:p>
          <a:p>
            <a:pPr algn="just">
              <a:buFont typeface="Wingdings" panose="05000000000000000000" pitchFamily="2" charset="2"/>
              <a:buChar char="Ø"/>
            </a:pPr>
            <a:endParaRPr lang="fr-FR" sz="2000" b="1" dirty="0">
              <a:solidFill>
                <a:srgbClr val="00368B"/>
              </a:solidFill>
              <a:sym typeface="Wingdings" panose="05000000000000000000" pitchFamily="2" charset="2"/>
            </a:endParaRPr>
          </a:p>
          <a:p>
            <a:pPr algn="just">
              <a:buFont typeface="Wingdings" panose="05000000000000000000" pitchFamily="2" charset="2"/>
              <a:buChar char="Ø"/>
            </a:pPr>
            <a:endParaRPr lang="fr-FR" sz="2000" b="1" dirty="0">
              <a:solidFill>
                <a:srgbClr val="00368B"/>
              </a:solidFill>
              <a:sym typeface="Wingdings" panose="05000000000000000000" pitchFamily="2" charset="2"/>
            </a:endParaRPr>
          </a:p>
          <a:p>
            <a:pPr lvl="1" algn="just">
              <a:buFont typeface="Wingdings" panose="05000000000000000000" pitchFamily="2" charset="2"/>
              <a:buChar char="Ø"/>
            </a:pPr>
            <a:endParaRPr lang="fr-FR" sz="1600" b="1" dirty="0">
              <a:solidFill>
                <a:srgbClr val="00368B"/>
              </a:solidFill>
              <a:sym typeface="Wingdings" panose="05000000000000000000" pitchFamily="2" charset="2"/>
            </a:endParaRPr>
          </a:p>
          <a:p>
            <a:pPr marL="457200" lvl="1" indent="0" algn="just">
              <a:buNone/>
            </a:pPr>
            <a:endParaRPr lang="fr-FR" sz="1200" dirty="0">
              <a:solidFill>
                <a:srgbClr val="00368B"/>
              </a:solidFill>
              <a:sym typeface="Wingdings" panose="05000000000000000000" pitchFamily="2" charset="2"/>
            </a:endParaRPr>
          </a:p>
          <a:p>
            <a:pPr lvl="1" algn="just"/>
            <a:endParaRPr lang="fr-FR" sz="1600" b="1" dirty="0">
              <a:solidFill>
                <a:srgbClr val="00368B"/>
              </a:solidFill>
              <a:sym typeface="Wingdings" panose="05000000000000000000" pitchFamily="2" charset="2"/>
            </a:endParaRPr>
          </a:p>
          <a:p>
            <a:pPr lvl="1" algn="just"/>
            <a:endParaRPr lang="fr-FR" sz="1600" dirty="0">
              <a:solidFill>
                <a:srgbClr val="00368B"/>
              </a:solidFill>
              <a:sym typeface="Wingdings" panose="05000000000000000000" pitchFamily="2" charset="2"/>
            </a:endParaRPr>
          </a:p>
        </p:txBody>
      </p:sp>
      <p:sp>
        <p:nvSpPr>
          <p:cNvPr id="11" name="Espace réservé du texte 2">
            <a:extLst>
              <a:ext uri="{FF2B5EF4-FFF2-40B4-BE49-F238E27FC236}">
                <a16:creationId xmlns:a16="http://schemas.microsoft.com/office/drawing/2014/main" id="{6FB33CF9-0C60-DC06-5A29-B118DDC18A41}"/>
              </a:ext>
            </a:extLst>
          </p:cNvPr>
          <p:cNvSpPr txBox="1">
            <a:spLocks/>
          </p:cNvSpPr>
          <p:nvPr/>
        </p:nvSpPr>
        <p:spPr>
          <a:xfrm>
            <a:off x="2791879" y="5802240"/>
            <a:ext cx="7181823" cy="75767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0"/>
              </a:spcBef>
              <a:buNone/>
            </a:pPr>
            <a:r>
              <a:rPr lang="fr-FR" sz="900" i="1" dirty="0"/>
              <a:t>Lecture : La médiane du ratio de retraite des hommes après le veuvage est supérieure à 110 % pour tous les déciles de retraite personnelle, sauf pour les déciles D7 (108 %) et D10 (125 %).</a:t>
            </a:r>
          </a:p>
          <a:p>
            <a:pPr marL="0" indent="0">
              <a:buNone/>
            </a:pPr>
            <a:r>
              <a:rPr lang="fr-FR" sz="900" i="1" dirty="0"/>
              <a:t>Sources : Appariement de l’EIR et de l’EDP, DREES et Insee. Traitements : IPP et </a:t>
            </a:r>
            <a:r>
              <a:rPr lang="fr-FR" sz="900" i="1" dirty="0" err="1"/>
              <a:t>Ined</a:t>
            </a:r>
            <a:r>
              <a:rPr lang="fr-FR" sz="900" i="1" dirty="0"/>
              <a:t>. Aubert P., Bonnet C., Règles de réversion : effectivité et implications, Synthèse des principaux enseignements</a:t>
            </a:r>
          </a:p>
        </p:txBody>
      </p:sp>
    </p:spTree>
    <p:extLst>
      <p:ext uri="{BB962C8B-B14F-4D97-AF65-F5344CB8AC3E}">
        <p14:creationId xmlns:p14="http://schemas.microsoft.com/office/powerpoint/2010/main" val="1998197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0668" y="450240"/>
            <a:ext cx="8027988" cy="727075"/>
          </a:xfrm>
        </p:spPr>
        <p:txBody>
          <a:bodyPr/>
          <a:lstStyle/>
          <a:p>
            <a:r>
              <a:rPr lang="fr-FR" dirty="0"/>
              <a:t>Comment faire évoluer les droits conjugaux  ?</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37</a:t>
            </a:fld>
            <a:endParaRPr lang="en-US" dirty="0">
              <a:solidFill>
                <a:prstClr val="white"/>
              </a:solidFill>
            </a:endParaRPr>
          </a:p>
        </p:txBody>
      </p:sp>
      <p:sp>
        <p:nvSpPr>
          <p:cNvPr id="3" name="Rectangle : coins arrondis 2">
            <a:extLst>
              <a:ext uri="{FF2B5EF4-FFF2-40B4-BE49-F238E27FC236}">
                <a16:creationId xmlns:a16="http://schemas.microsoft.com/office/drawing/2014/main" id="{5A645B77-EA3B-289C-1204-33C5E23743AC}"/>
              </a:ext>
            </a:extLst>
          </p:cNvPr>
          <p:cNvSpPr/>
          <p:nvPr/>
        </p:nvSpPr>
        <p:spPr>
          <a:xfrm>
            <a:off x="923026" y="1620255"/>
            <a:ext cx="10343071" cy="3098394"/>
          </a:xfrm>
          <a:prstGeom prst="roundRect">
            <a:avLst/>
          </a:prstGeom>
          <a:solidFill>
            <a:schemeClr val="accent1">
              <a:lumMod val="75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000" b="1" dirty="0"/>
              <a:t>L’évolution de la réversion </a:t>
            </a:r>
          </a:p>
          <a:p>
            <a:pPr algn="ctr"/>
            <a:endParaRPr lang="fr-FR" sz="2000" b="1" dirty="0"/>
          </a:p>
          <a:p>
            <a:pPr marL="285750" indent="-285750" algn="ctr">
              <a:spcAft>
                <a:spcPts val="200"/>
              </a:spcAft>
              <a:buFont typeface="Wingdings" panose="05000000000000000000" pitchFamily="2" charset="2"/>
              <a:buChar char="§"/>
            </a:pPr>
            <a:r>
              <a:rPr lang="fr-FR" sz="2000" dirty="0"/>
              <a:t>Sortie de la logique de taux et introduction formule de calcul qui intègre les droits propres du conjoint survivant : </a:t>
            </a:r>
          </a:p>
          <a:p>
            <a:pPr algn="ctr">
              <a:spcAft>
                <a:spcPts val="600"/>
              </a:spcAft>
            </a:pPr>
            <a:r>
              <a:rPr lang="fr-FR" sz="2000" b="1" i="1" dirty="0"/>
              <a:t>Montant de la pension de réversion = (2/3 de la pension du défunt) – (1/3 de la pension du conjoint survivant)</a:t>
            </a:r>
          </a:p>
          <a:p>
            <a:pPr algn="ctr">
              <a:spcAft>
                <a:spcPts val="600"/>
              </a:spcAft>
            </a:pPr>
            <a:endParaRPr lang="fr-FR" sz="2000" b="1" i="1" dirty="0"/>
          </a:p>
          <a:p>
            <a:pPr marL="285750" indent="-285750" algn="ctr">
              <a:buFont typeface="Wingdings" panose="05000000000000000000" pitchFamily="2" charset="2"/>
              <a:buChar char="§"/>
            </a:pPr>
            <a:r>
              <a:rPr lang="fr-FR" sz="2000" dirty="0"/>
              <a:t>Suppression de la condition de ressources dans les régimes où elle existe</a:t>
            </a:r>
            <a:endParaRPr lang="fr-FR" dirty="0"/>
          </a:p>
        </p:txBody>
      </p:sp>
      <p:sp>
        <p:nvSpPr>
          <p:cNvPr id="5" name="ZoneTexte 4">
            <a:extLst>
              <a:ext uri="{FF2B5EF4-FFF2-40B4-BE49-F238E27FC236}">
                <a16:creationId xmlns:a16="http://schemas.microsoft.com/office/drawing/2014/main" id="{05A1AF66-DE05-165A-FA13-AD6D967FDCE0}"/>
              </a:ext>
            </a:extLst>
          </p:cNvPr>
          <p:cNvSpPr txBox="1"/>
          <p:nvPr/>
        </p:nvSpPr>
        <p:spPr>
          <a:xfrm>
            <a:off x="602791" y="5376719"/>
            <a:ext cx="11405179" cy="707886"/>
          </a:xfrm>
          <a:prstGeom prst="rect">
            <a:avLst/>
          </a:prstGeom>
          <a:noFill/>
        </p:spPr>
        <p:txBody>
          <a:bodyPr wrap="square" rtlCol="0">
            <a:spAutoFit/>
          </a:bodyPr>
          <a:lstStyle/>
          <a:p>
            <a:pPr algn="just">
              <a:spcAft>
                <a:spcPts val="600"/>
              </a:spcAft>
            </a:pPr>
            <a:r>
              <a:rPr lang="fr-FR" dirty="0">
                <a:solidFill>
                  <a:srgbClr val="00368B"/>
                </a:solidFill>
                <a:sym typeface="Wingdings" panose="05000000000000000000" pitchFamily="2" charset="2"/>
              </a:rPr>
              <a:t> </a:t>
            </a:r>
            <a:r>
              <a:rPr lang="fr-FR" sz="2000" dirty="0">
                <a:solidFill>
                  <a:srgbClr val="00368B"/>
                </a:solidFill>
              </a:rPr>
              <a:t>Formule qui permet le maintien de niveau de vie du conjoint survivant, uniquement en termes de pension de retraite (ne prend pas en compte les autres ressources).  </a:t>
            </a:r>
            <a:endParaRPr lang="fr-FR" dirty="0">
              <a:solidFill>
                <a:srgbClr val="00368B"/>
              </a:solidFill>
            </a:endParaRPr>
          </a:p>
        </p:txBody>
      </p:sp>
    </p:spTree>
    <p:extLst>
      <p:ext uri="{BB962C8B-B14F-4D97-AF65-F5344CB8AC3E}">
        <p14:creationId xmlns:p14="http://schemas.microsoft.com/office/powerpoint/2010/main" val="35612756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07698" y="546624"/>
            <a:ext cx="10472468" cy="727075"/>
          </a:xfrm>
        </p:spPr>
        <p:txBody>
          <a:bodyPr/>
          <a:lstStyle/>
          <a:p>
            <a:r>
              <a:rPr lang="fr-FR" dirty="0"/>
              <a:t>La formule de calcul de maintien de niveau de vie diminuerait  les dépenses de réversion </a:t>
            </a:r>
          </a:p>
        </p:txBody>
      </p:sp>
      <p:sp>
        <p:nvSpPr>
          <p:cNvPr id="3" name="Espace réservé du texte 2"/>
          <p:cNvSpPr>
            <a:spLocks noGrp="1"/>
          </p:cNvSpPr>
          <p:nvPr>
            <p:ph type="body" idx="1"/>
          </p:nvPr>
        </p:nvSpPr>
        <p:spPr>
          <a:xfrm>
            <a:off x="7823270" y="2437650"/>
            <a:ext cx="3856896" cy="2628559"/>
          </a:xfrm>
        </p:spPr>
        <p:txBody>
          <a:bodyPr/>
          <a:lstStyle/>
          <a:p>
            <a:pPr algn="just">
              <a:spcAft>
                <a:spcPts val="600"/>
              </a:spcAft>
              <a:buFont typeface="Arial" panose="020B0604020202020204" pitchFamily="34" charset="0"/>
              <a:buChar char="•"/>
            </a:pPr>
            <a:r>
              <a:rPr lang="fr-FR" sz="1800" dirty="0">
                <a:solidFill>
                  <a:srgbClr val="00368B"/>
                </a:solidFill>
                <a:sym typeface="Wingdings" panose="05000000000000000000" pitchFamily="2" charset="2"/>
              </a:rPr>
              <a:t> Baisse des dépenses à l’Agirc-Arrco et dans les régimes de la FP (condition de ressources implicite) </a:t>
            </a:r>
            <a:endParaRPr lang="fr-FR" sz="1800" b="1" dirty="0">
              <a:solidFill>
                <a:srgbClr val="00368B"/>
              </a:solidFill>
              <a:sym typeface="Wingdings" panose="05000000000000000000" pitchFamily="2" charset="2"/>
            </a:endParaRPr>
          </a:p>
          <a:p>
            <a:pPr algn="just">
              <a:spcAft>
                <a:spcPts val="600"/>
              </a:spcAft>
              <a:buFont typeface="Arial" panose="020B0604020202020204" pitchFamily="34" charset="0"/>
              <a:buChar char="•"/>
            </a:pPr>
            <a:r>
              <a:rPr lang="fr-FR" sz="1800" dirty="0">
                <a:solidFill>
                  <a:srgbClr val="00368B"/>
                </a:solidFill>
                <a:sym typeface="Wingdings" panose="05000000000000000000" pitchFamily="2" charset="2"/>
              </a:rPr>
              <a:t>Hausse des dépenses du RG du fait de la hausse des effectifs : </a:t>
            </a:r>
            <a:r>
              <a:rPr lang="fr-FR" sz="1800" b="1" dirty="0">
                <a:solidFill>
                  <a:srgbClr val="00368B"/>
                </a:solidFill>
                <a:sym typeface="Wingdings" panose="05000000000000000000" pitchFamily="2" charset="2"/>
              </a:rPr>
              <a:t>la mesure serait favorable à une part importante des </a:t>
            </a:r>
            <a:r>
              <a:rPr lang="fr-FR" sz="1800" b="1" dirty="0" err="1">
                <a:solidFill>
                  <a:srgbClr val="00368B"/>
                </a:solidFill>
                <a:sym typeface="Wingdings" panose="05000000000000000000" pitchFamily="2" charset="2"/>
              </a:rPr>
              <a:t>réversataires</a:t>
            </a:r>
            <a:r>
              <a:rPr lang="fr-FR" sz="1800" b="1" dirty="0">
                <a:solidFill>
                  <a:srgbClr val="00368B"/>
                </a:solidFill>
                <a:sym typeface="Wingdings" panose="05000000000000000000" pitchFamily="2" charset="2"/>
              </a:rPr>
              <a:t> du régime général</a:t>
            </a:r>
          </a:p>
          <a:p>
            <a:pPr marL="0" indent="0" algn="just">
              <a:spcAft>
                <a:spcPts val="600"/>
              </a:spcAft>
              <a:buNone/>
            </a:pPr>
            <a:endParaRPr lang="fr-FR" sz="1800" dirty="0">
              <a:solidFill>
                <a:srgbClr val="00368B"/>
              </a:solidFill>
              <a:sym typeface="Wingdings" panose="05000000000000000000" pitchFamily="2" charset="2"/>
            </a:endParaRPr>
          </a:p>
          <a:p>
            <a:pPr marL="0" indent="0" algn="just">
              <a:spcAft>
                <a:spcPts val="600"/>
              </a:spcAft>
              <a:buNone/>
            </a:pPr>
            <a:endParaRPr lang="fr-FR" sz="2000" dirty="0">
              <a:solidFill>
                <a:srgbClr val="00368B"/>
              </a:solidFill>
              <a:sym typeface="Wingdings" panose="05000000000000000000" pitchFamily="2" charset="2"/>
            </a:endParaRP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38</a:t>
            </a:fld>
            <a:endParaRPr lang="en-US" dirty="0">
              <a:solidFill>
                <a:prstClr val="white"/>
              </a:solidFill>
            </a:endParaRPr>
          </a:p>
        </p:txBody>
      </p:sp>
      <p:sp>
        <p:nvSpPr>
          <p:cNvPr id="9" name="ZoneTexte 8"/>
          <p:cNvSpPr txBox="1"/>
          <p:nvPr/>
        </p:nvSpPr>
        <p:spPr>
          <a:xfrm rot="16200000">
            <a:off x="-1439243" y="2775565"/>
            <a:ext cx="3372644" cy="276999"/>
          </a:xfrm>
          <a:prstGeom prst="rect">
            <a:avLst/>
          </a:prstGeom>
          <a:noFill/>
        </p:spPr>
        <p:txBody>
          <a:bodyPr wrap="square" rtlCol="0">
            <a:spAutoFit/>
          </a:bodyPr>
          <a:lstStyle/>
          <a:p>
            <a:r>
              <a:rPr lang="fr-FR" sz="1200" i="1" dirty="0"/>
              <a:t>Source : Insee, </a:t>
            </a:r>
            <a:r>
              <a:rPr lang="fr-FR" sz="1200" i="1" dirty="0" err="1"/>
              <a:t>Destinie</a:t>
            </a:r>
            <a:endParaRPr lang="fr-FR" sz="1200" i="1" dirty="0"/>
          </a:p>
        </p:txBody>
      </p:sp>
      <p:sp>
        <p:nvSpPr>
          <p:cNvPr id="10" name="Espace réservé du texte 2"/>
          <p:cNvSpPr txBox="1">
            <a:spLocks/>
          </p:cNvSpPr>
          <p:nvPr/>
        </p:nvSpPr>
        <p:spPr>
          <a:xfrm>
            <a:off x="-290497" y="1377724"/>
            <a:ext cx="8651600" cy="42434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fr-FR" sz="1800" b="1" dirty="0">
                <a:solidFill>
                  <a:schemeClr val="tx1">
                    <a:lumMod val="65000"/>
                    <a:lumOff val="35000"/>
                  </a:schemeClr>
                </a:solidFill>
              </a:rPr>
              <a:t>Écart dépenses de réversion</a:t>
            </a:r>
            <a:endParaRPr lang="fr-FR" sz="900" b="1" u="sng" dirty="0">
              <a:solidFill>
                <a:schemeClr val="tx1">
                  <a:lumMod val="65000"/>
                  <a:lumOff val="35000"/>
                </a:schemeClr>
              </a:solidFill>
            </a:endParaRPr>
          </a:p>
        </p:txBody>
      </p:sp>
      <p:sp>
        <p:nvSpPr>
          <p:cNvPr id="11" name="Espace réservé du texte 2"/>
          <p:cNvSpPr txBox="1">
            <a:spLocks/>
          </p:cNvSpPr>
          <p:nvPr/>
        </p:nvSpPr>
        <p:spPr>
          <a:xfrm>
            <a:off x="8707566" y="2020076"/>
            <a:ext cx="1777873" cy="207613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600"/>
              </a:spcAft>
              <a:buNone/>
            </a:pPr>
            <a:endParaRPr lang="fr-FR" sz="2000" dirty="0">
              <a:solidFill>
                <a:srgbClr val="00368B"/>
              </a:solidFill>
              <a:sym typeface="Wingdings" panose="05000000000000000000" pitchFamily="2" charset="2"/>
            </a:endParaRPr>
          </a:p>
        </p:txBody>
      </p:sp>
      <p:cxnSp>
        <p:nvCxnSpPr>
          <p:cNvPr id="8" name="Connecteur droit avec flèche 7">
            <a:extLst>
              <a:ext uri="{FF2B5EF4-FFF2-40B4-BE49-F238E27FC236}">
                <a16:creationId xmlns:a16="http://schemas.microsoft.com/office/drawing/2014/main" id="{76D3E426-EEAF-7913-C15F-48A9E7CA17BC}"/>
              </a:ext>
            </a:extLst>
          </p:cNvPr>
          <p:cNvCxnSpPr>
            <a:cxnSpLocks/>
          </p:cNvCxnSpPr>
          <p:nvPr/>
        </p:nvCxnSpPr>
        <p:spPr>
          <a:xfrm>
            <a:off x="7997423" y="2437650"/>
            <a:ext cx="255832" cy="321813"/>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3" name="Connecteur droit avec flèche 12">
            <a:extLst>
              <a:ext uri="{FF2B5EF4-FFF2-40B4-BE49-F238E27FC236}">
                <a16:creationId xmlns:a16="http://schemas.microsoft.com/office/drawing/2014/main" id="{F428E87C-09D6-5BEB-4F4E-12091366D241}"/>
              </a:ext>
            </a:extLst>
          </p:cNvPr>
          <p:cNvCxnSpPr>
            <a:cxnSpLocks/>
          </p:cNvCxnSpPr>
          <p:nvPr/>
        </p:nvCxnSpPr>
        <p:spPr>
          <a:xfrm flipV="1">
            <a:off x="7997423" y="3379886"/>
            <a:ext cx="215879" cy="317472"/>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pic>
        <p:nvPicPr>
          <p:cNvPr id="14" name="Image 13">
            <a:extLst>
              <a:ext uri="{FF2B5EF4-FFF2-40B4-BE49-F238E27FC236}">
                <a16:creationId xmlns:a16="http://schemas.microsoft.com/office/drawing/2014/main" id="{5F874896-F256-31D8-1A6C-719BA88532C2}"/>
              </a:ext>
            </a:extLst>
          </p:cNvPr>
          <p:cNvPicPr>
            <a:picLocks noChangeAspect="1"/>
          </p:cNvPicPr>
          <p:nvPr/>
        </p:nvPicPr>
        <p:blipFill>
          <a:blip r:embed="rId2"/>
          <a:stretch>
            <a:fillRect/>
          </a:stretch>
        </p:blipFill>
        <p:spPr>
          <a:xfrm>
            <a:off x="385579" y="1677796"/>
            <a:ext cx="7040876" cy="4270042"/>
          </a:xfrm>
          <a:prstGeom prst="rect">
            <a:avLst/>
          </a:prstGeom>
        </p:spPr>
      </p:pic>
    </p:spTree>
    <p:extLst>
      <p:ext uri="{BB962C8B-B14F-4D97-AF65-F5344CB8AC3E}">
        <p14:creationId xmlns:p14="http://schemas.microsoft.com/office/powerpoint/2010/main" val="10499233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5939" y="586224"/>
            <a:ext cx="10584611" cy="727075"/>
          </a:xfrm>
        </p:spPr>
        <p:txBody>
          <a:bodyPr/>
          <a:lstStyle/>
          <a:p>
            <a:r>
              <a:rPr lang="fr-FR" dirty="0"/>
              <a:t>L’objectif de maintien de niveau de vie serait atteint dans la majorité des cas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39</a:t>
            </a:fld>
            <a:endParaRPr lang="en-US" dirty="0">
              <a:solidFill>
                <a:prstClr val="white"/>
              </a:solidFill>
            </a:endParaRPr>
          </a:p>
        </p:txBody>
      </p:sp>
      <p:sp>
        <p:nvSpPr>
          <p:cNvPr id="11" name="Espace réservé du texte 2"/>
          <p:cNvSpPr txBox="1">
            <a:spLocks/>
          </p:cNvSpPr>
          <p:nvPr/>
        </p:nvSpPr>
        <p:spPr>
          <a:xfrm>
            <a:off x="8707566" y="2020076"/>
            <a:ext cx="1777873" cy="2076137"/>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Aft>
                <a:spcPts val="600"/>
              </a:spcAft>
              <a:buNone/>
            </a:pPr>
            <a:endParaRPr lang="fr-FR" sz="2000" dirty="0">
              <a:solidFill>
                <a:srgbClr val="00368B"/>
              </a:solidFill>
              <a:sym typeface="Wingdings" panose="05000000000000000000" pitchFamily="2" charset="2"/>
            </a:endParaRPr>
          </a:p>
        </p:txBody>
      </p:sp>
      <p:sp>
        <p:nvSpPr>
          <p:cNvPr id="3" name="Espace réservé du texte 2">
            <a:extLst>
              <a:ext uri="{FF2B5EF4-FFF2-40B4-BE49-F238E27FC236}">
                <a16:creationId xmlns:a16="http://schemas.microsoft.com/office/drawing/2014/main" id="{DA0EEE2A-4E13-850B-9A8C-C49B25824F17}"/>
              </a:ext>
            </a:extLst>
          </p:cNvPr>
          <p:cNvSpPr txBox="1">
            <a:spLocks/>
          </p:cNvSpPr>
          <p:nvPr/>
        </p:nvSpPr>
        <p:spPr>
          <a:xfrm>
            <a:off x="1872344" y="1525655"/>
            <a:ext cx="8490857" cy="520852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defRPr/>
            </a:pPr>
            <a:endParaRPr lang="fr-FR" sz="1600" b="1" dirty="0">
              <a:solidFill>
                <a:srgbClr val="00368B"/>
              </a:solidFill>
              <a:latin typeface="Calibri"/>
            </a:endParaRPr>
          </a:p>
          <a:p>
            <a:pPr marL="0" indent="0">
              <a:buNone/>
              <a:defRPr/>
            </a:pPr>
            <a:endParaRPr lang="fr-FR" sz="2000" b="1" dirty="0">
              <a:solidFill>
                <a:srgbClr val="00368B"/>
              </a:solidFill>
              <a:latin typeface="Calibri"/>
            </a:endParaRPr>
          </a:p>
          <a:p>
            <a:pPr marL="0" indent="0">
              <a:buNone/>
              <a:defRPr/>
            </a:pPr>
            <a:endParaRPr lang="fr-FR" sz="2000" b="1" dirty="0">
              <a:solidFill>
                <a:srgbClr val="00368B"/>
              </a:solidFill>
              <a:latin typeface="Calibri"/>
            </a:endParaRPr>
          </a:p>
          <a:p>
            <a:pPr>
              <a:buFontTx/>
              <a:buChar char="-"/>
              <a:defRPr/>
            </a:pPr>
            <a:endParaRPr lang="fr-FR" sz="2000" b="1" dirty="0">
              <a:solidFill>
                <a:srgbClr val="00368B"/>
              </a:solidFill>
              <a:latin typeface="Calibri"/>
            </a:endParaRPr>
          </a:p>
        </p:txBody>
      </p:sp>
      <p:sp>
        <p:nvSpPr>
          <p:cNvPr id="6" name="Espace réservé du texte 2">
            <a:extLst>
              <a:ext uri="{FF2B5EF4-FFF2-40B4-BE49-F238E27FC236}">
                <a16:creationId xmlns:a16="http://schemas.microsoft.com/office/drawing/2014/main" id="{6654F58E-5B13-568C-DB13-7CF398A9799D}"/>
              </a:ext>
            </a:extLst>
          </p:cNvPr>
          <p:cNvSpPr txBox="1">
            <a:spLocks/>
          </p:cNvSpPr>
          <p:nvPr/>
        </p:nvSpPr>
        <p:spPr>
          <a:xfrm>
            <a:off x="1069770" y="1909514"/>
            <a:ext cx="10584611" cy="3395143"/>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spcAft>
                <a:spcPts val="600"/>
              </a:spcAft>
              <a:buFont typeface="Wingdings" panose="05000000000000000000" pitchFamily="2" charset="2"/>
              <a:buChar char="à"/>
              <a:defRPr/>
            </a:pPr>
            <a:r>
              <a:rPr lang="fr-FR" sz="2200" dirty="0">
                <a:solidFill>
                  <a:srgbClr val="00368B"/>
                </a:solidFill>
                <a:latin typeface="Calibri"/>
                <a:sym typeface="Wingdings" panose="05000000000000000000" pitchFamily="2" charset="2"/>
              </a:rPr>
              <a:t>La mesure permettrait d’atteindre l’objectif de maintien du niveau de vie du conjoint survivant dans la majorité des cas mais effets hétérogènes selon quintile de pension ou régime d’affiliation de l’assuré ;</a:t>
            </a:r>
          </a:p>
          <a:p>
            <a:pPr marL="0" indent="0" algn="just">
              <a:spcAft>
                <a:spcPts val="600"/>
              </a:spcAft>
              <a:buNone/>
              <a:defRPr/>
            </a:pPr>
            <a:endParaRPr lang="fr-FR" sz="2200" dirty="0">
              <a:solidFill>
                <a:srgbClr val="00368B"/>
              </a:solidFill>
              <a:latin typeface="Calibri"/>
              <a:sym typeface="Wingdings" panose="05000000000000000000" pitchFamily="2" charset="2"/>
            </a:endParaRPr>
          </a:p>
          <a:p>
            <a:pPr algn="just">
              <a:spcAft>
                <a:spcPts val="600"/>
              </a:spcAft>
              <a:buFont typeface="Wingdings" panose="05000000000000000000" pitchFamily="2" charset="2"/>
              <a:buChar char="à"/>
              <a:defRPr/>
            </a:pPr>
            <a:r>
              <a:rPr lang="fr-FR" sz="2200" dirty="0">
                <a:solidFill>
                  <a:srgbClr val="00368B"/>
                </a:solidFill>
                <a:latin typeface="Calibri"/>
                <a:sym typeface="Wingdings" panose="05000000000000000000" pitchFamily="2" charset="2"/>
              </a:rPr>
              <a:t>La part de gagnants serait plus élevée au sein du premier quintile ; e</a:t>
            </a:r>
            <a:r>
              <a:rPr lang="fr-FR" sz="2200" dirty="0">
                <a:solidFill>
                  <a:srgbClr val="00368B"/>
                </a:solidFill>
                <a:sym typeface="Wingdings" panose="05000000000000000000" pitchFamily="2" charset="2"/>
              </a:rPr>
              <a:t>ffets plus équivoques pour les quatre autres quintiles de pension.</a:t>
            </a:r>
          </a:p>
          <a:p>
            <a:pPr algn="just">
              <a:spcAft>
                <a:spcPts val="600"/>
              </a:spcAft>
              <a:buFont typeface="Wingdings" panose="05000000000000000000" pitchFamily="2" charset="2"/>
              <a:buChar char="à"/>
              <a:defRPr/>
            </a:pPr>
            <a:endParaRPr lang="fr-FR" sz="2200" dirty="0">
              <a:solidFill>
                <a:srgbClr val="00368B"/>
              </a:solidFill>
              <a:sym typeface="Wingdings" panose="05000000000000000000" pitchFamily="2" charset="2"/>
            </a:endParaRPr>
          </a:p>
          <a:p>
            <a:pPr algn="just">
              <a:spcAft>
                <a:spcPts val="600"/>
              </a:spcAft>
              <a:buFont typeface="Wingdings" panose="05000000000000000000" pitchFamily="2" charset="2"/>
              <a:buChar char="à"/>
              <a:defRPr/>
            </a:pPr>
            <a:r>
              <a:rPr lang="fr-FR" sz="2200" dirty="0">
                <a:solidFill>
                  <a:srgbClr val="00368B"/>
                </a:solidFill>
                <a:sym typeface="Wingdings" panose="05000000000000000000" pitchFamily="2" charset="2"/>
              </a:rPr>
              <a:t> Part de perdants plus élevée à la </a:t>
            </a:r>
            <a:r>
              <a:rPr lang="fr-FR" sz="2200">
                <a:solidFill>
                  <a:srgbClr val="00368B"/>
                </a:solidFill>
                <a:sym typeface="Wingdings" panose="05000000000000000000" pitchFamily="2" charset="2"/>
              </a:rPr>
              <a:t>fonction publique</a:t>
            </a:r>
            <a:endParaRPr lang="fr-FR" sz="2200" dirty="0">
              <a:solidFill>
                <a:srgbClr val="00368B"/>
              </a:solidFill>
              <a:sym typeface="Wingdings" panose="05000000000000000000" pitchFamily="2" charset="2"/>
            </a:endParaRPr>
          </a:p>
          <a:p>
            <a:pPr algn="just">
              <a:spcAft>
                <a:spcPts val="600"/>
              </a:spcAft>
              <a:buFont typeface="Wingdings" panose="05000000000000000000" pitchFamily="2" charset="2"/>
              <a:buChar char="à"/>
              <a:defRPr/>
            </a:pPr>
            <a:endParaRPr lang="fr-FR" sz="2200" dirty="0">
              <a:solidFill>
                <a:srgbClr val="00368B"/>
              </a:solidFill>
              <a:sym typeface="Wingdings" panose="05000000000000000000" pitchFamily="2" charset="2"/>
            </a:endParaRPr>
          </a:p>
          <a:p>
            <a:pPr algn="just">
              <a:spcAft>
                <a:spcPts val="600"/>
              </a:spcAft>
              <a:buFont typeface="Wingdings" panose="05000000000000000000" pitchFamily="2" charset="2"/>
              <a:buChar char="à"/>
              <a:defRPr/>
            </a:pPr>
            <a:endParaRPr lang="fr-FR" sz="2200" dirty="0">
              <a:solidFill>
                <a:srgbClr val="00368B"/>
              </a:solidFill>
            </a:endParaRPr>
          </a:p>
          <a:p>
            <a:pPr algn="just">
              <a:spcAft>
                <a:spcPts val="600"/>
              </a:spcAft>
              <a:buFont typeface="Wingdings" panose="05000000000000000000" pitchFamily="2" charset="2"/>
              <a:buChar char="à"/>
              <a:defRPr/>
            </a:pPr>
            <a:endParaRPr lang="fr-FR" sz="2200" dirty="0">
              <a:solidFill>
                <a:srgbClr val="00368B"/>
              </a:solidFill>
              <a:latin typeface="Calibri"/>
              <a:sym typeface="Wingdings" panose="05000000000000000000" pitchFamily="2" charset="2"/>
            </a:endParaRPr>
          </a:p>
          <a:p>
            <a:pPr marL="0" indent="0" algn="just">
              <a:spcAft>
                <a:spcPts val="600"/>
              </a:spcAft>
              <a:buNone/>
              <a:defRPr/>
            </a:pPr>
            <a:endParaRPr lang="fr-FR" sz="2200" dirty="0">
              <a:solidFill>
                <a:srgbClr val="00368B"/>
              </a:solidFill>
              <a:latin typeface="Calibri"/>
              <a:sym typeface="Wingdings" panose="05000000000000000000" pitchFamily="2" charset="2"/>
            </a:endParaRPr>
          </a:p>
          <a:p>
            <a:pPr>
              <a:buFontTx/>
              <a:buChar char="-"/>
              <a:defRPr/>
            </a:pPr>
            <a:endParaRPr lang="fr-FR" sz="2000" b="1" dirty="0">
              <a:solidFill>
                <a:srgbClr val="00368B"/>
              </a:solidFill>
              <a:latin typeface="Calibri"/>
            </a:endParaRPr>
          </a:p>
        </p:txBody>
      </p:sp>
    </p:spTree>
    <p:extLst>
      <p:ext uri="{BB962C8B-B14F-4D97-AF65-F5344CB8AC3E}">
        <p14:creationId xmlns:p14="http://schemas.microsoft.com/office/powerpoint/2010/main" val="15864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633928" y="2165231"/>
            <a:ext cx="8720563" cy="910087"/>
          </a:xfrm>
        </p:spPr>
        <p:txBody>
          <a:bodyPr anchor="t"/>
          <a:lstStyle/>
          <a:p>
            <a:r>
              <a:rPr lang="fr-FR" dirty="0"/>
              <a:t>Vers une réforme des droits familiaux et conjugaux ? </a:t>
            </a:r>
            <a:endParaRPr lang="fr-FR" sz="2400" dirty="0"/>
          </a:p>
        </p:txBody>
      </p:sp>
      <p:sp>
        <p:nvSpPr>
          <p:cNvPr id="4" name="Subtitle 3"/>
          <p:cNvSpPr>
            <a:spLocks noGrp="1"/>
          </p:cNvSpPr>
          <p:nvPr>
            <p:ph type="subTitle" idx="1"/>
          </p:nvPr>
        </p:nvSpPr>
        <p:spPr>
          <a:xfrm>
            <a:off x="1633928" y="4122888"/>
            <a:ext cx="7662473" cy="727869"/>
          </a:xfrm>
        </p:spPr>
        <p:txBody>
          <a:bodyPr>
            <a:normAutofit lnSpcReduction="10000"/>
          </a:bodyPr>
          <a:lstStyle/>
          <a:p>
            <a:pPr eaLnBrk="1" hangingPunct="1"/>
            <a:r>
              <a:rPr lang="fr-FR" altLang="fr-FR" sz="2000" dirty="0"/>
              <a:t>Colloque du COR</a:t>
            </a:r>
          </a:p>
          <a:p>
            <a:pPr eaLnBrk="1" hangingPunct="1"/>
            <a:r>
              <a:rPr lang="fr-FR" altLang="fr-FR" sz="2000" dirty="0"/>
              <a:t>1</a:t>
            </a:r>
            <a:r>
              <a:rPr lang="fr-FR" altLang="fr-FR" sz="2000" baseline="30000" dirty="0"/>
              <a:t>er</a:t>
            </a:r>
            <a:r>
              <a:rPr lang="fr-FR" altLang="fr-FR" sz="2000" dirty="0"/>
              <a:t> décembre 2025</a:t>
            </a:r>
          </a:p>
        </p:txBody>
      </p:sp>
      <p:sp>
        <p:nvSpPr>
          <p:cNvPr id="5" name="ZoneTexte 1"/>
          <p:cNvSpPr txBox="1">
            <a:spLocks noChangeArrowheads="1"/>
          </p:cNvSpPr>
          <p:nvPr/>
        </p:nvSpPr>
        <p:spPr bwMode="auto">
          <a:xfrm>
            <a:off x="7187242" y="4743449"/>
            <a:ext cx="2809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defRPr sz="2000">
                <a:solidFill>
                  <a:srgbClr val="00368B"/>
                </a:solidFill>
                <a:latin typeface="Calibri" pitchFamily="34" charset="0"/>
              </a:defRPr>
            </a:lvl1pPr>
            <a:lvl2pPr marL="742950" indent="-285750" algn="r" eaLnBrk="0" hangingPunct="0">
              <a:spcBef>
                <a:spcPct val="20000"/>
              </a:spcBef>
              <a:buFont typeface="Arial" charset="0"/>
              <a:defRPr>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pPr>
            <a:r>
              <a:rPr lang="fr-FR" altLang="fr-FR" sz="1800" dirty="0">
                <a:solidFill>
                  <a:prstClr val="black"/>
                </a:solidFill>
              </a:rPr>
              <a:t>Secrétariat général du COR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012" y="508001"/>
            <a:ext cx="9074989" cy="5875547"/>
          </a:xfrm>
        </p:spPr>
        <p:txBody>
          <a:bodyPr/>
          <a:lstStyle/>
          <a:p>
            <a:pPr algn="ctr"/>
            <a:r>
              <a:rPr lang="fr-FR" dirty="0"/>
              <a:t>Troisième niveau : piste de bascule des droits conjugaux vers les droits familiaux</a:t>
            </a:r>
          </a:p>
        </p:txBody>
      </p:sp>
      <p:sp>
        <p:nvSpPr>
          <p:cNvPr id="3" name="Espace réservé du numéro de diapositive 3"/>
          <p:cNvSpPr>
            <a:spLocks noGrp="1"/>
          </p:cNvSpPr>
          <p:nvPr>
            <p:ph type="sldNum" sz="quarter" idx="14"/>
          </p:nvPr>
        </p:nvSpPr>
        <p:spPr>
          <a:xfrm>
            <a:off x="5029200" y="6565901"/>
            <a:ext cx="2133600" cy="168275"/>
          </a:xfrm>
          <a:prstGeom prst="rect">
            <a:avLst/>
          </a:prstGeom>
        </p:spPr>
        <p:txBody>
          <a:bodyPr/>
          <a:lstStyle/>
          <a:p>
            <a:pPr>
              <a:defRPr/>
            </a:pPr>
            <a:fld id="{3C9F837A-1064-489C-8EF4-21EE41019901}" type="slidenum">
              <a:rPr lang="en-US" smtClean="0"/>
              <a:pPr>
                <a:defRPr/>
              </a:pPr>
              <a:t>40</a:t>
            </a:fld>
            <a:endParaRPr lang="en-US" dirty="0"/>
          </a:p>
        </p:txBody>
      </p:sp>
    </p:spTree>
    <p:extLst>
      <p:ext uri="{BB962C8B-B14F-4D97-AF65-F5344CB8AC3E}">
        <p14:creationId xmlns:p14="http://schemas.microsoft.com/office/powerpoint/2010/main" val="31757668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3577" y="431589"/>
            <a:ext cx="10601865" cy="727075"/>
          </a:xfrm>
        </p:spPr>
        <p:txBody>
          <a:bodyPr/>
          <a:lstStyle/>
          <a:p>
            <a:r>
              <a:rPr lang="fr-FR" dirty="0"/>
              <a:t>Pourquoi basculer les droits conjugaux vers les droits familiaux? </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41</a:t>
            </a:fld>
            <a:endParaRPr lang="en-US" dirty="0">
              <a:solidFill>
                <a:prstClr val="white"/>
              </a:solidFill>
            </a:endParaRPr>
          </a:p>
        </p:txBody>
      </p:sp>
      <p:sp>
        <p:nvSpPr>
          <p:cNvPr id="6" name="Espace réservé du texte 2"/>
          <p:cNvSpPr txBox="1">
            <a:spLocks/>
          </p:cNvSpPr>
          <p:nvPr/>
        </p:nvSpPr>
        <p:spPr>
          <a:xfrm>
            <a:off x="845389" y="1495189"/>
            <a:ext cx="10714007" cy="4763801"/>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à"/>
              <a:defRPr/>
            </a:pPr>
            <a:r>
              <a:rPr lang="fr-FR" sz="2200" dirty="0">
                <a:solidFill>
                  <a:srgbClr val="00368B"/>
                </a:solidFill>
                <a:latin typeface="Calibri"/>
              </a:rPr>
              <a:t>Parcours conjugaux plus diversifiés (moins de mariages, plus de divorces) </a:t>
            </a:r>
          </a:p>
          <a:p>
            <a:pPr>
              <a:buFont typeface="Wingdings" panose="05000000000000000000" pitchFamily="2" charset="2"/>
              <a:buChar char="à"/>
              <a:defRPr/>
            </a:pPr>
            <a:endParaRPr lang="fr-FR" sz="2200" dirty="0">
              <a:solidFill>
                <a:srgbClr val="00368B"/>
              </a:solidFill>
              <a:latin typeface="Calibri"/>
            </a:endParaRPr>
          </a:p>
          <a:p>
            <a:pPr>
              <a:buFont typeface="Wingdings" panose="05000000000000000000" pitchFamily="2" charset="2"/>
              <a:buChar char="à"/>
              <a:defRPr/>
            </a:pPr>
            <a:r>
              <a:rPr lang="fr-FR" sz="2200" dirty="0">
                <a:solidFill>
                  <a:srgbClr val="00368B"/>
                </a:solidFill>
                <a:latin typeface="Calibri"/>
              </a:rPr>
              <a:t>Risque de dégradation relative de la situation des femmes seules au moment de la retraite</a:t>
            </a:r>
          </a:p>
          <a:p>
            <a:pPr>
              <a:buFont typeface="Wingdings" panose="05000000000000000000" pitchFamily="2" charset="2"/>
              <a:buChar char="à"/>
              <a:defRPr/>
            </a:pPr>
            <a:endParaRPr lang="fr-FR" sz="2200" dirty="0">
              <a:solidFill>
                <a:srgbClr val="00368B"/>
              </a:solidFill>
              <a:latin typeface="Calibri"/>
            </a:endParaRPr>
          </a:p>
          <a:p>
            <a:pPr>
              <a:buFont typeface="Wingdings" panose="05000000000000000000" pitchFamily="2" charset="2"/>
              <a:buChar char="à"/>
              <a:defRPr/>
            </a:pPr>
            <a:r>
              <a:rPr lang="fr-FR" sz="2200" dirty="0">
                <a:solidFill>
                  <a:srgbClr val="00368B"/>
                </a:solidFill>
                <a:latin typeface="Calibri"/>
              </a:rPr>
              <a:t>Logique de plus grande individualisation des droits propres à la retraite : effets des enfants sur les carrières mieux compensés rendant pensions de réversion moins nécessaires</a:t>
            </a:r>
          </a:p>
          <a:p>
            <a:pPr marL="0" indent="0">
              <a:buNone/>
              <a:defRPr/>
            </a:pPr>
            <a:endParaRPr lang="fr-FR" sz="2200" dirty="0">
              <a:solidFill>
                <a:srgbClr val="00368B"/>
              </a:solidFill>
              <a:latin typeface="Calibri"/>
            </a:endParaRPr>
          </a:p>
          <a:p>
            <a:pPr marL="0" indent="0">
              <a:buNone/>
              <a:defRPr/>
            </a:pPr>
            <a:r>
              <a:rPr lang="fr-FR" sz="2200" b="1" dirty="0">
                <a:solidFill>
                  <a:srgbClr val="00368B"/>
                </a:solidFill>
                <a:latin typeface="Calibri"/>
                <a:sym typeface="Wingdings" panose="05000000000000000000" pitchFamily="2" charset="2"/>
              </a:rPr>
              <a:t> Renforcement des droits propres individuels </a:t>
            </a:r>
            <a:r>
              <a:rPr lang="fr-FR" sz="2200" b="1" i="1" dirty="0">
                <a:solidFill>
                  <a:srgbClr val="00368B"/>
                </a:solidFill>
                <a:latin typeface="Calibri"/>
                <a:sym typeface="Wingdings" panose="05000000000000000000" pitchFamily="2" charset="2"/>
              </a:rPr>
              <a:t>via </a:t>
            </a:r>
            <a:r>
              <a:rPr lang="fr-FR" sz="2200" b="1" dirty="0">
                <a:solidFill>
                  <a:srgbClr val="00368B"/>
                </a:solidFill>
                <a:latin typeface="Calibri"/>
                <a:sym typeface="Wingdings" panose="05000000000000000000" pitchFamily="2" charset="2"/>
              </a:rPr>
              <a:t>les droits familiaux et, en contrepartie, diminution progressive des droits conjugaux</a:t>
            </a:r>
            <a:endParaRPr lang="fr-FR" sz="2200" b="1" dirty="0">
              <a:solidFill>
                <a:srgbClr val="00368B"/>
              </a:solidFill>
              <a:latin typeface="Calibri"/>
            </a:endParaRPr>
          </a:p>
          <a:p>
            <a:pPr>
              <a:buFont typeface="Wingdings" panose="05000000000000000000" pitchFamily="2" charset="2"/>
              <a:buChar char="à"/>
              <a:defRPr/>
            </a:pPr>
            <a:endParaRPr lang="fr-FR" sz="1800" dirty="0">
              <a:solidFill>
                <a:srgbClr val="00368B"/>
              </a:solidFill>
              <a:latin typeface="Calibri"/>
            </a:endParaRPr>
          </a:p>
          <a:p>
            <a:pPr marL="0" indent="0">
              <a:buNone/>
              <a:defRPr/>
            </a:pPr>
            <a:endParaRPr lang="fr-FR" sz="1800" dirty="0">
              <a:solidFill>
                <a:srgbClr val="00368B"/>
              </a:solidFill>
              <a:latin typeface="Calibri"/>
            </a:endParaRPr>
          </a:p>
          <a:p>
            <a:pPr>
              <a:buFont typeface="Wingdings" panose="05000000000000000000" pitchFamily="2" charset="2"/>
              <a:buChar char="à"/>
              <a:defRPr/>
            </a:pPr>
            <a:endParaRPr lang="fr-FR" sz="1800" dirty="0">
              <a:solidFill>
                <a:srgbClr val="00368B"/>
              </a:solidFill>
              <a:latin typeface="Calibri"/>
            </a:endParaRPr>
          </a:p>
          <a:p>
            <a:pPr marL="0" indent="0">
              <a:buNone/>
              <a:defRPr/>
            </a:pPr>
            <a:endParaRPr lang="fr-FR" sz="1600" b="1" dirty="0">
              <a:solidFill>
                <a:srgbClr val="00368B"/>
              </a:solidFill>
              <a:latin typeface="Calibri"/>
            </a:endParaRPr>
          </a:p>
          <a:p>
            <a:pPr marL="0" indent="0">
              <a:buNone/>
              <a:defRPr/>
            </a:pPr>
            <a:endParaRPr lang="fr-FR" sz="1600" b="1" dirty="0">
              <a:solidFill>
                <a:srgbClr val="00368B"/>
              </a:solidFill>
              <a:latin typeface="Calibri"/>
            </a:endParaRPr>
          </a:p>
          <a:p>
            <a:pPr marL="0" indent="0">
              <a:buNone/>
              <a:defRPr/>
            </a:pPr>
            <a:endParaRPr lang="fr-FR" sz="1600" b="1" dirty="0">
              <a:solidFill>
                <a:srgbClr val="00368B"/>
              </a:solidFill>
              <a:latin typeface="Calibri"/>
            </a:endParaRPr>
          </a:p>
          <a:p>
            <a:pPr marL="0" indent="0">
              <a:buNone/>
              <a:defRPr/>
            </a:pPr>
            <a:endParaRPr lang="fr-FR" sz="2000" b="1" dirty="0">
              <a:solidFill>
                <a:srgbClr val="00368B"/>
              </a:solidFill>
              <a:latin typeface="Calibri"/>
            </a:endParaRPr>
          </a:p>
          <a:p>
            <a:pPr marL="0" indent="0">
              <a:buNone/>
              <a:defRPr/>
            </a:pPr>
            <a:endParaRPr lang="fr-FR" sz="2000" b="1" dirty="0">
              <a:solidFill>
                <a:srgbClr val="00368B"/>
              </a:solidFill>
              <a:latin typeface="Calibri"/>
            </a:endParaRPr>
          </a:p>
          <a:p>
            <a:pPr>
              <a:buFontTx/>
              <a:buChar char="-"/>
              <a:defRPr/>
            </a:pPr>
            <a:endParaRPr lang="fr-FR" sz="2000" b="1" dirty="0">
              <a:solidFill>
                <a:srgbClr val="00368B"/>
              </a:solidFill>
              <a:latin typeface="Calibri"/>
            </a:endParaRPr>
          </a:p>
        </p:txBody>
      </p:sp>
    </p:spTree>
    <p:extLst>
      <p:ext uri="{BB962C8B-B14F-4D97-AF65-F5344CB8AC3E}">
        <p14:creationId xmlns:p14="http://schemas.microsoft.com/office/powerpoint/2010/main" val="4231483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0445" y="435120"/>
            <a:ext cx="10446589" cy="606490"/>
          </a:xfrm>
        </p:spPr>
        <p:txBody>
          <a:bodyPr/>
          <a:lstStyle/>
          <a:p>
            <a:r>
              <a:rPr lang="fr-FR" dirty="0"/>
              <a:t>Comment basculer les droits conjugaux vers les droits familiaux ?</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42</a:t>
            </a:fld>
            <a:endParaRPr lang="en-US" dirty="0">
              <a:solidFill>
                <a:prstClr val="white"/>
              </a:solidFill>
            </a:endParaRPr>
          </a:p>
        </p:txBody>
      </p:sp>
      <p:sp>
        <p:nvSpPr>
          <p:cNvPr id="5" name="Rectangle : coins arrondis 4">
            <a:extLst>
              <a:ext uri="{FF2B5EF4-FFF2-40B4-BE49-F238E27FC236}">
                <a16:creationId xmlns:a16="http://schemas.microsoft.com/office/drawing/2014/main" id="{4DA9D26E-9A2D-4534-65A4-E19F953A8D69}"/>
              </a:ext>
            </a:extLst>
          </p:cNvPr>
          <p:cNvSpPr/>
          <p:nvPr/>
        </p:nvSpPr>
        <p:spPr>
          <a:xfrm>
            <a:off x="4673600" y="1166402"/>
            <a:ext cx="3395761" cy="4131177"/>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000" b="1" dirty="0"/>
              <a:t>AVPF</a:t>
            </a:r>
            <a:r>
              <a:rPr lang="fr-FR" sz="1600" b="1" dirty="0"/>
              <a:t> </a:t>
            </a:r>
            <a:endParaRPr lang="fr-FR" sz="1600" b="1" dirty="0">
              <a:sym typeface="Wingdings" panose="05000000000000000000" pitchFamily="2" charset="2"/>
            </a:endParaRPr>
          </a:p>
          <a:p>
            <a:pPr algn="ctr"/>
            <a:endParaRPr lang="fr-FR" sz="1600" b="1" dirty="0"/>
          </a:p>
          <a:p>
            <a:pPr marL="285750" indent="-285750" algn="ctr">
              <a:buFont typeface="Wingdings" panose="05000000000000000000" pitchFamily="2" charset="2"/>
              <a:buChar char="§"/>
            </a:pPr>
            <a:r>
              <a:rPr lang="fr-FR" sz="1600" dirty="0"/>
              <a:t>Conditionnée à une interruption / réduction d’activité</a:t>
            </a:r>
          </a:p>
          <a:p>
            <a:pPr algn="ctr"/>
            <a:endParaRPr lang="fr-FR" sz="1600" dirty="0"/>
          </a:p>
          <a:p>
            <a:pPr marL="285750" indent="-285750" algn="ctr">
              <a:buFont typeface="Wingdings" panose="05000000000000000000" pitchFamily="2" charset="2"/>
              <a:buChar char="§"/>
            </a:pPr>
            <a:r>
              <a:rPr lang="fr-FR" sz="1600" dirty="0"/>
              <a:t>Limitation aux trois ans de l’enfant</a:t>
            </a:r>
          </a:p>
          <a:p>
            <a:pPr algn="ctr"/>
            <a:endParaRPr lang="fr-FR" sz="1600" dirty="0"/>
          </a:p>
          <a:p>
            <a:pPr marL="285750" indent="-285750" algn="ctr">
              <a:buFont typeface="Wingdings" panose="05000000000000000000" pitchFamily="2" charset="2"/>
              <a:buChar char="§"/>
            </a:pPr>
            <a:r>
              <a:rPr lang="fr-FR" sz="1600" dirty="0">
                <a:sym typeface="Wingdings" panose="05000000000000000000" pitchFamily="2" charset="2"/>
              </a:rPr>
              <a:t>Report au compte du maximum entre le Smic et la moyenne des salaires des trois années précédant l’affiliation</a:t>
            </a:r>
          </a:p>
          <a:p>
            <a:pPr algn="ctr"/>
            <a:endParaRPr lang="fr-FR" sz="1600" dirty="0">
              <a:sym typeface="Wingdings" panose="05000000000000000000" pitchFamily="2" charset="2"/>
            </a:endParaRPr>
          </a:p>
          <a:p>
            <a:pPr marL="285750" indent="-285750" algn="ctr">
              <a:buFont typeface="Wingdings" panose="05000000000000000000" pitchFamily="2" charset="2"/>
              <a:buChar char="§"/>
            </a:pPr>
            <a:r>
              <a:rPr lang="fr-FR" sz="1600" dirty="0">
                <a:sym typeface="Wingdings" panose="05000000000000000000" pitchFamily="2" charset="2"/>
              </a:rPr>
              <a:t>Points dans les régimes de bases ou complémentaires</a:t>
            </a:r>
            <a:endParaRPr lang="fr-FR" sz="1600" b="1" dirty="0"/>
          </a:p>
        </p:txBody>
      </p:sp>
      <p:sp>
        <p:nvSpPr>
          <p:cNvPr id="7" name="Rectangle : coins arrondis 6">
            <a:extLst>
              <a:ext uri="{FF2B5EF4-FFF2-40B4-BE49-F238E27FC236}">
                <a16:creationId xmlns:a16="http://schemas.microsoft.com/office/drawing/2014/main" id="{EAAD3A00-487A-AD99-9356-7578715DD871}"/>
              </a:ext>
            </a:extLst>
          </p:cNvPr>
          <p:cNvSpPr/>
          <p:nvPr/>
        </p:nvSpPr>
        <p:spPr>
          <a:xfrm>
            <a:off x="994011" y="1165484"/>
            <a:ext cx="3284325" cy="4131176"/>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000" b="1" dirty="0"/>
              <a:t>MDA</a:t>
            </a:r>
            <a:endParaRPr lang="fr-FR" sz="1600" b="1" dirty="0"/>
          </a:p>
          <a:p>
            <a:pPr algn="ctr"/>
            <a:endParaRPr lang="fr-FR" sz="1600" b="1" dirty="0">
              <a:sym typeface="Wingdings" panose="05000000000000000000" pitchFamily="2" charset="2"/>
            </a:endParaRPr>
          </a:p>
          <a:p>
            <a:pPr marL="285750" indent="-285750" algn="ctr">
              <a:buFont typeface="Wingdings" panose="05000000000000000000" pitchFamily="2" charset="2"/>
              <a:buChar char="§"/>
            </a:pPr>
            <a:r>
              <a:rPr lang="fr-FR" sz="1600" dirty="0"/>
              <a:t>4 trimestres de MDA accouchement / adoption </a:t>
            </a:r>
          </a:p>
          <a:p>
            <a:pPr algn="ctr"/>
            <a:endParaRPr lang="fr-FR" sz="1600" dirty="0"/>
          </a:p>
          <a:p>
            <a:pPr marL="285750" indent="-285750" algn="ctr">
              <a:buFont typeface="Wingdings" panose="05000000000000000000" pitchFamily="2" charset="2"/>
              <a:buChar char="§"/>
            </a:pPr>
            <a:r>
              <a:rPr lang="fr-FR" sz="1600" dirty="0"/>
              <a:t>4 autres trimestres sous condition (périodes de carrière incomplètes durant 3 premières années suivant naissance)</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Prises en comptes dans la durée de service des fonctionnaires</a:t>
            </a:r>
          </a:p>
        </p:txBody>
      </p:sp>
      <p:sp>
        <p:nvSpPr>
          <p:cNvPr id="8" name="Rectangle : coins arrondis 7">
            <a:extLst>
              <a:ext uri="{FF2B5EF4-FFF2-40B4-BE49-F238E27FC236}">
                <a16:creationId xmlns:a16="http://schemas.microsoft.com/office/drawing/2014/main" id="{BED528E4-D319-8D62-8CB7-E34A16BE9C48}"/>
              </a:ext>
            </a:extLst>
          </p:cNvPr>
          <p:cNvSpPr/>
          <p:nvPr/>
        </p:nvSpPr>
        <p:spPr>
          <a:xfrm>
            <a:off x="8549142" y="1200949"/>
            <a:ext cx="3284324" cy="4122508"/>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2000" b="1" dirty="0"/>
              <a:t>Majorations de pension </a:t>
            </a:r>
          </a:p>
          <a:p>
            <a:pPr algn="ctr"/>
            <a:endParaRPr lang="fr-FR" sz="1600" b="1" dirty="0"/>
          </a:p>
          <a:p>
            <a:pPr marL="285750" indent="-285750" algn="ctr">
              <a:buFont typeface="Wingdings" panose="05000000000000000000" pitchFamily="2" charset="2"/>
              <a:buChar char="§"/>
            </a:pPr>
            <a:r>
              <a:rPr lang="fr-FR" sz="1600" dirty="0"/>
              <a:t>Taux de majoration de pension pour les bénéficiaires de MDA</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Progressives selon le nombre d’enfants : </a:t>
            </a:r>
            <a:r>
              <a:rPr lang="fr-FR" sz="1600"/>
              <a:t>5 %, 10 </a:t>
            </a:r>
            <a:r>
              <a:rPr lang="fr-FR" sz="1600" dirty="0"/>
              <a:t>% et 20 %</a:t>
            </a:r>
          </a:p>
          <a:p>
            <a:pPr marL="285750" indent="-285750" algn="ctr">
              <a:buFont typeface="Wingdings" panose="05000000000000000000" pitchFamily="2" charset="2"/>
              <a:buChar char="§"/>
            </a:pPr>
            <a:endParaRPr lang="fr-FR" sz="1600" dirty="0"/>
          </a:p>
          <a:p>
            <a:pPr marL="285750" indent="-285750" algn="ctr">
              <a:buFont typeface="Wingdings" panose="05000000000000000000" pitchFamily="2" charset="2"/>
              <a:buChar char="§"/>
            </a:pPr>
            <a:r>
              <a:rPr lang="fr-FR" sz="1600" dirty="0"/>
              <a:t>Plafonnées dans leur montant</a:t>
            </a:r>
          </a:p>
        </p:txBody>
      </p:sp>
      <p:sp>
        <p:nvSpPr>
          <p:cNvPr id="6" name="Rectangle : coins arrondis 5">
            <a:extLst>
              <a:ext uri="{FF2B5EF4-FFF2-40B4-BE49-F238E27FC236}">
                <a16:creationId xmlns:a16="http://schemas.microsoft.com/office/drawing/2014/main" id="{F5662B88-A7BA-13AC-30CB-FDE55206FC87}"/>
              </a:ext>
            </a:extLst>
          </p:cNvPr>
          <p:cNvSpPr/>
          <p:nvPr/>
        </p:nvSpPr>
        <p:spPr>
          <a:xfrm>
            <a:off x="994011" y="5536547"/>
            <a:ext cx="10839455" cy="518615"/>
          </a:xfrm>
          <a:prstGeom prst="roundRect">
            <a:avLst/>
          </a:prstGeom>
          <a:solidFill>
            <a:schemeClr val="accent1">
              <a:lumMod val="50000"/>
            </a:schemeClr>
          </a:solidFill>
          <a:ln>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b="1" dirty="0"/>
              <a:t>Réversion </a:t>
            </a:r>
            <a:r>
              <a:rPr lang="fr-FR" sz="1600" dirty="0"/>
              <a:t>ouverte à tous les concubins survivants et plafonnée au strict maintien du niveau de vie  </a:t>
            </a:r>
          </a:p>
        </p:txBody>
      </p:sp>
    </p:spTree>
    <p:extLst>
      <p:ext uri="{BB962C8B-B14F-4D97-AF65-F5344CB8AC3E}">
        <p14:creationId xmlns:p14="http://schemas.microsoft.com/office/powerpoint/2010/main" val="41776201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4951" y="531034"/>
            <a:ext cx="10524226" cy="727075"/>
          </a:xfrm>
        </p:spPr>
        <p:txBody>
          <a:bodyPr/>
          <a:lstStyle/>
          <a:p>
            <a:pPr algn="just"/>
            <a:r>
              <a:rPr lang="fr-FR" dirty="0"/>
              <a:t>Les masses de pensions totales versées tous régimes seraient plus faibles</a:t>
            </a:r>
          </a:p>
        </p:txBody>
      </p:sp>
      <p:sp>
        <p:nvSpPr>
          <p:cNvPr id="6" name="Espace réservé du numéro de diapositive 3"/>
          <p:cNvSpPr>
            <a:spLocks noGrp="1"/>
          </p:cNvSpPr>
          <p:nvPr>
            <p:ph type="sldNum" sz="quarter" idx="14"/>
          </p:nvPr>
        </p:nvSpPr>
        <p:spPr>
          <a:xfrm>
            <a:off x="5029200" y="6565901"/>
            <a:ext cx="2133600" cy="168275"/>
          </a:xfrm>
          <a:prstGeom prst="rect">
            <a:avLst/>
          </a:prstGeom>
        </p:spPr>
        <p:txBody>
          <a:bodyPr/>
          <a:lstStyle/>
          <a:p>
            <a:pPr>
              <a:defRPr/>
            </a:pPr>
            <a:fld id="{3C9F837A-1064-489C-8EF4-21EE41019901}" type="slidenum">
              <a:rPr lang="en-US" smtClean="0"/>
              <a:pPr>
                <a:defRPr/>
              </a:pPr>
              <a:t>43</a:t>
            </a:fld>
            <a:endParaRPr lang="en-US" dirty="0"/>
          </a:p>
        </p:txBody>
      </p:sp>
      <p:sp>
        <p:nvSpPr>
          <p:cNvPr id="8" name="Espace réservé du contenu 1"/>
          <p:cNvSpPr txBox="1">
            <a:spLocks/>
          </p:cNvSpPr>
          <p:nvPr/>
        </p:nvSpPr>
        <p:spPr>
          <a:xfrm>
            <a:off x="2309005" y="1785668"/>
            <a:ext cx="7719691" cy="4373170"/>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fr-FR" sz="1600" dirty="0">
              <a:solidFill>
                <a:srgbClr val="00368B"/>
              </a:solidFill>
              <a:sym typeface="Wingdings" panose="05000000000000000000" pitchFamily="2" charset="2"/>
            </a:endParaRPr>
          </a:p>
        </p:txBody>
      </p:sp>
      <p:sp>
        <p:nvSpPr>
          <p:cNvPr id="4" name="Rectangle 3"/>
          <p:cNvSpPr/>
          <p:nvPr/>
        </p:nvSpPr>
        <p:spPr>
          <a:xfrm>
            <a:off x="310086" y="1288248"/>
            <a:ext cx="7825228" cy="369332"/>
          </a:xfrm>
          <a:prstGeom prst="rect">
            <a:avLst/>
          </a:prstGeom>
        </p:spPr>
        <p:txBody>
          <a:bodyPr wrap="square">
            <a:spAutoFit/>
          </a:bodyPr>
          <a:lstStyle/>
          <a:p>
            <a:pPr algn="ctr">
              <a:spcAft>
                <a:spcPts val="0"/>
              </a:spcAft>
            </a:pPr>
            <a:r>
              <a:rPr lang="fr-FR" b="1" dirty="0">
                <a:solidFill>
                  <a:schemeClr val="tx1">
                    <a:lumMod val="65000"/>
                    <a:lumOff val="35000"/>
                  </a:schemeClr>
                </a:solidFill>
                <a:latin typeface="+mn-lt"/>
                <a:ea typeface="Times New Roman" panose="02020603050405020304" pitchFamily="18" charset="0"/>
              </a:rPr>
              <a:t>Écart de masse de prestations de droits directs et de réversion tous régimes</a:t>
            </a:r>
          </a:p>
        </p:txBody>
      </p:sp>
      <p:sp>
        <p:nvSpPr>
          <p:cNvPr id="9" name="Rectangle 8"/>
          <p:cNvSpPr/>
          <p:nvPr/>
        </p:nvSpPr>
        <p:spPr>
          <a:xfrm>
            <a:off x="2560121" y="6008636"/>
            <a:ext cx="2469079" cy="246221"/>
          </a:xfrm>
          <a:prstGeom prst="rect">
            <a:avLst/>
          </a:prstGeom>
        </p:spPr>
        <p:txBody>
          <a:bodyPr wrap="square">
            <a:spAutoFit/>
          </a:bodyPr>
          <a:lstStyle/>
          <a:p>
            <a:r>
              <a:rPr lang="fr-FR" sz="1000" i="1" dirty="0"/>
              <a:t>Source : </a:t>
            </a:r>
            <a:r>
              <a:rPr lang="fr-FR" sz="1000" i="1" dirty="0" err="1"/>
              <a:t>Cnav</a:t>
            </a:r>
            <a:r>
              <a:rPr lang="fr-FR" sz="1000" i="1" dirty="0"/>
              <a:t> – modèle Prisme</a:t>
            </a:r>
          </a:p>
        </p:txBody>
      </p:sp>
      <p:sp>
        <p:nvSpPr>
          <p:cNvPr id="3" name="Espace réservé du texte 2">
            <a:extLst>
              <a:ext uri="{FF2B5EF4-FFF2-40B4-BE49-F238E27FC236}">
                <a16:creationId xmlns:a16="http://schemas.microsoft.com/office/drawing/2014/main" id="{AD6938A4-1716-6961-ADB2-E52E7B2B317A}"/>
              </a:ext>
            </a:extLst>
          </p:cNvPr>
          <p:cNvSpPr>
            <a:spLocks noGrp="1"/>
          </p:cNvSpPr>
          <p:nvPr>
            <p:ph type="body" idx="1"/>
          </p:nvPr>
        </p:nvSpPr>
        <p:spPr>
          <a:xfrm>
            <a:off x="8393880" y="4257457"/>
            <a:ext cx="3420867" cy="1753953"/>
          </a:xfrm>
        </p:spPr>
        <p:txBody>
          <a:bodyPr/>
          <a:lstStyle/>
          <a:p>
            <a:pPr algn="just">
              <a:buFont typeface="Wingdings" panose="05000000000000000000" pitchFamily="2" charset="2"/>
              <a:buChar char="Ø"/>
            </a:pPr>
            <a:r>
              <a:rPr lang="fr-FR" sz="1600" dirty="0">
                <a:solidFill>
                  <a:srgbClr val="00368B"/>
                </a:solidFill>
              </a:rPr>
              <a:t>Baisse des masses de prestation (droit direct et réversion) en raison des modifications de la réversion et de la suppression de la majoration de pension pour les pères de trois enfants et plus</a:t>
            </a:r>
          </a:p>
        </p:txBody>
      </p:sp>
      <p:pic>
        <p:nvPicPr>
          <p:cNvPr id="5" name="Image 4">
            <a:extLst>
              <a:ext uri="{FF2B5EF4-FFF2-40B4-BE49-F238E27FC236}">
                <a16:creationId xmlns:a16="http://schemas.microsoft.com/office/drawing/2014/main" id="{E7B0249A-3272-2AE2-97D1-DED3D932F592}"/>
              </a:ext>
            </a:extLst>
          </p:cNvPr>
          <p:cNvPicPr>
            <a:picLocks noChangeAspect="1"/>
          </p:cNvPicPr>
          <p:nvPr/>
        </p:nvPicPr>
        <p:blipFill>
          <a:blip r:embed="rId3"/>
          <a:stretch>
            <a:fillRect/>
          </a:stretch>
        </p:blipFill>
        <p:spPr>
          <a:xfrm>
            <a:off x="0" y="1665172"/>
            <a:ext cx="8393880" cy="4174862"/>
          </a:xfrm>
          <a:prstGeom prst="rect">
            <a:avLst/>
          </a:prstGeom>
        </p:spPr>
      </p:pic>
      <p:sp>
        <p:nvSpPr>
          <p:cNvPr id="10" name="ZoneTexte 9">
            <a:extLst>
              <a:ext uri="{FF2B5EF4-FFF2-40B4-BE49-F238E27FC236}">
                <a16:creationId xmlns:a16="http://schemas.microsoft.com/office/drawing/2014/main" id="{46E29C95-60EC-7D56-E81B-E63EA37E495A}"/>
              </a:ext>
            </a:extLst>
          </p:cNvPr>
          <p:cNvSpPr txBox="1"/>
          <p:nvPr/>
        </p:nvSpPr>
        <p:spPr>
          <a:xfrm>
            <a:off x="9059461" y="2991234"/>
            <a:ext cx="1499341" cy="738664"/>
          </a:xfrm>
          <a:prstGeom prst="rect">
            <a:avLst/>
          </a:prstGeom>
          <a:noFill/>
        </p:spPr>
        <p:txBody>
          <a:bodyPr wrap="square" rtlCol="0">
            <a:spAutoFit/>
          </a:bodyPr>
          <a:lstStyle/>
          <a:p>
            <a:r>
              <a:rPr lang="fr-FR" sz="1400" b="1" dirty="0">
                <a:solidFill>
                  <a:schemeClr val="accent1"/>
                </a:solidFill>
              </a:rPr>
              <a:t>+ 1,3 % de masses de droits directs</a:t>
            </a:r>
            <a:endParaRPr lang="fr-FR" sz="1400" dirty="0">
              <a:solidFill>
                <a:schemeClr val="accent1"/>
              </a:solidFill>
            </a:endParaRPr>
          </a:p>
        </p:txBody>
      </p:sp>
      <p:sp>
        <p:nvSpPr>
          <p:cNvPr id="11" name="ZoneTexte 10">
            <a:extLst>
              <a:ext uri="{FF2B5EF4-FFF2-40B4-BE49-F238E27FC236}">
                <a16:creationId xmlns:a16="http://schemas.microsoft.com/office/drawing/2014/main" id="{2C854A41-8BB2-FC03-F1E7-783090911238}"/>
              </a:ext>
            </a:extLst>
          </p:cNvPr>
          <p:cNvSpPr txBox="1"/>
          <p:nvPr/>
        </p:nvSpPr>
        <p:spPr>
          <a:xfrm>
            <a:off x="9022038" y="2033014"/>
            <a:ext cx="1602295" cy="523220"/>
          </a:xfrm>
          <a:prstGeom prst="rect">
            <a:avLst/>
          </a:prstGeom>
          <a:noFill/>
        </p:spPr>
        <p:txBody>
          <a:bodyPr wrap="square" rtlCol="0">
            <a:spAutoFit/>
          </a:bodyPr>
          <a:lstStyle/>
          <a:p>
            <a:r>
              <a:rPr lang="fr-FR" sz="1400" b="1" dirty="0">
                <a:solidFill>
                  <a:schemeClr val="accent1"/>
                </a:solidFill>
              </a:rPr>
              <a:t>- 52,2 % de masses de droits dérivés</a:t>
            </a:r>
            <a:endParaRPr lang="fr-FR" sz="1400" dirty="0">
              <a:solidFill>
                <a:schemeClr val="accent1"/>
              </a:solidFill>
            </a:endParaRPr>
          </a:p>
        </p:txBody>
      </p:sp>
      <p:cxnSp>
        <p:nvCxnSpPr>
          <p:cNvPr id="13" name="Connecteur droit avec flèche 12">
            <a:extLst>
              <a:ext uri="{FF2B5EF4-FFF2-40B4-BE49-F238E27FC236}">
                <a16:creationId xmlns:a16="http://schemas.microsoft.com/office/drawing/2014/main" id="{F17B9253-EE91-D17F-3119-10776811AC4C}"/>
              </a:ext>
            </a:extLst>
          </p:cNvPr>
          <p:cNvCxnSpPr>
            <a:cxnSpLocks/>
          </p:cNvCxnSpPr>
          <p:nvPr/>
        </p:nvCxnSpPr>
        <p:spPr>
          <a:xfrm flipH="1">
            <a:off x="8299601" y="3267674"/>
            <a:ext cx="66888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Connecteur droit avec flèche 14">
            <a:extLst>
              <a:ext uri="{FF2B5EF4-FFF2-40B4-BE49-F238E27FC236}">
                <a16:creationId xmlns:a16="http://schemas.microsoft.com/office/drawing/2014/main" id="{EFF686C4-4816-43E4-B0D5-00D3F9D37CCD}"/>
              </a:ext>
            </a:extLst>
          </p:cNvPr>
          <p:cNvCxnSpPr>
            <a:cxnSpLocks/>
            <a:stCxn id="11" idx="1"/>
          </p:cNvCxnSpPr>
          <p:nvPr/>
        </p:nvCxnSpPr>
        <p:spPr>
          <a:xfrm flipH="1">
            <a:off x="8299601" y="2294624"/>
            <a:ext cx="722437" cy="69661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1" name="Ellipse 20">
            <a:extLst>
              <a:ext uri="{FF2B5EF4-FFF2-40B4-BE49-F238E27FC236}">
                <a16:creationId xmlns:a16="http://schemas.microsoft.com/office/drawing/2014/main" id="{5F0884E3-E35D-9D8D-BE33-FAA7823DFB30}"/>
              </a:ext>
            </a:extLst>
          </p:cNvPr>
          <p:cNvSpPr/>
          <p:nvPr/>
        </p:nvSpPr>
        <p:spPr>
          <a:xfrm>
            <a:off x="7697839" y="3120545"/>
            <a:ext cx="510386" cy="426148"/>
          </a:xfrm>
          <a:prstGeom prst="ellipse">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706086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0445" y="531049"/>
            <a:ext cx="10731261" cy="727075"/>
          </a:xfrm>
        </p:spPr>
        <p:txBody>
          <a:bodyPr/>
          <a:lstStyle/>
          <a:p>
            <a:r>
              <a:rPr lang="fr-FR" dirty="0"/>
              <a:t>Les principaux résultats de la mesure de bascule des droits conjugaux vers les droits familiaux</a:t>
            </a:r>
          </a:p>
        </p:txBody>
      </p:sp>
      <p:sp>
        <p:nvSpPr>
          <p:cNvPr id="3" name="Espace réservé du texte 2"/>
          <p:cNvSpPr>
            <a:spLocks noGrp="1"/>
          </p:cNvSpPr>
          <p:nvPr>
            <p:ph type="body" idx="1"/>
          </p:nvPr>
        </p:nvSpPr>
        <p:spPr>
          <a:xfrm>
            <a:off x="974785" y="1614957"/>
            <a:ext cx="10946921" cy="4552930"/>
          </a:xfrm>
        </p:spPr>
        <p:txBody>
          <a:bodyPr/>
          <a:lstStyle/>
          <a:p>
            <a:pPr algn="just">
              <a:lnSpc>
                <a:spcPct val="112000"/>
              </a:lnSpc>
            </a:pPr>
            <a:r>
              <a:rPr lang="fr-FR" sz="2400" b="1" dirty="0">
                <a:solidFill>
                  <a:srgbClr val="00368B"/>
                </a:solidFill>
              </a:rPr>
              <a:t>Impact sur les droits directs :</a:t>
            </a:r>
          </a:p>
          <a:p>
            <a:pPr lvl="1" algn="just">
              <a:lnSpc>
                <a:spcPct val="112000"/>
              </a:lnSpc>
              <a:buFont typeface="Wingdings" panose="05000000000000000000" pitchFamily="2" charset="2"/>
              <a:buChar char="Ø"/>
            </a:pPr>
            <a:r>
              <a:rPr lang="fr-FR" sz="2000" dirty="0">
                <a:solidFill>
                  <a:srgbClr val="00368B"/>
                </a:solidFill>
              </a:rPr>
              <a:t>Évolutions favorables aux mères de famille, en particulier celles ayant un ou deux enfants</a:t>
            </a:r>
          </a:p>
          <a:p>
            <a:pPr lvl="1" algn="just">
              <a:lnSpc>
                <a:spcPct val="112000"/>
              </a:lnSpc>
              <a:buFont typeface="Wingdings" panose="05000000000000000000" pitchFamily="2" charset="2"/>
              <a:buChar char="Ø"/>
            </a:pPr>
            <a:r>
              <a:rPr lang="fr-FR" sz="2000" dirty="0">
                <a:solidFill>
                  <a:srgbClr val="00368B"/>
                </a:solidFill>
              </a:rPr>
              <a:t>Situation contrastée selon les régimes d’affiliation</a:t>
            </a:r>
          </a:p>
          <a:p>
            <a:pPr lvl="1" algn="just">
              <a:lnSpc>
                <a:spcPct val="112000"/>
              </a:lnSpc>
              <a:buFont typeface="Wingdings" panose="05000000000000000000" pitchFamily="2" charset="2"/>
              <a:buChar char="Ø"/>
            </a:pPr>
            <a:r>
              <a:rPr lang="fr-FR" sz="2000" dirty="0">
                <a:solidFill>
                  <a:srgbClr val="00368B"/>
                </a:solidFill>
              </a:rPr>
              <a:t>Mères d’un ou deux enfants majoritairement gagnantes quel que soit le quintile de pension, celles de trois enfants et + également mais dans des proportions moindres</a:t>
            </a:r>
          </a:p>
          <a:p>
            <a:pPr algn="just">
              <a:lnSpc>
                <a:spcPct val="112000"/>
              </a:lnSpc>
            </a:pPr>
            <a:endParaRPr lang="fr-FR" sz="2000" dirty="0">
              <a:solidFill>
                <a:srgbClr val="00368B"/>
              </a:solidFill>
            </a:endParaRPr>
          </a:p>
          <a:p>
            <a:pPr algn="just">
              <a:buFont typeface="Arial" panose="020B0604020202020204" pitchFamily="34" charset="0"/>
              <a:buChar char="•"/>
            </a:pPr>
            <a:r>
              <a:rPr lang="fr-FR" sz="2400" b="1" dirty="0">
                <a:solidFill>
                  <a:srgbClr val="00368B"/>
                </a:solidFill>
              </a:rPr>
              <a:t>Impact sur les droits dérivés : </a:t>
            </a:r>
          </a:p>
          <a:p>
            <a:pPr lvl="1" algn="just">
              <a:buFont typeface="Wingdings" panose="05000000000000000000" pitchFamily="2" charset="2"/>
              <a:buChar char="Ø"/>
            </a:pPr>
            <a:r>
              <a:rPr lang="fr-FR" sz="2000" dirty="0">
                <a:solidFill>
                  <a:srgbClr val="00368B"/>
                </a:solidFill>
              </a:rPr>
              <a:t>Baisse du nombre de bénéficiaires et des masses versées</a:t>
            </a:r>
          </a:p>
          <a:p>
            <a:pPr lvl="1" algn="just">
              <a:buFont typeface="Wingdings" panose="05000000000000000000" pitchFamily="2" charset="2"/>
              <a:buChar char="Ø"/>
            </a:pPr>
            <a:r>
              <a:rPr lang="fr-FR" sz="2000" dirty="0">
                <a:solidFill>
                  <a:srgbClr val="00368B"/>
                </a:solidFill>
              </a:rPr>
              <a:t>Favorise les assurés non mariés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44</a:t>
            </a:fld>
            <a:endParaRPr lang="en-US" dirty="0">
              <a:solidFill>
                <a:prstClr val="white"/>
              </a:solidFill>
            </a:endParaRPr>
          </a:p>
        </p:txBody>
      </p:sp>
    </p:spTree>
    <p:extLst>
      <p:ext uri="{BB962C8B-B14F-4D97-AF65-F5344CB8AC3E}">
        <p14:creationId xmlns:p14="http://schemas.microsoft.com/office/powerpoint/2010/main" val="34022153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6828" y="551072"/>
            <a:ext cx="10722634" cy="727075"/>
          </a:xfrm>
        </p:spPr>
        <p:txBody>
          <a:bodyPr/>
          <a:lstStyle/>
          <a:p>
            <a:r>
              <a:rPr lang="fr-FR" dirty="0"/>
              <a:t>Les principaux résultats de la mesure de bascule des droits conjugaux vers les droits familiaux</a:t>
            </a:r>
          </a:p>
        </p:txBody>
      </p:sp>
      <p:sp>
        <p:nvSpPr>
          <p:cNvPr id="3" name="Espace réservé du texte 2"/>
          <p:cNvSpPr>
            <a:spLocks noGrp="1"/>
          </p:cNvSpPr>
          <p:nvPr>
            <p:ph type="body" idx="1"/>
          </p:nvPr>
        </p:nvSpPr>
        <p:spPr>
          <a:xfrm>
            <a:off x="931653" y="1614957"/>
            <a:ext cx="10567358" cy="4552930"/>
          </a:xfrm>
        </p:spPr>
        <p:txBody>
          <a:bodyPr/>
          <a:lstStyle/>
          <a:p>
            <a:pPr algn="just">
              <a:lnSpc>
                <a:spcPct val="112000"/>
              </a:lnSpc>
            </a:pPr>
            <a:r>
              <a:rPr lang="fr-FR" sz="2200" b="1" dirty="0">
                <a:solidFill>
                  <a:srgbClr val="00368B"/>
                </a:solidFill>
              </a:rPr>
              <a:t>Les mères bénéficieraient globalement de la mesure</a:t>
            </a:r>
            <a:r>
              <a:rPr lang="fr-FR" sz="2200" dirty="0">
                <a:solidFill>
                  <a:srgbClr val="00368B"/>
                </a:solidFill>
              </a:rPr>
              <a:t>, en particulier celles ayant </a:t>
            </a:r>
            <a:r>
              <a:rPr lang="fr-FR" sz="2200" b="1" dirty="0">
                <a:solidFill>
                  <a:srgbClr val="00368B"/>
                </a:solidFill>
              </a:rPr>
              <a:t>un ou deux enfants </a:t>
            </a:r>
            <a:r>
              <a:rPr lang="fr-FR" sz="2200" dirty="0">
                <a:solidFill>
                  <a:srgbClr val="00368B"/>
                </a:solidFill>
              </a:rPr>
              <a:t>: elles seraient en moyenne moins touchées par l’évolution des droits conjugaux et bénéficieraient davantage des mesures relatives aux droits familiaux</a:t>
            </a:r>
          </a:p>
          <a:p>
            <a:pPr marL="0" indent="0" algn="just">
              <a:buNone/>
            </a:pPr>
            <a:endParaRPr lang="fr-FR" sz="2200" dirty="0">
              <a:solidFill>
                <a:srgbClr val="00368B"/>
              </a:solidFill>
            </a:endParaRPr>
          </a:p>
          <a:p>
            <a:pPr algn="just">
              <a:buFont typeface="Arial" panose="020B0604020202020204" pitchFamily="34" charset="0"/>
              <a:buChar char="•"/>
            </a:pPr>
            <a:r>
              <a:rPr lang="fr-FR" sz="2200" b="1" dirty="0">
                <a:solidFill>
                  <a:srgbClr val="00368B"/>
                </a:solidFill>
              </a:rPr>
              <a:t>La grande majorité des hommes conserveraient une pension inchangée</a:t>
            </a:r>
            <a:r>
              <a:rPr lang="fr-FR" sz="2200" dirty="0">
                <a:solidFill>
                  <a:srgbClr val="00368B"/>
                </a:solidFill>
              </a:rPr>
              <a:t>. La suppression de la majoration de pension pèserait sur les pères de trois enfants ou plus, mais la refonte des droits conjugaux, qui s’applique à tous, génèrerait une faible part de gagnants grâce à l’ouverture de la réversion aux couples non mariés</a:t>
            </a:r>
          </a:p>
        </p:txBody>
      </p:sp>
      <p:sp>
        <p:nvSpPr>
          <p:cNvPr id="4" name="Espace réservé du numéro de diapositive 3"/>
          <p:cNvSpPr>
            <a:spLocks noGrp="1"/>
          </p:cNvSpPr>
          <p:nvPr>
            <p:ph type="sldNum" sz="quarter" idx="14"/>
          </p:nvPr>
        </p:nvSpPr>
        <p:spPr/>
        <p:txBody>
          <a:bodyPr/>
          <a:lstStyle/>
          <a:p>
            <a:pPr>
              <a:defRPr/>
            </a:pPr>
            <a:fld id="{3C9F837A-1064-489C-8EF4-21EE41019901}" type="slidenum">
              <a:rPr lang="en-US">
                <a:solidFill>
                  <a:prstClr val="white"/>
                </a:solidFill>
              </a:rPr>
              <a:pPr>
                <a:defRPr/>
              </a:pPr>
              <a:t>45</a:t>
            </a:fld>
            <a:endParaRPr lang="en-US" dirty="0">
              <a:solidFill>
                <a:prstClr val="white"/>
              </a:solidFill>
            </a:endParaRPr>
          </a:p>
        </p:txBody>
      </p:sp>
    </p:spTree>
    <p:extLst>
      <p:ext uri="{BB962C8B-B14F-4D97-AF65-F5344CB8AC3E}">
        <p14:creationId xmlns:p14="http://schemas.microsoft.com/office/powerpoint/2010/main" val="22765819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012" y="508001"/>
            <a:ext cx="9074989" cy="5875547"/>
          </a:xfrm>
        </p:spPr>
        <p:txBody>
          <a:bodyPr/>
          <a:lstStyle/>
          <a:p>
            <a:pPr algn="ctr"/>
            <a:r>
              <a:rPr lang="fr-FR" dirty="0"/>
              <a:t> Conclusions du Président du COR </a:t>
            </a:r>
          </a:p>
        </p:txBody>
      </p:sp>
      <p:sp>
        <p:nvSpPr>
          <p:cNvPr id="3" name="Espace réservé du numéro de diapositive 3"/>
          <p:cNvSpPr>
            <a:spLocks noGrp="1"/>
          </p:cNvSpPr>
          <p:nvPr>
            <p:ph type="sldNum" sz="quarter" idx="14"/>
          </p:nvPr>
        </p:nvSpPr>
        <p:spPr>
          <a:xfrm>
            <a:off x="5029200" y="6565901"/>
            <a:ext cx="2133600" cy="168275"/>
          </a:xfrm>
          <a:prstGeom prst="rect">
            <a:avLst/>
          </a:prstGeom>
        </p:spPr>
        <p:txBody>
          <a:bodyPr/>
          <a:lstStyle/>
          <a:p>
            <a:pPr>
              <a:defRPr/>
            </a:pPr>
            <a:fld id="{3C9F837A-1064-489C-8EF4-21EE41019901}" type="slidenum">
              <a:rPr lang="en-US">
                <a:solidFill>
                  <a:prstClr val="white"/>
                </a:solidFill>
              </a:rPr>
              <a:pPr>
                <a:defRPr/>
              </a:pPr>
              <a:t>46</a:t>
            </a:fld>
            <a:endParaRPr lang="en-US" dirty="0">
              <a:solidFill>
                <a:prstClr val="white"/>
              </a:solidFill>
            </a:endParaRPr>
          </a:p>
        </p:txBody>
      </p:sp>
    </p:spTree>
    <p:extLst>
      <p:ext uri="{BB962C8B-B14F-4D97-AF65-F5344CB8AC3E}">
        <p14:creationId xmlns:p14="http://schemas.microsoft.com/office/powerpoint/2010/main" val="3748109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1524000" y="2790826"/>
            <a:ext cx="9144000" cy="1019175"/>
          </a:xfrm>
        </p:spPr>
        <p:txBody>
          <a:bodyPr anchor="t"/>
          <a:lstStyle/>
          <a:p>
            <a:pPr algn="ctr" eaLnBrk="1" hangingPunct="1"/>
            <a:r>
              <a:rPr lang="fr-FR" altLang="fr-FR" sz="3600">
                <a:cs typeface="Calibri" pitchFamily="34" charset="0"/>
              </a:rPr>
              <a:t>Merci de votre attention</a:t>
            </a:r>
            <a:endParaRPr lang="fr-FR" altLang="fr-FR" sz="3600"/>
          </a:p>
        </p:txBody>
      </p:sp>
      <p:sp>
        <p:nvSpPr>
          <p:cNvPr id="7171" name="Subtitle 3"/>
          <p:cNvSpPr>
            <a:spLocks noGrp="1"/>
          </p:cNvSpPr>
          <p:nvPr>
            <p:ph type="subTitle" idx="1"/>
          </p:nvPr>
        </p:nvSpPr>
        <p:spPr>
          <a:xfrm>
            <a:off x="1524000" y="4152900"/>
            <a:ext cx="9144000" cy="1238250"/>
          </a:xfrm>
        </p:spPr>
        <p:txBody>
          <a:bodyPr/>
          <a:lstStyle/>
          <a:p>
            <a:pPr algn="ctr" eaLnBrk="1" hangingPunct="1"/>
            <a:r>
              <a:rPr lang="fr-FR" altLang="fr-FR" sz="2000">
                <a:solidFill>
                  <a:schemeClr val="tx1"/>
                </a:solidFill>
              </a:rPr>
              <a:t>Suivez l’actualité et les travaux du COR </a:t>
            </a:r>
            <a:br>
              <a:rPr lang="fr-FR" altLang="fr-FR" sz="2000">
                <a:solidFill>
                  <a:schemeClr val="tx1"/>
                </a:solidFill>
              </a:rPr>
            </a:br>
            <a:r>
              <a:rPr lang="fr-FR" altLang="fr-FR" sz="2000">
                <a:solidFill>
                  <a:schemeClr val="tx1"/>
                </a:solidFill>
              </a:rPr>
              <a:t>sur </a:t>
            </a:r>
            <a:r>
              <a:rPr lang="fr-FR" altLang="fr-FR" sz="2000" b="1">
                <a:solidFill>
                  <a:srgbClr val="003A88"/>
                </a:solidFill>
              </a:rPr>
              <a:t>www.cor-retraites.fr</a:t>
            </a:r>
            <a:r>
              <a:rPr lang="fr-FR" altLang="fr-FR" sz="2000">
                <a:solidFill>
                  <a:schemeClr val="tx1"/>
                </a:solidFill>
              </a:rPr>
              <a:t> et twitter        </a:t>
            </a:r>
            <a:r>
              <a:rPr lang="fr-FR" altLang="fr-FR" sz="2000" b="1">
                <a:solidFill>
                  <a:srgbClr val="003A88"/>
                </a:solidFill>
              </a:rPr>
              <a:t>@COR_Retraites</a:t>
            </a:r>
          </a:p>
        </p:txBody>
      </p:sp>
      <p:pic>
        <p:nvPicPr>
          <p:cNvPr id="717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6889" y="4524375"/>
            <a:ext cx="320675" cy="249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6886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3012" y="508001"/>
            <a:ext cx="9074989" cy="5875547"/>
          </a:xfrm>
        </p:spPr>
        <p:txBody>
          <a:bodyPr/>
          <a:lstStyle/>
          <a:p>
            <a:pPr algn="ctr"/>
            <a:r>
              <a:rPr lang="fr-FR" dirty="0"/>
              <a:t>1. Quels objectifs retenir pour élaborer les pistes d’évolution des droits familiaux et conjugaux ? </a:t>
            </a:r>
          </a:p>
        </p:txBody>
      </p:sp>
      <p:sp>
        <p:nvSpPr>
          <p:cNvPr id="3" name="Espace réservé du numéro de diapositive 3"/>
          <p:cNvSpPr>
            <a:spLocks noGrp="1"/>
          </p:cNvSpPr>
          <p:nvPr>
            <p:ph type="sldNum" sz="quarter" idx="14"/>
          </p:nvPr>
        </p:nvSpPr>
        <p:spPr>
          <a:xfrm>
            <a:off x="5029200" y="6565901"/>
            <a:ext cx="2133600" cy="168275"/>
          </a:xfrm>
          <a:prstGeom prst="rect">
            <a:avLst/>
          </a:prstGeom>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5</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1575712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8471" y="415923"/>
            <a:ext cx="9319347" cy="727075"/>
          </a:xfrm>
        </p:spPr>
        <p:txBody>
          <a:bodyPr/>
          <a:lstStyle/>
          <a:p>
            <a:r>
              <a:rPr lang="fr-FR" sz="2700" dirty="0"/>
              <a:t>Trois grands objectifs assignés </a:t>
            </a:r>
            <a:r>
              <a:rPr lang="fr-FR" sz="2700" i="1" dirty="0"/>
              <a:t>a priori aux</a:t>
            </a:r>
            <a:r>
              <a:rPr lang="fr-FR" sz="2700" dirty="0"/>
              <a:t> droits familiaux </a:t>
            </a:r>
          </a:p>
        </p:txBody>
      </p:sp>
      <p:sp>
        <p:nvSpPr>
          <p:cNvPr id="4" name="Rectangle à coins arrondis 3"/>
          <p:cNvSpPr/>
          <p:nvPr/>
        </p:nvSpPr>
        <p:spPr>
          <a:xfrm>
            <a:off x="1911945" y="1911896"/>
            <a:ext cx="8333551" cy="727075"/>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2000" b="1" i="0" u="none" strike="noStrike" kern="1200" cap="none" spc="0" normalizeH="0" baseline="0" noProof="0" dirty="0">
                <a:ln>
                  <a:noFill/>
                </a:ln>
                <a:solidFill>
                  <a:srgbClr val="F79646">
                    <a:lumMod val="75000"/>
                  </a:srgbClr>
                </a:solidFill>
                <a:effectLst/>
                <a:uLnTx/>
                <a:uFillTx/>
                <a:latin typeface="Calibri"/>
                <a:ea typeface="+mn-ea"/>
                <a:cs typeface="+mn-cs"/>
              </a:rPr>
              <a:t>Compensation des effets de la maternité et des enfants sur la carrière</a:t>
            </a:r>
          </a:p>
        </p:txBody>
      </p:sp>
      <p:sp>
        <p:nvSpPr>
          <p:cNvPr id="8" name="Rectangle à coins arrondis 7"/>
          <p:cNvSpPr/>
          <p:nvPr/>
        </p:nvSpPr>
        <p:spPr>
          <a:xfrm>
            <a:off x="1911944" y="2776876"/>
            <a:ext cx="8333551" cy="721087"/>
          </a:xfrm>
          <a:prstGeom prst="round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2000" b="1" i="0" u="none" strike="noStrike" kern="1200" cap="none" spc="0" normalizeH="0" baseline="0" noProof="0" dirty="0">
                <a:ln>
                  <a:noFill/>
                </a:ln>
                <a:solidFill>
                  <a:srgbClr val="8064A2">
                    <a:lumMod val="75000"/>
                  </a:srgbClr>
                </a:solidFill>
                <a:effectLst/>
                <a:uLnTx/>
                <a:uFillTx/>
                <a:latin typeface="Calibri"/>
                <a:ea typeface="+mn-ea"/>
                <a:cs typeface="+mn-cs"/>
              </a:rPr>
              <a:t>Favoriser les assurés ayant eu des enfants (redistribution horizontale)</a:t>
            </a:r>
          </a:p>
        </p:txBody>
      </p:sp>
      <p:sp>
        <p:nvSpPr>
          <p:cNvPr id="10" name="Rectangle à coins arrondis 9"/>
          <p:cNvSpPr/>
          <p:nvPr/>
        </p:nvSpPr>
        <p:spPr>
          <a:xfrm>
            <a:off x="1911944" y="3635862"/>
            <a:ext cx="8333551" cy="721087"/>
          </a:xfrm>
          <a:prstGeom prst="round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2000" b="1" i="0" u="none" strike="noStrike" kern="1200" cap="none" spc="0" normalizeH="0" baseline="0" noProof="0" dirty="0">
                <a:ln>
                  <a:noFill/>
                </a:ln>
                <a:solidFill>
                  <a:srgbClr val="4BACC6">
                    <a:lumMod val="75000"/>
                  </a:srgbClr>
                </a:solidFill>
                <a:effectLst/>
                <a:uLnTx/>
                <a:uFillTx/>
                <a:latin typeface="Calibri"/>
                <a:ea typeface="+mn-ea"/>
                <a:cs typeface="+mn-cs"/>
              </a:rPr>
              <a:t>Redistribuer vers les bas revenus (redistribution verticale)</a:t>
            </a:r>
          </a:p>
        </p:txBody>
      </p:sp>
      <p:sp>
        <p:nvSpPr>
          <p:cNvPr id="5" name="Espace réservé du numéro de diapositive 4"/>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6</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1992721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8866" y="399512"/>
            <a:ext cx="10020298" cy="727075"/>
          </a:xfrm>
        </p:spPr>
        <p:txBody>
          <a:bodyPr/>
          <a:lstStyle/>
          <a:p>
            <a:r>
              <a:rPr lang="fr-FR" sz="2700" dirty="0"/>
              <a:t>Les échanges avec les membres lors des réunions du COR</a:t>
            </a:r>
          </a:p>
        </p:txBody>
      </p:sp>
      <p:sp>
        <p:nvSpPr>
          <p:cNvPr id="3" name="Espace réservé du texte 2"/>
          <p:cNvSpPr>
            <a:spLocks noGrp="1"/>
          </p:cNvSpPr>
          <p:nvPr>
            <p:ph type="body" idx="1"/>
          </p:nvPr>
        </p:nvSpPr>
        <p:spPr>
          <a:xfrm>
            <a:off x="898815" y="1322197"/>
            <a:ext cx="10394370" cy="5048093"/>
          </a:xfrm>
        </p:spPr>
        <p:txBody>
          <a:bodyPr/>
          <a:lstStyle/>
          <a:p>
            <a:pPr marL="0" indent="0">
              <a:spcBef>
                <a:spcPts val="600"/>
              </a:spcBef>
              <a:spcAft>
                <a:spcPts val="600"/>
              </a:spcAft>
              <a:buNone/>
            </a:pPr>
            <a:r>
              <a:rPr lang="fr-FR" sz="2200" b="1" i="1" dirty="0">
                <a:solidFill>
                  <a:srgbClr val="00368B"/>
                </a:solidFill>
              </a:rPr>
              <a:t>Quel objectif prioritaire attribué aux droits familiaux ?</a:t>
            </a:r>
          </a:p>
          <a:p>
            <a:pPr algn="just">
              <a:buFont typeface="Wingdings" panose="05000000000000000000" pitchFamily="2" charset="2"/>
              <a:buChar char="à"/>
            </a:pPr>
            <a:r>
              <a:rPr lang="fr-FR" sz="2200" b="1" dirty="0">
                <a:solidFill>
                  <a:schemeClr val="accent6">
                    <a:lumMod val="75000"/>
                  </a:schemeClr>
                </a:solidFill>
                <a:sym typeface="Wingdings" panose="05000000000000000000" pitchFamily="2" charset="2"/>
              </a:rPr>
              <a:t>Compensation des effets de la maternité et des enfants sur la carrière des femmes. </a:t>
            </a:r>
          </a:p>
          <a:p>
            <a:pPr marL="0" indent="0" algn="just">
              <a:buNone/>
            </a:pPr>
            <a:endParaRPr lang="fr-FR" sz="2200" b="1" dirty="0">
              <a:solidFill>
                <a:schemeClr val="accent6">
                  <a:lumMod val="75000"/>
                </a:schemeClr>
              </a:solidFill>
              <a:sym typeface="Wingdings" panose="05000000000000000000" pitchFamily="2" charset="2"/>
            </a:endParaRPr>
          </a:p>
          <a:p>
            <a:pPr marL="0" indent="0" algn="just">
              <a:buNone/>
            </a:pPr>
            <a:r>
              <a:rPr lang="fr-FR" sz="2200" u="sng" dirty="0">
                <a:solidFill>
                  <a:srgbClr val="00368B"/>
                </a:solidFill>
                <a:sym typeface="Wingdings" panose="05000000000000000000" pitchFamily="2" charset="2"/>
              </a:rPr>
              <a:t>Trois remarques sur la poursuite de cet objectif </a:t>
            </a:r>
            <a:r>
              <a:rPr lang="fr-FR" sz="2200" dirty="0">
                <a:solidFill>
                  <a:srgbClr val="00368B"/>
                </a:solidFill>
                <a:sym typeface="Wingdings" panose="05000000000000000000" pitchFamily="2" charset="2"/>
              </a:rPr>
              <a:t>:</a:t>
            </a:r>
          </a:p>
          <a:p>
            <a:r>
              <a:rPr lang="fr-FR" sz="2000" dirty="0">
                <a:solidFill>
                  <a:srgbClr val="00368B"/>
                </a:solidFill>
                <a:sym typeface="Wingdings" panose="05000000000000000000" pitchFamily="2" charset="2"/>
              </a:rPr>
              <a:t>Compensation des </a:t>
            </a:r>
            <a:r>
              <a:rPr lang="fr-FR" sz="2000" b="1" dirty="0">
                <a:solidFill>
                  <a:srgbClr val="00368B"/>
                </a:solidFill>
                <a:sym typeface="Wingdings" panose="05000000000000000000" pitchFamily="2" charset="2"/>
              </a:rPr>
              <a:t>périodes d’interruption courtes</a:t>
            </a:r>
            <a:r>
              <a:rPr lang="fr-FR" sz="2000" dirty="0">
                <a:solidFill>
                  <a:srgbClr val="00368B"/>
                </a:solidFill>
                <a:sym typeface="Wingdings" panose="05000000000000000000" pitchFamily="2" charset="2"/>
              </a:rPr>
              <a:t>, afin de ne pas éloigner durablement des femmes du marché du travail ;</a:t>
            </a:r>
          </a:p>
          <a:p>
            <a:r>
              <a:rPr lang="fr-FR" sz="2000" dirty="0">
                <a:solidFill>
                  <a:srgbClr val="00368B"/>
                </a:solidFill>
                <a:sym typeface="Wingdings" panose="05000000000000000000" pitchFamily="2" charset="2"/>
              </a:rPr>
              <a:t>Articulation avec la politique familiale ; </a:t>
            </a:r>
          </a:p>
          <a:p>
            <a:r>
              <a:rPr lang="fr-FR" sz="2000" dirty="0">
                <a:solidFill>
                  <a:srgbClr val="00368B"/>
                </a:solidFill>
                <a:sym typeface="Wingdings" panose="05000000000000000000" pitchFamily="2" charset="2"/>
              </a:rPr>
              <a:t>Veiller à ne pas donner un signal « anti-familles » ; </a:t>
            </a:r>
          </a:p>
          <a:p>
            <a:endParaRPr lang="fr-FR" sz="1800" b="1" dirty="0">
              <a:solidFill>
                <a:srgbClr val="00368B"/>
              </a:solidFill>
            </a:endParaRPr>
          </a:p>
          <a:p>
            <a:pPr marL="0" indent="0">
              <a:buNone/>
            </a:pPr>
            <a:endParaRPr lang="fr-FR" sz="1100" dirty="0">
              <a:solidFill>
                <a:srgbClr val="00368B"/>
              </a:solidFill>
            </a:endParaRPr>
          </a:p>
          <a:p>
            <a:pPr marL="0" indent="0">
              <a:buNone/>
            </a:pPr>
            <a:endParaRPr lang="fr-FR" sz="1100" dirty="0">
              <a:solidFill>
                <a:srgbClr val="00368B"/>
              </a:solidFill>
            </a:endParaRPr>
          </a:p>
          <a:p>
            <a:pPr marL="0" indent="0">
              <a:spcAft>
                <a:spcPts val="600"/>
              </a:spcAft>
              <a:buNone/>
            </a:pPr>
            <a:endParaRPr lang="fr-FR" sz="2000" dirty="0">
              <a:solidFill>
                <a:srgbClr val="00368B"/>
              </a:solidFill>
            </a:endParaRPr>
          </a:p>
          <a:p>
            <a:pPr marL="0" indent="0">
              <a:buNone/>
            </a:pPr>
            <a:r>
              <a:rPr lang="fr-FR" sz="1800" dirty="0">
                <a:solidFill>
                  <a:srgbClr val="00368B"/>
                </a:solidFill>
              </a:rPr>
              <a:t>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7</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530959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4616" y="415929"/>
            <a:ext cx="9103447" cy="727075"/>
          </a:xfrm>
        </p:spPr>
        <p:txBody>
          <a:bodyPr/>
          <a:lstStyle/>
          <a:p>
            <a:r>
              <a:rPr lang="fr-FR" sz="2700" dirty="0"/>
              <a:t>Trois grands objectifs assignés </a:t>
            </a:r>
            <a:r>
              <a:rPr lang="fr-FR" sz="2700" i="1" dirty="0"/>
              <a:t>a priori</a:t>
            </a:r>
            <a:r>
              <a:rPr lang="fr-FR" sz="2700" dirty="0"/>
              <a:t> aux droits conjugaux</a:t>
            </a:r>
          </a:p>
        </p:txBody>
      </p:sp>
      <p:sp>
        <p:nvSpPr>
          <p:cNvPr id="4" name="Rectangle à coins arrondis 3"/>
          <p:cNvSpPr/>
          <p:nvPr/>
        </p:nvSpPr>
        <p:spPr>
          <a:xfrm>
            <a:off x="1911930" y="2003657"/>
            <a:ext cx="8333551" cy="727075"/>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2000" b="1" i="0" u="none" strike="noStrike" kern="1200" cap="none" spc="0" normalizeH="0" baseline="0" noProof="0" dirty="0">
                <a:ln>
                  <a:noFill/>
                </a:ln>
                <a:solidFill>
                  <a:srgbClr val="F79646">
                    <a:lumMod val="75000"/>
                  </a:srgbClr>
                </a:solidFill>
                <a:effectLst/>
                <a:uLnTx/>
                <a:uFillTx/>
                <a:latin typeface="Calibri"/>
                <a:ea typeface="+mn-ea"/>
                <a:cs typeface="+mn-cs"/>
              </a:rPr>
              <a:t>Maintien du niveau de vie du conjoint survivant (logique assurantielle) </a:t>
            </a:r>
          </a:p>
        </p:txBody>
      </p:sp>
      <p:sp>
        <p:nvSpPr>
          <p:cNvPr id="8" name="Rectangle à coins arrondis 7"/>
          <p:cNvSpPr/>
          <p:nvPr/>
        </p:nvSpPr>
        <p:spPr>
          <a:xfrm>
            <a:off x="1911930" y="2848782"/>
            <a:ext cx="8333551" cy="727075"/>
          </a:xfrm>
          <a:prstGeom prst="round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2000" b="1" i="0" u="none" strike="noStrike" kern="1200" cap="none" spc="0" normalizeH="0" baseline="0" noProof="0" dirty="0">
                <a:ln>
                  <a:noFill/>
                </a:ln>
                <a:solidFill>
                  <a:srgbClr val="8064A2">
                    <a:lumMod val="75000"/>
                  </a:srgbClr>
                </a:solidFill>
                <a:effectLst/>
                <a:uLnTx/>
                <a:uFillTx/>
                <a:latin typeface="Calibri"/>
                <a:ea typeface="+mn-ea"/>
                <a:cs typeface="+mn-cs"/>
              </a:rPr>
              <a:t>Bénéficier des droits accumulés par son conjoint (logique patrimoniale)</a:t>
            </a:r>
          </a:p>
        </p:txBody>
      </p:sp>
      <p:sp>
        <p:nvSpPr>
          <p:cNvPr id="10" name="Rectangle à coins arrondis 9"/>
          <p:cNvSpPr/>
          <p:nvPr/>
        </p:nvSpPr>
        <p:spPr>
          <a:xfrm>
            <a:off x="1911930" y="3680061"/>
            <a:ext cx="8333551" cy="727075"/>
          </a:xfrm>
          <a:prstGeom prst="round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fr-FR" sz="2000" b="1" i="0" u="none" strike="noStrike" kern="1200" cap="none" spc="0" normalizeH="0" baseline="0" noProof="0" dirty="0">
                <a:ln>
                  <a:noFill/>
                </a:ln>
                <a:solidFill>
                  <a:srgbClr val="4BACC6">
                    <a:lumMod val="75000"/>
                  </a:srgbClr>
                </a:solidFill>
                <a:effectLst/>
                <a:uLnTx/>
                <a:uFillTx/>
                <a:latin typeface="Calibri"/>
                <a:ea typeface="+mn-ea"/>
                <a:cs typeface="+mn-cs"/>
              </a:rPr>
              <a:t>Eviter que les veuves ayant peu de droits propres ne tombent dans la pauvreté (redistribution verticale)</a:t>
            </a:r>
          </a:p>
        </p:txBody>
      </p:sp>
      <p:sp>
        <p:nvSpPr>
          <p:cNvPr id="5" name="Espace réservé du numéro de diapositive 4"/>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8</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4050528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0036" y="393374"/>
            <a:ext cx="9252387" cy="727075"/>
          </a:xfrm>
        </p:spPr>
        <p:txBody>
          <a:bodyPr/>
          <a:lstStyle/>
          <a:p>
            <a:r>
              <a:rPr lang="fr-FR" sz="2700" dirty="0"/>
              <a:t>Les échanges avec les membres lors des réunions du COR</a:t>
            </a:r>
          </a:p>
        </p:txBody>
      </p:sp>
      <p:sp>
        <p:nvSpPr>
          <p:cNvPr id="3" name="Espace réservé du texte 2"/>
          <p:cNvSpPr>
            <a:spLocks noGrp="1"/>
          </p:cNvSpPr>
          <p:nvPr>
            <p:ph type="body" idx="1"/>
          </p:nvPr>
        </p:nvSpPr>
        <p:spPr>
          <a:xfrm>
            <a:off x="886691" y="1219372"/>
            <a:ext cx="10418619" cy="5048093"/>
          </a:xfrm>
        </p:spPr>
        <p:txBody>
          <a:bodyPr/>
          <a:lstStyle/>
          <a:p>
            <a:pPr marL="0" indent="0">
              <a:spcBef>
                <a:spcPts val="600"/>
              </a:spcBef>
              <a:spcAft>
                <a:spcPts val="600"/>
              </a:spcAft>
              <a:buNone/>
            </a:pPr>
            <a:r>
              <a:rPr lang="fr-FR" sz="2200" b="1" i="1" dirty="0">
                <a:solidFill>
                  <a:srgbClr val="00368B"/>
                </a:solidFill>
              </a:rPr>
              <a:t>Quel objectif prioritaire attribué aux droits conjugaux ?</a:t>
            </a:r>
          </a:p>
          <a:p>
            <a:pPr algn="just">
              <a:buFont typeface="Wingdings" panose="05000000000000000000" pitchFamily="2" charset="2"/>
              <a:buChar char="à"/>
            </a:pPr>
            <a:r>
              <a:rPr lang="fr-FR" sz="2200" b="1" dirty="0">
                <a:solidFill>
                  <a:schemeClr val="accent6">
                    <a:lumMod val="75000"/>
                  </a:schemeClr>
                </a:solidFill>
                <a:sym typeface="Wingdings" panose="05000000000000000000" pitchFamily="2" charset="2"/>
              </a:rPr>
              <a:t>Maintien du niveau de vie du conjoint survivant</a:t>
            </a:r>
          </a:p>
          <a:p>
            <a:pPr marL="0" indent="0" algn="just">
              <a:buNone/>
            </a:pPr>
            <a:endParaRPr lang="fr-FR" sz="2000" dirty="0">
              <a:solidFill>
                <a:srgbClr val="00368B"/>
              </a:solidFill>
            </a:endParaRPr>
          </a:p>
          <a:p>
            <a:pPr marL="0" indent="0">
              <a:spcAft>
                <a:spcPts val="600"/>
              </a:spcAft>
              <a:buNone/>
            </a:pPr>
            <a:r>
              <a:rPr lang="fr-FR" sz="2200" u="sng" dirty="0">
                <a:solidFill>
                  <a:srgbClr val="00368B"/>
                </a:solidFill>
              </a:rPr>
              <a:t>Quelques points d’attention : </a:t>
            </a:r>
          </a:p>
          <a:p>
            <a:pPr>
              <a:spcAft>
                <a:spcPts val="0"/>
              </a:spcAft>
            </a:pPr>
            <a:r>
              <a:rPr lang="fr-FR" sz="2000" dirty="0">
                <a:solidFill>
                  <a:srgbClr val="00368B"/>
                </a:solidFill>
              </a:rPr>
              <a:t>Pas de consensus sur l’élargissement du champ de la réversion au Pacs : à coût constant, la mesure pose des difficultés de calibrage du dispositif ; </a:t>
            </a:r>
          </a:p>
          <a:p>
            <a:pPr>
              <a:spcAft>
                <a:spcPts val="0"/>
              </a:spcAft>
            </a:pPr>
            <a:r>
              <a:rPr lang="fr-FR" sz="2000" dirty="0">
                <a:solidFill>
                  <a:srgbClr val="00368B"/>
                </a:solidFill>
              </a:rPr>
              <a:t>Pas de consensus sur le mode de financement de la réversion (financement spécifique et obligatoire par les couples par ex). </a:t>
            </a:r>
          </a:p>
        </p:txBody>
      </p:sp>
      <p:sp>
        <p:nvSpPr>
          <p:cNvPr id="4" name="Espace réservé du numéro de diapositive 3"/>
          <p:cNvSpPr>
            <a:spLocks noGrp="1"/>
          </p:cNvSpPr>
          <p:nvPr>
            <p:ph type="sldNum" sz="quarter" idx="14"/>
          </p:nvPr>
        </p:nvSpPr>
        <p:spPr/>
        <p: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fld id="{3C9F837A-1064-489C-8EF4-21EE41019901}" type="slidenum">
              <a:rPr kumimoji="0" lang="en-US" sz="1200" b="1" i="0" u="none" strike="noStrike" kern="1200" cap="none" spc="0" normalizeH="0" baseline="0" noProof="0">
                <a:ln>
                  <a:noFill/>
                </a:ln>
                <a:solidFill>
                  <a:prstClr val="white"/>
                </a:solidFill>
                <a:effectLst/>
                <a:uLnTx/>
                <a:uFillTx/>
                <a:latin typeface="Calibri" pitchFamily="34" charset="0"/>
                <a:ea typeface="+mn-ea"/>
                <a:cs typeface="Arial" charset="0"/>
              </a:rPr>
              <a:pPr marL="0" marR="0" lvl="0" indent="0" algn="ctr" defTabSz="457200" rtl="0" eaLnBrk="1" fontAlgn="base" latinLnBrk="0" hangingPunct="1">
                <a:lnSpc>
                  <a:spcPct val="100000"/>
                </a:lnSpc>
                <a:spcBef>
                  <a:spcPct val="0"/>
                </a:spcBef>
                <a:spcAft>
                  <a:spcPct val="0"/>
                </a:spcAft>
                <a:buClrTx/>
                <a:buSzTx/>
                <a:buFontTx/>
                <a:buNone/>
                <a:tabLst/>
                <a:defRPr/>
              </a:pPr>
              <a:t>9</a:t>
            </a:fld>
            <a:endParaRPr kumimoji="0" lang="en-US" sz="1200" b="1" i="0" u="none" strike="noStrike" kern="1200" cap="none" spc="0" normalizeH="0" baseline="0" noProof="0" dirty="0">
              <a:ln>
                <a:noFill/>
              </a:ln>
              <a:solidFill>
                <a:prstClr val="white"/>
              </a:solidFill>
              <a:effectLst/>
              <a:uLnTx/>
              <a:uFillTx/>
              <a:latin typeface="Calibri" pitchFamily="34" charset="0"/>
              <a:ea typeface="+mn-ea"/>
              <a:cs typeface="Arial" charset="0"/>
            </a:endParaRPr>
          </a:p>
        </p:txBody>
      </p:sp>
    </p:spTree>
    <p:extLst>
      <p:ext uri="{BB962C8B-B14F-4D97-AF65-F5344CB8AC3E}">
        <p14:creationId xmlns:p14="http://schemas.microsoft.com/office/powerpoint/2010/main" val="2787999763"/>
      </p:ext>
    </p:extLst>
  </p:cSld>
  <p:clrMapOvr>
    <a:masterClrMapping/>
  </p:clrMapOvr>
</p:sld>
</file>

<file path=ppt/theme/theme1.xml><?xml version="1.0" encoding="utf-8"?>
<a:theme xmlns:a="http://schemas.openxmlformats.org/drawingml/2006/main" name="PresentationCORv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PresentationCORv02</Template>
  <TotalTime>13418</TotalTime>
  <Words>3463</Words>
  <Application>Microsoft Office PowerPoint</Application>
  <PresentationFormat>Grand écran</PresentationFormat>
  <Paragraphs>480</Paragraphs>
  <Slides>47</Slides>
  <Notes>14</Notes>
  <HiddenSlides>0</HiddenSlides>
  <MMClips>0</MMClips>
  <ScaleCrop>false</ScaleCrop>
  <HeadingPairs>
    <vt:vector size="6" baseType="variant">
      <vt:variant>
        <vt:lpstr>Polices utilisées</vt:lpstr>
      </vt:variant>
      <vt:variant>
        <vt:i4>6</vt:i4>
      </vt:variant>
      <vt:variant>
        <vt:lpstr>Thème</vt:lpstr>
      </vt:variant>
      <vt:variant>
        <vt:i4>5</vt:i4>
      </vt:variant>
      <vt:variant>
        <vt:lpstr>Titres des diapositives</vt:lpstr>
      </vt:variant>
      <vt:variant>
        <vt:i4>47</vt:i4>
      </vt:variant>
    </vt:vector>
  </HeadingPairs>
  <TitlesOfParts>
    <vt:vector size="58" baseType="lpstr">
      <vt:lpstr>ＭＳ Ｐゴシック</vt:lpstr>
      <vt:lpstr>Aptos</vt:lpstr>
      <vt:lpstr>Arial</vt:lpstr>
      <vt:lpstr>Calibri</vt:lpstr>
      <vt:lpstr>Cambria Math</vt:lpstr>
      <vt:lpstr>Wingdings</vt:lpstr>
      <vt:lpstr>PresentationCORv02</vt:lpstr>
      <vt:lpstr>1_Custom Design</vt:lpstr>
      <vt:lpstr>2_Custom Design</vt:lpstr>
      <vt:lpstr>3_Custom Design</vt:lpstr>
      <vt:lpstr>4_Custom Design</vt:lpstr>
      <vt:lpstr>Colloque du COR 2025   Présentation du rapport sur les droits familiaux et conjugaux </vt:lpstr>
      <vt:lpstr>Un processus d’élaboration qui s’étale sur deux ans</vt:lpstr>
      <vt:lpstr>Le rapport est le résultat d’une coopération étroite tant au sein du Conseil qu’avec des organismes extérieurs</vt:lpstr>
      <vt:lpstr>Vers une réforme des droits familiaux et conjugaux ? </vt:lpstr>
      <vt:lpstr>1. Quels objectifs retenir pour élaborer les pistes d’évolution des droits familiaux et conjugaux ? </vt:lpstr>
      <vt:lpstr>Trois grands objectifs assignés a priori aux droits familiaux </vt:lpstr>
      <vt:lpstr>Les échanges avec les membres lors des réunions du COR</vt:lpstr>
      <vt:lpstr>Trois grands objectifs assignés a priori aux droits conjugaux</vt:lpstr>
      <vt:lpstr>Les échanges avec les membres lors des réunions du COR</vt:lpstr>
      <vt:lpstr>2. Des pistes d’évolution selon les différents degrés d’ambition</vt:lpstr>
      <vt:lpstr>Des pistes d’évolution qui dépendent du degré d’ambition</vt:lpstr>
      <vt:lpstr>Premier niveau : pistes d’harmonisation des droits </vt:lpstr>
      <vt:lpstr>Pourquoi harmoniser les droits familiaux et conjugaux ? </vt:lpstr>
      <vt:lpstr>Présentation PowerPoint</vt:lpstr>
      <vt:lpstr>Présentation PowerPoint</vt:lpstr>
      <vt:lpstr>Présentation PowerPoint</vt:lpstr>
      <vt:lpstr>Comment harmoniser les droits familiaux ?</vt:lpstr>
      <vt:lpstr>Seule l’harmonisation à la hausse des MDA augmenterait les dépenses de droits directs</vt:lpstr>
      <vt:lpstr>L’harmonisation du taux de majoration pour 3 enfants et plus à 10 % aurait très peu d’effets sur les dépenses de droits directs</vt:lpstr>
      <vt:lpstr>Les principaux résultats des pistes d’harmonisation des droits familiaux</vt:lpstr>
      <vt:lpstr>Présentation PowerPoint</vt:lpstr>
      <vt:lpstr>Présentation PowerPoint</vt:lpstr>
      <vt:lpstr>Comment harmoniser les droits conjugaux ? </vt:lpstr>
      <vt:lpstr>Les dépenses diminueraient avec le taux de réversion</vt:lpstr>
      <vt:lpstr>La condition de ressources serait le paramètre qui ferait le plus évoluer les dépenses de réversion</vt:lpstr>
      <vt:lpstr>Deuxième niveau : pistes d’évolutions plus structurantes des droits familiaux  </vt:lpstr>
      <vt:lpstr>Pourquoi faire évoluer les droits familiaux? </vt:lpstr>
      <vt:lpstr>Comment faire évoluer les droits familiaux ?</vt:lpstr>
      <vt:lpstr>Les masses de prestations de droit direct augmenteraient marginalement à long terme</vt:lpstr>
      <vt:lpstr>La situation serait contrastée selon le régime d’affiliation et le nombre d’enfants</vt:lpstr>
      <vt:lpstr>La suppression de la majoration de pension entraînerait une baisse de la pension perçue des pères de trois enfants et plus</vt:lpstr>
      <vt:lpstr>La mesure d’évolution serait très favorable aux mères de famille ayant un ou deux enfants</vt:lpstr>
      <vt:lpstr>Les mères de trois enfants et plus bénéficieraient également de la mesure mais dans des proportions moindres</vt:lpstr>
      <vt:lpstr>La mesure d’évolution serait très favorable aux mères de famille, en particulier pour celles ayant un ou deux enfants</vt:lpstr>
      <vt:lpstr>Deuxième niveau : pistes d’évolutions plus structurantes des droits conjugaux  </vt:lpstr>
      <vt:lpstr>Pourquoi faire évoluer les droits conjugaux ? </vt:lpstr>
      <vt:lpstr>Comment faire évoluer les droits conjugaux  ?</vt:lpstr>
      <vt:lpstr>La formule de calcul de maintien de niveau de vie diminuerait  les dépenses de réversion </vt:lpstr>
      <vt:lpstr>L’objectif de maintien de niveau de vie serait atteint dans la majorité des cas</vt:lpstr>
      <vt:lpstr>Troisième niveau : piste de bascule des droits conjugaux vers les droits familiaux</vt:lpstr>
      <vt:lpstr>Pourquoi basculer les droits conjugaux vers les droits familiaux? </vt:lpstr>
      <vt:lpstr>Comment basculer les droits conjugaux vers les droits familiaux ?</vt:lpstr>
      <vt:lpstr>Les masses de pensions totales versées tous régimes seraient plus faibles</vt:lpstr>
      <vt:lpstr>Les principaux résultats de la mesure de bascule des droits conjugaux vers les droits familiaux</vt:lpstr>
      <vt:lpstr>Les principaux résultats de la mesure de bascule des droits conjugaux vers les droits familiaux</vt:lpstr>
      <vt:lpstr> Conclusions du Président du COR </vt:lpstr>
      <vt:lpstr>Merci de votre attention</vt:lpstr>
    </vt:vector>
  </TitlesOfParts>
  <Company>SPM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FNR</dc:creator>
  <cp:lastModifiedBy>TAMPERE Rebecca</cp:lastModifiedBy>
  <cp:revision>1547</cp:revision>
  <cp:lastPrinted>2025-11-25T14:29:24Z</cp:lastPrinted>
  <dcterms:created xsi:type="dcterms:W3CDTF">2014-06-24T14:29:32Z</dcterms:created>
  <dcterms:modified xsi:type="dcterms:W3CDTF">2025-12-01T14:25:12Z</dcterms:modified>
</cp:coreProperties>
</file>